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526" r:id="rId3"/>
    <p:sldId id="471" r:id="rId4"/>
    <p:sldId id="472" r:id="rId5"/>
    <p:sldId id="528" r:id="rId6"/>
    <p:sldId id="529" r:id="rId7"/>
    <p:sldId id="530" r:id="rId8"/>
    <p:sldId id="531" r:id="rId9"/>
    <p:sldId id="527" r:id="rId10"/>
    <p:sldId id="507" r:id="rId11"/>
    <p:sldId id="532" r:id="rId12"/>
    <p:sldId id="534" r:id="rId13"/>
    <p:sldId id="533" r:id="rId14"/>
    <p:sldId id="535" r:id="rId15"/>
    <p:sldId id="537" r:id="rId16"/>
    <p:sldId id="536" r:id="rId17"/>
  </p:sldIdLst>
  <p:sldSz cx="9144000" cy="6858000" type="screen4x3"/>
  <p:notesSz cx="7102475" cy="10234613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Section par défaut" id="{F3A1E271-8F92-484F-88E7-BDEA1AEB36A0}">
          <p14:sldIdLst>
            <p14:sldId id="256"/>
            <p14:sldId id="526"/>
            <p14:sldId id="471"/>
            <p14:sldId id="472"/>
            <p14:sldId id="528"/>
            <p14:sldId id="529"/>
            <p14:sldId id="530"/>
            <p14:sldId id="531"/>
            <p14:sldId id="527"/>
            <p14:sldId id="507"/>
            <p14:sldId id="532"/>
            <p14:sldId id="534"/>
            <p14:sldId id="533"/>
            <p14:sldId id="535"/>
            <p14:sldId id="537"/>
            <p14:sldId id="536"/>
          </p14:sldIdLst>
        </p14:section>
        <p14:section name="Section sans titre" id="{CE682DEB-E391-4944-8187-AB9CB836447D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FBFB"/>
    <a:srgbClr val="BBE0E3"/>
    <a:srgbClr val="6B5CD6"/>
    <a:srgbClr val="DDDDDD"/>
    <a:srgbClr val="FF3300"/>
    <a:srgbClr val="9999FF"/>
    <a:srgbClr val="000099"/>
    <a:srgbClr val="6600FF"/>
    <a:srgbClr val="FF99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2115" autoAdjust="0"/>
  </p:normalViewPr>
  <p:slideViewPr>
    <p:cSldViewPr>
      <p:cViewPr varScale="1">
        <p:scale>
          <a:sx n="68" d="100"/>
          <a:sy n="68" d="100"/>
        </p:scale>
        <p:origin x="1446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8163" cy="5111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9066" tIns="49533" rIns="99066" bIns="49533" numCol="1" anchor="t" anchorCtr="0" compatLnSpc="1">
            <a:prstTxWarp prst="textNoShape">
              <a:avLst/>
            </a:prstTxWarp>
          </a:bodyPr>
          <a:lstStyle>
            <a:lvl1pPr>
              <a:defRPr sz="13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2725" y="0"/>
            <a:ext cx="3078163" cy="5111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9066" tIns="49533" rIns="99066" bIns="49533" numCol="1" anchor="t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27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3775" y="768350"/>
            <a:ext cx="5114925" cy="3836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70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3" y="4860925"/>
            <a:ext cx="5683250" cy="46053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9066" tIns="49533" rIns="99066" bIns="4953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 smtClean="0"/>
              <a:t>Click to edit Master text styles</a:t>
            </a:r>
          </a:p>
          <a:p>
            <a:pPr lvl="1"/>
            <a:r>
              <a:rPr lang="fr-FR" noProof="0" smtClean="0"/>
              <a:t>Second level</a:t>
            </a:r>
          </a:p>
          <a:p>
            <a:pPr lvl="2"/>
            <a:r>
              <a:rPr lang="fr-FR" noProof="0" smtClean="0"/>
              <a:t>Third level</a:t>
            </a:r>
          </a:p>
          <a:p>
            <a:pPr lvl="3"/>
            <a:r>
              <a:rPr lang="fr-FR" noProof="0" smtClean="0"/>
              <a:t>Fourth level</a:t>
            </a:r>
          </a:p>
          <a:p>
            <a:pPr lvl="4"/>
            <a:r>
              <a:rPr lang="fr-FR" noProof="0" smtClean="0"/>
              <a:t>Fifth level</a:t>
            </a:r>
          </a:p>
        </p:txBody>
      </p:sp>
      <p:sp>
        <p:nvSpPr>
          <p:cNvPr id="870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1850"/>
            <a:ext cx="3078163" cy="5111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9066" tIns="49533" rIns="99066" bIns="49533" numCol="1" anchor="b" anchorCtr="0" compatLnSpc="1">
            <a:prstTxWarp prst="textNoShape">
              <a:avLst/>
            </a:prstTxWarp>
          </a:bodyPr>
          <a:lstStyle>
            <a:lvl1pPr>
              <a:defRPr sz="13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870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2725" y="9721850"/>
            <a:ext cx="3078163" cy="5111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9066" tIns="49533" rIns="99066" bIns="49533" numCol="1" anchor="b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DBB6600F-1436-411F-AED8-760B557F571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33340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BB6600F-1436-411F-AED8-760B557F5710}" type="slidenum">
              <a:rPr lang="fr-FR" smtClean="0"/>
              <a:pPr>
                <a:defRPr/>
              </a:pPr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362232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Modifiez le style des sous-titres du masque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A1FB9D-4A25-4A51-8E70-F639D6BCE035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8BF52F-94C2-4C81-A5AF-E05A98F02526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8FE289-2CC1-4114-B564-4222635D2865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4DB604-EE9E-42BE-B171-20A3478D22D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CFD3C6-EBCF-431C-8B3F-7AF9FA1391A2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B432C7-5F1E-4FE7-89B7-F6A10BC82326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97D7EC-FC88-40CC-86B1-1DC52F7F273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060595-6023-4454-831A-B10CD45D626F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C876BC-340D-4795-9165-93328183A752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2E2C4A-47AC-4D2F-AA5A-407A391C98B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7B7A4C-CF0F-4598-8519-504085011EF2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smtClean="0"/>
              <a:t>Click to edit Master text styles</a:t>
            </a:r>
          </a:p>
          <a:p>
            <a:pPr lvl="1"/>
            <a:r>
              <a:rPr lang="fr-FR" altLang="fr-FR" smtClean="0"/>
              <a:t>Second level</a:t>
            </a:r>
          </a:p>
          <a:p>
            <a:pPr lvl="2"/>
            <a:r>
              <a:rPr lang="fr-FR" altLang="fr-FR" smtClean="0"/>
              <a:t>Third level</a:t>
            </a:r>
          </a:p>
          <a:p>
            <a:pPr lvl="3"/>
            <a:r>
              <a:rPr lang="fr-FR" altLang="fr-FR" smtClean="0"/>
              <a:t>Fourth level</a:t>
            </a:r>
          </a:p>
          <a:p>
            <a:pPr lvl="4"/>
            <a:r>
              <a:rPr lang="fr-FR" altLang="fr-FR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0E3AA319-D026-4F0E-A9A8-9EF9C52D068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95288" y="3789363"/>
            <a:ext cx="8280400" cy="1323975"/>
          </a:xfrm>
        </p:spPr>
        <p:txBody>
          <a:bodyPr/>
          <a:lstStyle/>
          <a:p>
            <a:pPr eaLnBrk="1" hangingPunct="1"/>
            <a:r>
              <a:rPr lang="fr-FR" altLang="fr-FR" sz="2800" dirty="0" smtClean="0">
                <a:solidFill>
                  <a:srgbClr val="6600FF"/>
                </a:solidFill>
              </a:rPr>
              <a:t>WP.8 Diffusion et Dissémination</a:t>
            </a:r>
            <a:br>
              <a:rPr lang="fr-FR" altLang="fr-FR" sz="2800" dirty="0" smtClean="0">
                <a:solidFill>
                  <a:srgbClr val="6600FF"/>
                </a:solidFill>
              </a:rPr>
            </a:br>
            <a:r>
              <a:rPr lang="fr-FR" altLang="fr-FR" sz="2800" dirty="0" smtClean="0">
                <a:solidFill>
                  <a:srgbClr val="6600FF"/>
                </a:solidFill>
              </a:rPr>
              <a:t>Université Abdelmalek </a:t>
            </a:r>
            <a:r>
              <a:rPr lang="fr-FR" altLang="fr-FR" sz="2800" dirty="0" err="1" smtClean="0">
                <a:solidFill>
                  <a:srgbClr val="6600FF"/>
                </a:solidFill>
              </a:rPr>
              <a:t>Essaâdi</a:t>
            </a:r>
            <a:endParaRPr lang="fr-FR" altLang="fr-FR" sz="2800" dirty="0" smtClean="0">
              <a:solidFill>
                <a:srgbClr val="6600FF"/>
              </a:solidFill>
            </a:endParaRPr>
          </a:p>
        </p:txBody>
      </p:sp>
      <p:sp>
        <p:nvSpPr>
          <p:cNvPr id="4100" name="Rectangle 5"/>
          <p:cNvSpPr>
            <a:spLocks noChangeArrowheads="1"/>
          </p:cNvSpPr>
          <p:nvPr/>
        </p:nvSpPr>
        <p:spPr bwMode="auto">
          <a:xfrm>
            <a:off x="0" y="620713"/>
            <a:ext cx="9144000" cy="287337"/>
          </a:xfrm>
          <a:prstGeom prst="rect">
            <a:avLst/>
          </a:prstGeom>
          <a:gradFill rotWithShape="1">
            <a:gsLst>
              <a:gs pos="0">
                <a:srgbClr val="BBA5F9"/>
              </a:gs>
              <a:gs pos="50000">
                <a:srgbClr val="574C73"/>
              </a:gs>
              <a:gs pos="100000">
                <a:srgbClr val="BBA5F9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4101" name="Rectangle 7"/>
          <p:cNvSpPr>
            <a:spLocks noChangeArrowheads="1"/>
          </p:cNvSpPr>
          <p:nvPr/>
        </p:nvSpPr>
        <p:spPr bwMode="auto">
          <a:xfrm>
            <a:off x="0" y="6597650"/>
            <a:ext cx="3132138" cy="260350"/>
          </a:xfrm>
          <a:prstGeom prst="rect">
            <a:avLst/>
          </a:prstGeom>
          <a:solidFill>
            <a:srgbClr val="570793">
              <a:alpha val="45097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4102" name="Rectangle 8"/>
          <p:cNvSpPr>
            <a:spLocks noChangeArrowheads="1"/>
          </p:cNvSpPr>
          <p:nvPr/>
        </p:nvSpPr>
        <p:spPr bwMode="auto">
          <a:xfrm>
            <a:off x="3132138" y="6597650"/>
            <a:ext cx="3132137" cy="260350"/>
          </a:xfrm>
          <a:prstGeom prst="rect">
            <a:avLst/>
          </a:prstGeom>
          <a:solidFill>
            <a:srgbClr val="9B80B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4103" name="Rectangle 9"/>
          <p:cNvSpPr>
            <a:spLocks noChangeArrowheads="1"/>
          </p:cNvSpPr>
          <p:nvPr/>
        </p:nvSpPr>
        <p:spPr bwMode="auto">
          <a:xfrm>
            <a:off x="6264275" y="6597650"/>
            <a:ext cx="2879725" cy="260350"/>
          </a:xfrm>
          <a:prstGeom prst="rect">
            <a:avLst/>
          </a:prstGeom>
          <a:solidFill>
            <a:srgbClr val="570793">
              <a:alpha val="38823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4104" name="Text Box 24"/>
          <p:cNvSpPr txBox="1">
            <a:spLocks noChangeArrowheads="1"/>
          </p:cNvSpPr>
          <p:nvPr/>
        </p:nvSpPr>
        <p:spPr bwMode="auto">
          <a:xfrm>
            <a:off x="792163" y="6583363"/>
            <a:ext cx="1547812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 dirty="0" smtClean="0">
                <a:solidFill>
                  <a:schemeClr val="bg1"/>
                </a:solidFill>
              </a:rPr>
              <a:t>A. NEJJARI</a:t>
            </a:r>
            <a:endParaRPr lang="fr-FR" altLang="fr-FR" sz="1200" b="1" dirty="0">
              <a:solidFill>
                <a:schemeClr val="bg1"/>
              </a:solidFill>
            </a:endParaRPr>
          </a:p>
        </p:txBody>
      </p:sp>
      <p:sp>
        <p:nvSpPr>
          <p:cNvPr id="4105" name="Text Box 25"/>
          <p:cNvSpPr txBox="1">
            <a:spLocks noChangeArrowheads="1"/>
          </p:cNvSpPr>
          <p:nvPr/>
        </p:nvSpPr>
        <p:spPr bwMode="auto">
          <a:xfrm>
            <a:off x="3779838" y="6583363"/>
            <a:ext cx="21605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 dirty="0" smtClean="0">
                <a:solidFill>
                  <a:schemeClr val="bg1"/>
                </a:solidFill>
              </a:rPr>
              <a:t>09 </a:t>
            </a:r>
            <a:r>
              <a:rPr lang="fr-FR" altLang="fr-FR" sz="1200" b="1" dirty="0">
                <a:solidFill>
                  <a:schemeClr val="bg1"/>
                </a:solidFill>
              </a:rPr>
              <a:t>- </a:t>
            </a:r>
            <a:r>
              <a:rPr lang="fr-FR" altLang="fr-FR" sz="1200" b="1" dirty="0" smtClean="0">
                <a:solidFill>
                  <a:schemeClr val="bg1"/>
                </a:solidFill>
              </a:rPr>
              <a:t>10 Juillet 2018</a:t>
            </a:r>
            <a:endParaRPr lang="fr-FR" altLang="fr-FR" sz="1200" b="1" dirty="0">
              <a:solidFill>
                <a:schemeClr val="bg1"/>
              </a:solidFill>
            </a:endParaRPr>
          </a:p>
        </p:txBody>
      </p:sp>
      <p:sp>
        <p:nvSpPr>
          <p:cNvPr id="4106" name="Text Box 26"/>
          <p:cNvSpPr txBox="1">
            <a:spLocks noChangeArrowheads="1"/>
          </p:cNvSpPr>
          <p:nvPr/>
        </p:nvSpPr>
        <p:spPr bwMode="auto">
          <a:xfrm>
            <a:off x="6443663" y="6583363"/>
            <a:ext cx="270033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 dirty="0" smtClean="0">
                <a:solidFill>
                  <a:schemeClr val="bg1"/>
                </a:solidFill>
              </a:rPr>
              <a:t>Porto, Portugal</a:t>
            </a:r>
            <a:r>
              <a:rPr lang="fr-FR" altLang="fr-FR" sz="1200" b="1" dirty="0">
                <a:solidFill>
                  <a:schemeClr val="bg1"/>
                </a:solidFill>
              </a:rPr>
              <a:t>	  	</a:t>
            </a:r>
          </a:p>
        </p:txBody>
      </p:sp>
      <p:pic>
        <p:nvPicPr>
          <p:cNvPr id="4107" name="Image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46975" y="908050"/>
            <a:ext cx="1201738" cy="145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8" name="Picture 4" descr="C:\Users\Amal\Downloads\logosbeneficaireserasmusrightfunded (1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1196975"/>
            <a:ext cx="4322763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Rectangle 21"/>
          <p:cNvSpPr/>
          <p:nvPr/>
        </p:nvSpPr>
        <p:spPr>
          <a:xfrm>
            <a:off x="971600" y="2363976"/>
            <a:ext cx="6624736" cy="1785104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fr-FR" sz="5400" b="1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pPr algn="ctr">
              <a:defRPr/>
            </a:pPr>
            <a:r>
              <a:rPr lang="fr-FR" sz="1600" b="1" i="1" dirty="0" smtClean="0"/>
              <a:t>Exploitation des Compétences et Valorisation des acquis pour une Meilleure Insertion et Visibilité professionnelles</a:t>
            </a:r>
            <a:r>
              <a:rPr lang="fr-FR" sz="1400" b="1" i="1" dirty="0" smtClean="0"/>
              <a:t>.</a:t>
            </a:r>
          </a:p>
          <a:p>
            <a:pPr>
              <a:defRPr/>
            </a:pPr>
            <a:r>
              <a:rPr lang="fr-FR" sz="1200" dirty="0" smtClean="0"/>
              <a:t/>
            </a:r>
            <a:br>
              <a:rPr lang="fr-FR" sz="1200" dirty="0" smtClean="0"/>
            </a:br>
            <a:endParaRPr lang="fr-FR" sz="12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4110" name="Picture 1" descr="C:\Users\Amal\Desktop\150px-Logouniversidadcadiz.svg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84888" y="981075"/>
            <a:ext cx="1001712" cy="132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8" name="Picture 23" descr="C:\Users\chkouri\Desktop\e-val\compatible\e-val3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76600" y="2416175"/>
            <a:ext cx="2519363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Image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7377" y="4996805"/>
            <a:ext cx="1201738" cy="145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0" y="620713"/>
            <a:ext cx="9144000" cy="287337"/>
          </a:xfrm>
          <a:prstGeom prst="rect">
            <a:avLst/>
          </a:prstGeom>
          <a:gradFill rotWithShape="1">
            <a:gsLst>
              <a:gs pos="0">
                <a:srgbClr val="BBA5F9"/>
              </a:gs>
              <a:gs pos="50000">
                <a:srgbClr val="574C73"/>
              </a:gs>
              <a:gs pos="100000">
                <a:srgbClr val="BBA5F9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82948" name="Rectangle 4"/>
          <p:cNvSpPr>
            <a:spLocks noChangeArrowheads="1"/>
          </p:cNvSpPr>
          <p:nvPr/>
        </p:nvSpPr>
        <p:spPr bwMode="auto">
          <a:xfrm>
            <a:off x="0" y="908050"/>
            <a:ext cx="9144000" cy="504825"/>
          </a:xfrm>
          <a:prstGeom prst="rect">
            <a:avLst/>
          </a:prstGeom>
          <a:gradFill rotWithShape="1">
            <a:gsLst>
              <a:gs pos="0">
                <a:srgbClr val="9B80B2">
                  <a:gamma/>
                  <a:shade val="46275"/>
                  <a:invGamma/>
                </a:srgbClr>
              </a:gs>
              <a:gs pos="50000">
                <a:srgbClr val="9B80B2">
                  <a:alpha val="72000"/>
                </a:srgbClr>
              </a:gs>
              <a:gs pos="100000">
                <a:srgbClr val="9B80B2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3559" name="Text Box 16"/>
          <p:cNvSpPr txBox="1">
            <a:spLocks noChangeArrowheads="1"/>
          </p:cNvSpPr>
          <p:nvPr/>
        </p:nvSpPr>
        <p:spPr bwMode="auto">
          <a:xfrm>
            <a:off x="34925" y="92397"/>
            <a:ext cx="91440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altLang="fr-FR" sz="2200" dirty="0" smtClean="0"/>
              <a:t>JOURNEE DE L’EMPLOI TETOUAN</a:t>
            </a:r>
            <a:endParaRPr lang="fr-FR" altLang="fr-FR" sz="2200" dirty="0"/>
          </a:p>
        </p:txBody>
      </p:sp>
      <p:sp>
        <p:nvSpPr>
          <p:cNvPr id="23560" name="Rectangle 26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fr-FR" altLang="fr-FR"/>
          </a:p>
        </p:txBody>
      </p:sp>
      <p:sp>
        <p:nvSpPr>
          <p:cNvPr id="23561" name="Rectangle 100"/>
          <p:cNvSpPr>
            <a:spLocks noChangeArrowheads="1"/>
          </p:cNvSpPr>
          <p:nvPr/>
        </p:nvSpPr>
        <p:spPr bwMode="auto">
          <a:xfrm>
            <a:off x="0" y="11255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fr-FR" altLang="fr-FR"/>
          </a:p>
        </p:txBody>
      </p:sp>
      <p:sp>
        <p:nvSpPr>
          <p:cNvPr id="23563" name="Text Box 21"/>
          <p:cNvSpPr txBox="1">
            <a:spLocks noChangeArrowheads="1"/>
          </p:cNvSpPr>
          <p:nvPr/>
        </p:nvSpPr>
        <p:spPr bwMode="auto">
          <a:xfrm>
            <a:off x="34925" y="-25400"/>
            <a:ext cx="1250950" cy="63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400" b="1" dirty="0">
                <a:solidFill>
                  <a:schemeClr val="bg1"/>
                </a:solidFill>
              </a:rPr>
              <a:t>Pour rappel</a:t>
            </a:r>
          </a:p>
          <a:p>
            <a:pPr>
              <a:spcBef>
                <a:spcPct val="50000"/>
              </a:spcBef>
            </a:pPr>
            <a:endParaRPr lang="fr-FR" altLang="fr-FR" sz="1400" dirty="0">
              <a:solidFill>
                <a:schemeClr val="bg2"/>
              </a:solidFill>
            </a:endParaRPr>
          </a:p>
        </p:txBody>
      </p:sp>
      <p:sp>
        <p:nvSpPr>
          <p:cNvPr id="23567" name="Text Box 25"/>
          <p:cNvSpPr txBox="1">
            <a:spLocks noChangeArrowheads="1"/>
          </p:cNvSpPr>
          <p:nvPr/>
        </p:nvSpPr>
        <p:spPr bwMode="auto">
          <a:xfrm>
            <a:off x="4508500" y="-26988"/>
            <a:ext cx="1143000" cy="31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400" b="1">
                <a:solidFill>
                  <a:schemeClr val="bg1"/>
                </a:solidFill>
              </a:rPr>
              <a:t>Formation</a:t>
            </a:r>
          </a:p>
        </p:txBody>
      </p:sp>
      <p:sp>
        <p:nvSpPr>
          <p:cNvPr id="23574" name="Rectangle 7"/>
          <p:cNvSpPr>
            <a:spLocks noChangeArrowheads="1"/>
          </p:cNvSpPr>
          <p:nvPr/>
        </p:nvSpPr>
        <p:spPr bwMode="auto">
          <a:xfrm>
            <a:off x="0" y="6597650"/>
            <a:ext cx="3132138" cy="260350"/>
          </a:xfrm>
          <a:prstGeom prst="rect">
            <a:avLst/>
          </a:prstGeom>
          <a:solidFill>
            <a:srgbClr val="570793">
              <a:alpha val="45097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23575" name="Rectangle 8"/>
          <p:cNvSpPr>
            <a:spLocks noChangeArrowheads="1"/>
          </p:cNvSpPr>
          <p:nvPr/>
        </p:nvSpPr>
        <p:spPr bwMode="auto">
          <a:xfrm>
            <a:off x="3132138" y="6597650"/>
            <a:ext cx="3132137" cy="260350"/>
          </a:xfrm>
          <a:prstGeom prst="rect">
            <a:avLst/>
          </a:prstGeom>
          <a:solidFill>
            <a:srgbClr val="9B80B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23576" name="Rectangle 9"/>
          <p:cNvSpPr>
            <a:spLocks noChangeArrowheads="1"/>
          </p:cNvSpPr>
          <p:nvPr/>
        </p:nvSpPr>
        <p:spPr bwMode="auto">
          <a:xfrm>
            <a:off x="6264275" y="6597650"/>
            <a:ext cx="2879725" cy="260350"/>
          </a:xfrm>
          <a:prstGeom prst="rect">
            <a:avLst/>
          </a:prstGeom>
          <a:solidFill>
            <a:srgbClr val="570793">
              <a:alpha val="38823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23577" name="Text Box 24"/>
          <p:cNvSpPr txBox="1">
            <a:spLocks noChangeArrowheads="1"/>
          </p:cNvSpPr>
          <p:nvPr/>
        </p:nvSpPr>
        <p:spPr bwMode="auto">
          <a:xfrm>
            <a:off x="792163" y="6583363"/>
            <a:ext cx="1547812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 dirty="0">
                <a:solidFill>
                  <a:schemeClr val="bg1"/>
                </a:solidFill>
              </a:rPr>
              <a:t>A. NEJJARI</a:t>
            </a:r>
          </a:p>
        </p:txBody>
      </p:sp>
      <p:sp>
        <p:nvSpPr>
          <p:cNvPr id="23578" name="Text Box 25"/>
          <p:cNvSpPr txBox="1">
            <a:spLocks noChangeArrowheads="1"/>
          </p:cNvSpPr>
          <p:nvPr/>
        </p:nvSpPr>
        <p:spPr bwMode="auto">
          <a:xfrm>
            <a:off x="3779838" y="6583363"/>
            <a:ext cx="21605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 dirty="0">
                <a:solidFill>
                  <a:schemeClr val="bg1"/>
                </a:solidFill>
              </a:rPr>
              <a:t>09 - 10 Juillet 2018</a:t>
            </a:r>
          </a:p>
        </p:txBody>
      </p:sp>
      <p:sp>
        <p:nvSpPr>
          <p:cNvPr id="23579" name="Text Box 26"/>
          <p:cNvSpPr txBox="1">
            <a:spLocks noChangeArrowheads="1"/>
          </p:cNvSpPr>
          <p:nvPr/>
        </p:nvSpPr>
        <p:spPr bwMode="auto">
          <a:xfrm>
            <a:off x="6443663" y="6583363"/>
            <a:ext cx="270033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 dirty="0">
                <a:solidFill>
                  <a:schemeClr val="bg1"/>
                </a:solidFill>
              </a:rPr>
              <a:t>Porto, Portugal 	  	  </a:t>
            </a:r>
          </a:p>
        </p:txBody>
      </p:sp>
      <p:pic>
        <p:nvPicPr>
          <p:cNvPr id="21" name="Picture 4" descr="C:\Users\Amal\Desktop\téléchargement (3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45" y="1485877"/>
            <a:ext cx="2232248" cy="2232248"/>
          </a:xfrm>
          <a:prstGeom prst="rect">
            <a:avLst/>
          </a:prstGeom>
          <a:noFill/>
        </p:spPr>
      </p:pic>
      <p:sp>
        <p:nvSpPr>
          <p:cNvPr id="3" name="ZoneTexte 2"/>
          <p:cNvSpPr txBox="1"/>
          <p:nvPr/>
        </p:nvSpPr>
        <p:spPr>
          <a:xfrm>
            <a:off x="3419872" y="2060848"/>
            <a:ext cx="54006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/>
              <a:t>Contexte : </a:t>
            </a:r>
            <a:r>
              <a:rPr lang="fr-FR" dirty="0" smtClean="0"/>
              <a:t>Semaine de l’emploi pour l’Etudiant</a:t>
            </a:r>
          </a:p>
          <a:p>
            <a:endParaRPr lang="fr-FR" b="1" dirty="0"/>
          </a:p>
          <a:p>
            <a:r>
              <a:rPr lang="fr-FR" b="1" dirty="0" smtClean="0"/>
              <a:t>Date</a:t>
            </a:r>
            <a:r>
              <a:rPr lang="fr-FR" dirty="0" smtClean="0"/>
              <a:t> : Mardi 08 mai 2018</a:t>
            </a:r>
          </a:p>
          <a:p>
            <a:endParaRPr lang="fr-FR" dirty="0"/>
          </a:p>
          <a:p>
            <a:r>
              <a:rPr lang="fr-FR" b="1" dirty="0" smtClean="0"/>
              <a:t>Lieu</a:t>
            </a:r>
            <a:r>
              <a:rPr lang="fr-FR" dirty="0" smtClean="0"/>
              <a:t> : Chambre de Commerce, d’Industrie et de Services de Tétouan</a:t>
            </a:r>
          </a:p>
          <a:p>
            <a:endParaRPr lang="fr-FR" dirty="0"/>
          </a:p>
          <a:p>
            <a:pPr algn="just"/>
            <a:r>
              <a:rPr lang="fr-FR" b="1" dirty="0" smtClean="0"/>
              <a:t>Thématique</a:t>
            </a:r>
            <a:r>
              <a:rPr lang="fr-FR" dirty="0" smtClean="0"/>
              <a:t> : «</a:t>
            </a:r>
            <a:r>
              <a:rPr lang="fr-FR" dirty="0"/>
              <a:t> Soft-</a:t>
            </a:r>
            <a:r>
              <a:rPr lang="fr-FR" dirty="0" err="1"/>
              <a:t>skills</a:t>
            </a:r>
            <a:r>
              <a:rPr lang="fr-FR" dirty="0"/>
              <a:t>, compétences essentielles pour le développement de l’employabilité </a:t>
            </a:r>
            <a:r>
              <a:rPr lang="fr-FR" dirty="0" smtClean="0"/>
              <a:t>»</a:t>
            </a:r>
          </a:p>
          <a:p>
            <a:pPr algn="just"/>
            <a:endParaRPr lang="fr-FR" dirty="0"/>
          </a:p>
          <a:p>
            <a:pPr algn="just"/>
            <a:r>
              <a:rPr lang="fr-FR" b="1" dirty="0" smtClean="0"/>
              <a:t>Participants</a:t>
            </a:r>
            <a:r>
              <a:rPr lang="fr-FR" dirty="0" smtClean="0"/>
              <a:t> : Doyens et directeur – représentants socio-économiques</a:t>
            </a:r>
          </a:p>
          <a:p>
            <a:pPr algn="just"/>
            <a:endParaRPr lang="fr-FR" dirty="0"/>
          </a:p>
          <a:p>
            <a:pPr algn="just"/>
            <a:r>
              <a:rPr lang="fr-FR" b="1" dirty="0" smtClean="0"/>
              <a:t>Public</a:t>
            </a:r>
            <a:r>
              <a:rPr lang="fr-FR" dirty="0" smtClean="0"/>
              <a:t> : étudiants UAE et OFPPT</a:t>
            </a:r>
            <a:endParaRPr lang="fr-FR" dirty="0"/>
          </a:p>
        </p:txBody>
      </p:sp>
      <p:pic>
        <p:nvPicPr>
          <p:cNvPr id="25" name="Image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9945" y="3822714"/>
            <a:ext cx="2033823" cy="2466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82335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5682" t="19737" r="2944" b="13158"/>
          <a:stretch/>
        </p:blipFill>
        <p:spPr>
          <a:xfrm>
            <a:off x="-1047448" y="790889"/>
            <a:ext cx="10660007" cy="4942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8104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441" y="0"/>
            <a:ext cx="8899525" cy="6674644"/>
          </a:xfrm>
        </p:spPr>
      </p:pic>
    </p:spTree>
    <p:extLst>
      <p:ext uri="{BB962C8B-B14F-4D97-AF65-F5344CB8AC3E}">
        <p14:creationId xmlns:p14="http://schemas.microsoft.com/office/powerpoint/2010/main" val="18699102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0" y="620713"/>
            <a:ext cx="9144000" cy="287337"/>
          </a:xfrm>
          <a:prstGeom prst="rect">
            <a:avLst/>
          </a:prstGeom>
          <a:gradFill rotWithShape="1">
            <a:gsLst>
              <a:gs pos="0">
                <a:srgbClr val="BBA5F9"/>
              </a:gs>
              <a:gs pos="50000">
                <a:srgbClr val="574C73"/>
              </a:gs>
              <a:gs pos="100000">
                <a:srgbClr val="BBA5F9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82948" name="Rectangle 4"/>
          <p:cNvSpPr>
            <a:spLocks noChangeArrowheads="1"/>
          </p:cNvSpPr>
          <p:nvPr/>
        </p:nvSpPr>
        <p:spPr bwMode="auto">
          <a:xfrm>
            <a:off x="0" y="908050"/>
            <a:ext cx="9144000" cy="504825"/>
          </a:xfrm>
          <a:prstGeom prst="rect">
            <a:avLst/>
          </a:prstGeom>
          <a:gradFill rotWithShape="1">
            <a:gsLst>
              <a:gs pos="0">
                <a:srgbClr val="9B80B2">
                  <a:gamma/>
                  <a:shade val="46275"/>
                  <a:invGamma/>
                </a:srgbClr>
              </a:gs>
              <a:gs pos="50000">
                <a:srgbClr val="9B80B2">
                  <a:alpha val="72000"/>
                </a:srgbClr>
              </a:gs>
              <a:gs pos="100000">
                <a:srgbClr val="9B80B2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3559" name="Text Box 16"/>
          <p:cNvSpPr txBox="1">
            <a:spLocks noChangeArrowheads="1"/>
          </p:cNvSpPr>
          <p:nvPr/>
        </p:nvSpPr>
        <p:spPr bwMode="auto">
          <a:xfrm>
            <a:off x="34925" y="92397"/>
            <a:ext cx="91440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altLang="fr-FR" sz="2200" dirty="0" smtClean="0"/>
              <a:t>JOURNEE DE L’EMPLOI TETOUAN</a:t>
            </a:r>
            <a:endParaRPr lang="fr-FR" altLang="fr-FR" sz="2200" dirty="0"/>
          </a:p>
        </p:txBody>
      </p:sp>
      <p:sp>
        <p:nvSpPr>
          <p:cNvPr id="23560" name="Rectangle 26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fr-FR" altLang="fr-FR"/>
          </a:p>
        </p:txBody>
      </p:sp>
      <p:sp>
        <p:nvSpPr>
          <p:cNvPr id="23561" name="Rectangle 100"/>
          <p:cNvSpPr>
            <a:spLocks noChangeArrowheads="1"/>
          </p:cNvSpPr>
          <p:nvPr/>
        </p:nvSpPr>
        <p:spPr bwMode="auto">
          <a:xfrm>
            <a:off x="0" y="11255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fr-FR" altLang="fr-FR"/>
          </a:p>
        </p:txBody>
      </p:sp>
      <p:sp>
        <p:nvSpPr>
          <p:cNvPr id="23563" name="Text Box 21"/>
          <p:cNvSpPr txBox="1">
            <a:spLocks noChangeArrowheads="1"/>
          </p:cNvSpPr>
          <p:nvPr/>
        </p:nvSpPr>
        <p:spPr bwMode="auto">
          <a:xfrm>
            <a:off x="34925" y="-25400"/>
            <a:ext cx="1250950" cy="63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400" b="1" dirty="0">
                <a:solidFill>
                  <a:schemeClr val="bg1"/>
                </a:solidFill>
              </a:rPr>
              <a:t>Pour rappel</a:t>
            </a:r>
          </a:p>
          <a:p>
            <a:pPr>
              <a:spcBef>
                <a:spcPct val="50000"/>
              </a:spcBef>
            </a:pPr>
            <a:endParaRPr lang="fr-FR" altLang="fr-FR" sz="1400" dirty="0">
              <a:solidFill>
                <a:schemeClr val="bg2"/>
              </a:solidFill>
            </a:endParaRPr>
          </a:p>
        </p:txBody>
      </p:sp>
      <p:sp>
        <p:nvSpPr>
          <p:cNvPr id="23567" name="Text Box 25"/>
          <p:cNvSpPr txBox="1">
            <a:spLocks noChangeArrowheads="1"/>
          </p:cNvSpPr>
          <p:nvPr/>
        </p:nvSpPr>
        <p:spPr bwMode="auto">
          <a:xfrm>
            <a:off x="4508500" y="-26988"/>
            <a:ext cx="1143000" cy="31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400" b="1">
                <a:solidFill>
                  <a:schemeClr val="bg1"/>
                </a:solidFill>
              </a:rPr>
              <a:t>Formation</a:t>
            </a:r>
          </a:p>
        </p:txBody>
      </p:sp>
      <p:sp>
        <p:nvSpPr>
          <p:cNvPr id="23574" name="Rectangle 7"/>
          <p:cNvSpPr>
            <a:spLocks noChangeArrowheads="1"/>
          </p:cNvSpPr>
          <p:nvPr/>
        </p:nvSpPr>
        <p:spPr bwMode="auto">
          <a:xfrm>
            <a:off x="0" y="6597650"/>
            <a:ext cx="3132138" cy="260350"/>
          </a:xfrm>
          <a:prstGeom prst="rect">
            <a:avLst/>
          </a:prstGeom>
          <a:solidFill>
            <a:srgbClr val="570793">
              <a:alpha val="45097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23575" name="Rectangle 8"/>
          <p:cNvSpPr>
            <a:spLocks noChangeArrowheads="1"/>
          </p:cNvSpPr>
          <p:nvPr/>
        </p:nvSpPr>
        <p:spPr bwMode="auto">
          <a:xfrm>
            <a:off x="3132138" y="6597650"/>
            <a:ext cx="3132137" cy="260350"/>
          </a:xfrm>
          <a:prstGeom prst="rect">
            <a:avLst/>
          </a:prstGeom>
          <a:solidFill>
            <a:srgbClr val="9B80B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23576" name="Rectangle 9"/>
          <p:cNvSpPr>
            <a:spLocks noChangeArrowheads="1"/>
          </p:cNvSpPr>
          <p:nvPr/>
        </p:nvSpPr>
        <p:spPr bwMode="auto">
          <a:xfrm>
            <a:off x="6264275" y="6597650"/>
            <a:ext cx="2879725" cy="260350"/>
          </a:xfrm>
          <a:prstGeom prst="rect">
            <a:avLst/>
          </a:prstGeom>
          <a:solidFill>
            <a:srgbClr val="570793">
              <a:alpha val="38823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23577" name="Text Box 24"/>
          <p:cNvSpPr txBox="1">
            <a:spLocks noChangeArrowheads="1"/>
          </p:cNvSpPr>
          <p:nvPr/>
        </p:nvSpPr>
        <p:spPr bwMode="auto">
          <a:xfrm>
            <a:off x="792163" y="6583363"/>
            <a:ext cx="1547812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 dirty="0">
                <a:solidFill>
                  <a:schemeClr val="bg1"/>
                </a:solidFill>
              </a:rPr>
              <a:t>A. NEJJARI</a:t>
            </a:r>
          </a:p>
        </p:txBody>
      </p:sp>
      <p:sp>
        <p:nvSpPr>
          <p:cNvPr id="23578" name="Text Box 25"/>
          <p:cNvSpPr txBox="1">
            <a:spLocks noChangeArrowheads="1"/>
          </p:cNvSpPr>
          <p:nvPr/>
        </p:nvSpPr>
        <p:spPr bwMode="auto">
          <a:xfrm>
            <a:off x="3779838" y="6583363"/>
            <a:ext cx="21605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 dirty="0">
                <a:solidFill>
                  <a:schemeClr val="bg1"/>
                </a:solidFill>
              </a:rPr>
              <a:t>09 - 10 Juillet 2018</a:t>
            </a:r>
          </a:p>
        </p:txBody>
      </p:sp>
      <p:sp>
        <p:nvSpPr>
          <p:cNvPr id="23579" name="Text Box 26"/>
          <p:cNvSpPr txBox="1">
            <a:spLocks noChangeArrowheads="1"/>
          </p:cNvSpPr>
          <p:nvPr/>
        </p:nvSpPr>
        <p:spPr bwMode="auto">
          <a:xfrm>
            <a:off x="6443663" y="6583363"/>
            <a:ext cx="270033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 dirty="0">
                <a:solidFill>
                  <a:schemeClr val="bg1"/>
                </a:solidFill>
              </a:rPr>
              <a:t>Porto, Portugal 	  	  21/29</a:t>
            </a: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241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08390" y="116632"/>
            <a:ext cx="10497166" cy="6624736"/>
          </a:xfrm>
        </p:spPr>
      </p:pic>
    </p:spTree>
    <p:extLst>
      <p:ext uri="{BB962C8B-B14F-4D97-AF65-F5344CB8AC3E}">
        <p14:creationId xmlns:p14="http://schemas.microsoft.com/office/powerpoint/2010/main" val="17119308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0" y="620713"/>
            <a:ext cx="9144000" cy="287337"/>
          </a:xfrm>
          <a:prstGeom prst="rect">
            <a:avLst/>
          </a:prstGeom>
          <a:gradFill rotWithShape="1">
            <a:gsLst>
              <a:gs pos="0">
                <a:srgbClr val="BBA5F9"/>
              </a:gs>
              <a:gs pos="50000">
                <a:srgbClr val="574C73"/>
              </a:gs>
              <a:gs pos="100000">
                <a:srgbClr val="BBA5F9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82948" name="Rectangle 4"/>
          <p:cNvSpPr>
            <a:spLocks noChangeArrowheads="1"/>
          </p:cNvSpPr>
          <p:nvPr/>
        </p:nvSpPr>
        <p:spPr bwMode="auto">
          <a:xfrm>
            <a:off x="0" y="908050"/>
            <a:ext cx="9144000" cy="504825"/>
          </a:xfrm>
          <a:prstGeom prst="rect">
            <a:avLst/>
          </a:prstGeom>
          <a:gradFill rotWithShape="1">
            <a:gsLst>
              <a:gs pos="0">
                <a:srgbClr val="9B80B2">
                  <a:gamma/>
                  <a:shade val="46275"/>
                  <a:invGamma/>
                </a:srgbClr>
              </a:gs>
              <a:gs pos="50000">
                <a:srgbClr val="9B80B2">
                  <a:alpha val="72000"/>
                </a:srgbClr>
              </a:gs>
              <a:gs pos="100000">
                <a:srgbClr val="9B80B2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3560" name="Rectangle 26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fr-FR" altLang="fr-FR"/>
          </a:p>
        </p:txBody>
      </p:sp>
      <p:sp>
        <p:nvSpPr>
          <p:cNvPr id="23561" name="Rectangle 100"/>
          <p:cNvSpPr>
            <a:spLocks noChangeArrowheads="1"/>
          </p:cNvSpPr>
          <p:nvPr/>
        </p:nvSpPr>
        <p:spPr bwMode="auto">
          <a:xfrm>
            <a:off x="0" y="11255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fr-FR" altLang="fr-FR"/>
          </a:p>
        </p:txBody>
      </p:sp>
      <p:sp>
        <p:nvSpPr>
          <p:cNvPr id="23563" name="Text Box 21"/>
          <p:cNvSpPr txBox="1">
            <a:spLocks noChangeArrowheads="1"/>
          </p:cNvSpPr>
          <p:nvPr/>
        </p:nvSpPr>
        <p:spPr bwMode="auto">
          <a:xfrm>
            <a:off x="34925" y="-25400"/>
            <a:ext cx="1250950" cy="63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400" b="1" dirty="0">
                <a:solidFill>
                  <a:schemeClr val="bg1"/>
                </a:solidFill>
              </a:rPr>
              <a:t>Pour rappel</a:t>
            </a:r>
          </a:p>
          <a:p>
            <a:pPr>
              <a:spcBef>
                <a:spcPct val="50000"/>
              </a:spcBef>
            </a:pPr>
            <a:endParaRPr lang="fr-FR" altLang="fr-FR" sz="1400" dirty="0">
              <a:solidFill>
                <a:schemeClr val="bg2"/>
              </a:solidFill>
            </a:endParaRPr>
          </a:p>
        </p:txBody>
      </p:sp>
      <p:sp>
        <p:nvSpPr>
          <p:cNvPr id="23567" name="Text Box 25"/>
          <p:cNvSpPr txBox="1">
            <a:spLocks noChangeArrowheads="1"/>
          </p:cNvSpPr>
          <p:nvPr/>
        </p:nvSpPr>
        <p:spPr bwMode="auto">
          <a:xfrm>
            <a:off x="4508500" y="-26988"/>
            <a:ext cx="1143000" cy="31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400" b="1">
                <a:solidFill>
                  <a:schemeClr val="bg1"/>
                </a:solidFill>
              </a:rPr>
              <a:t>Formation</a:t>
            </a:r>
          </a:p>
        </p:txBody>
      </p:sp>
      <p:sp>
        <p:nvSpPr>
          <p:cNvPr id="23574" name="Rectangle 7"/>
          <p:cNvSpPr>
            <a:spLocks noChangeArrowheads="1"/>
          </p:cNvSpPr>
          <p:nvPr/>
        </p:nvSpPr>
        <p:spPr bwMode="auto">
          <a:xfrm>
            <a:off x="0" y="6597650"/>
            <a:ext cx="3132138" cy="260350"/>
          </a:xfrm>
          <a:prstGeom prst="rect">
            <a:avLst/>
          </a:prstGeom>
          <a:solidFill>
            <a:srgbClr val="570793">
              <a:alpha val="45097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23575" name="Rectangle 8"/>
          <p:cNvSpPr>
            <a:spLocks noChangeArrowheads="1"/>
          </p:cNvSpPr>
          <p:nvPr/>
        </p:nvSpPr>
        <p:spPr bwMode="auto">
          <a:xfrm>
            <a:off x="3132138" y="6597650"/>
            <a:ext cx="3132137" cy="260350"/>
          </a:xfrm>
          <a:prstGeom prst="rect">
            <a:avLst/>
          </a:prstGeom>
          <a:solidFill>
            <a:srgbClr val="9B80B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23576" name="Rectangle 9"/>
          <p:cNvSpPr>
            <a:spLocks noChangeArrowheads="1"/>
          </p:cNvSpPr>
          <p:nvPr/>
        </p:nvSpPr>
        <p:spPr bwMode="auto">
          <a:xfrm>
            <a:off x="6264275" y="6597650"/>
            <a:ext cx="2879725" cy="260350"/>
          </a:xfrm>
          <a:prstGeom prst="rect">
            <a:avLst/>
          </a:prstGeom>
          <a:solidFill>
            <a:srgbClr val="570793">
              <a:alpha val="38823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23577" name="Text Box 24"/>
          <p:cNvSpPr txBox="1">
            <a:spLocks noChangeArrowheads="1"/>
          </p:cNvSpPr>
          <p:nvPr/>
        </p:nvSpPr>
        <p:spPr bwMode="auto">
          <a:xfrm>
            <a:off x="792163" y="6583363"/>
            <a:ext cx="1547812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 dirty="0">
                <a:solidFill>
                  <a:schemeClr val="bg1"/>
                </a:solidFill>
              </a:rPr>
              <a:t>A. NEJJARI</a:t>
            </a:r>
          </a:p>
        </p:txBody>
      </p:sp>
      <p:sp>
        <p:nvSpPr>
          <p:cNvPr id="23578" name="Text Box 25"/>
          <p:cNvSpPr txBox="1">
            <a:spLocks noChangeArrowheads="1"/>
          </p:cNvSpPr>
          <p:nvPr/>
        </p:nvSpPr>
        <p:spPr bwMode="auto">
          <a:xfrm>
            <a:off x="3779838" y="6583363"/>
            <a:ext cx="21605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 dirty="0">
                <a:solidFill>
                  <a:schemeClr val="bg1"/>
                </a:solidFill>
              </a:rPr>
              <a:t>09 - 10 Juillet 2018</a:t>
            </a:r>
          </a:p>
        </p:txBody>
      </p:sp>
      <p:sp>
        <p:nvSpPr>
          <p:cNvPr id="23579" name="Text Box 26"/>
          <p:cNvSpPr txBox="1">
            <a:spLocks noChangeArrowheads="1"/>
          </p:cNvSpPr>
          <p:nvPr/>
        </p:nvSpPr>
        <p:spPr bwMode="auto">
          <a:xfrm>
            <a:off x="6443663" y="6583363"/>
            <a:ext cx="270033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 dirty="0">
                <a:solidFill>
                  <a:schemeClr val="bg1"/>
                </a:solidFill>
              </a:rPr>
              <a:t>Porto, Portugal 	  	  </a:t>
            </a:r>
          </a:p>
        </p:txBody>
      </p:sp>
      <p:pic>
        <p:nvPicPr>
          <p:cNvPr id="21" name="Picture 4" descr="C:\Users\Amal\Desktop\téléchargement (3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45" y="1485877"/>
            <a:ext cx="2232248" cy="2232248"/>
          </a:xfrm>
          <a:prstGeom prst="rect">
            <a:avLst/>
          </a:prstGeom>
          <a:noFill/>
        </p:spPr>
      </p:pic>
      <p:sp>
        <p:nvSpPr>
          <p:cNvPr id="3" name="ZoneTexte 2"/>
          <p:cNvSpPr txBox="1"/>
          <p:nvPr/>
        </p:nvSpPr>
        <p:spPr>
          <a:xfrm>
            <a:off x="3419872" y="2060848"/>
            <a:ext cx="54006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/>
              <a:t>Contexte : </a:t>
            </a:r>
            <a:r>
              <a:rPr lang="fr-FR" dirty="0" smtClean="0"/>
              <a:t>Rencontre </a:t>
            </a:r>
            <a:r>
              <a:rPr lang="fr-FR" dirty="0" err="1" smtClean="0"/>
              <a:t>Anapec</a:t>
            </a:r>
            <a:r>
              <a:rPr lang="fr-FR" dirty="0" smtClean="0"/>
              <a:t> - employeurs</a:t>
            </a:r>
          </a:p>
          <a:p>
            <a:endParaRPr lang="fr-FR" b="1" dirty="0"/>
          </a:p>
          <a:p>
            <a:r>
              <a:rPr lang="fr-FR" b="1" dirty="0" smtClean="0"/>
              <a:t>Date</a:t>
            </a:r>
            <a:r>
              <a:rPr lang="fr-FR" dirty="0" smtClean="0"/>
              <a:t> : vendredi 13 juillet 2018</a:t>
            </a:r>
          </a:p>
          <a:p>
            <a:endParaRPr lang="fr-FR" dirty="0"/>
          </a:p>
          <a:p>
            <a:r>
              <a:rPr lang="fr-FR" b="1" dirty="0" smtClean="0"/>
              <a:t>Lieu</a:t>
            </a:r>
            <a:r>
              <a:rPr lang="fr-FR" dirty="0" smtClean="0"/>
              <a:t> : Hôtel Farah, Tanger</a:t>
            </a:r>
          </a:p>
          <a:p>
            <a:pPr algn="just"/>
            <a:endParaRPr lang="fr-FR" dirty="0"/>
          </a:p>
          <a:p>
            <a:pPr algn="just"/>
            <a:r>
              <a:rPr lang="fr-FR" b="1" dirty="0" smtClean="0"/>
              <a:t>Participants</a:t>
            </a:r>
            <a:r>
              <a:rPr lang="fr-FR" dirty="0" smtClean="0"/>
              <a:t> : représentants socio-économiques - employeurs</a:t>
            </a:r>
          </a:p>
          <a:p>
            <a:pPr algn="just"/>
            <a:endParaRPr lang="fr-FR" dirty="0"/>
          </a:p>
        </p:txBody>
      </p:sp>
      <p:pic>
        <p:nvPicPr>
          <p:cNvPr id="25" name="Image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9945" y="3822714"/>
            <a:ext cx="2033823" cy="2466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72716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95288" y="3789363"/>
            <a:ext cx="8280400" cy="1323975"/>
          </a:xfrm>
        </p:spPr>
        <p:txBody>
          <a:bodyPr/>
          <a:lstStyle/>
          <a:p>
            <a:pPr eaLnBrk="1" hangingPunct="1"/>
            <a:r>
              <a:rPr lang="fr-FR" altLang="fr-FR" sz="2800" dirty="0" smtClean="0">
                <a:solidFill>
                  <a:srgbClr val="6600FF"/>
                </a:solidFill>
              </a:rPr>
              <a:t>WP.8 Diffusion et Dissémination</a:t>
            </a:r>
            <a:br>
              <a:rPr lang="fr-FR" altLang="fr-FR" sz="2800" dirty="0" smtClean="0">
                <a:solidFill>
                  <a:srgbClr val="6600FF"/>
                </a:solidFill>
              </a:rPr>
            </a:br>
            <a:r>
              <a:rPr lang="fr-FR" altLang="fr-FR" sz="2800" dirty="0" smtClean="0">
                <a:solidFill>
                  <a:srgbClr val="6600FF"/>
                </a:solidFill>
              </a:rPr>
              <a:t>Université Abdelmalek </a:t>
            </a:r>
            <a:r>
              <a:rPr lang="fr-FR" altLang="fr-FR" sz="2800" dirty="0" err="1" smtClean="0">
                <a:solidFill>
                  <a:srgbClr val="6600FF"/>
                </a:solidFill>
              </a:rPr>
              <a:t>Essaâdi</a:t>
            </a:r>
            <a:endParaRPr lang="fr-FR" altLang="fr-FR" sz="2800" dirty="0" smtClean="0">
              <a:solidFill>
                <a:srgbClr val="6600FF"/>
              </a:solidFill>
            </a:endParaRPr>
          </a:p>
        </p:txBody>
      </p:sp>
      <p:sp>
        <p:nvSpPr>
          <p:cNvPr id="4100" name="Rectangle 5"/>
          <p:cNvSpPr>
            <a:spLocks noChangeArrowheads="1"/>
          </p:cNvSpPr>
          <p:nvPr/>
        </p:nvSpPr>
        <p:spPr bwMode="auto">
          <a:xfrm>
            <a:off x="0" y="620713"/>
            <a:ext cx="9144000" cy="287337"/>
          </a:xfrm>
          <a:prstGeom prst="rect">
            <a:avLst/>
          </a:prstGeom>
          <a:gradFill rotWithShape="1">
            <a:gsLst>
              <a:gs pos="0">
                <a:srgbClr val="BBA5F9"/>
              </a:gs>
              <a:gs pos="50000">
                <a:srgbClr val="574C73"/>
              </a:gs>
              <a:gs pos="100000">
                <a:srgbClr val="BBA5F9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4101" name="Rectangle 7"/>
          <p:cNvSpPr>
            <a:spLocks noChangeArrowheads="1"/>
          </p:cNvSpPr>
          <p:nvPr/>
        </p:nvSpPr>
        <p:spPr bwMode="auto">
          <a:xfrm>
            <a:off x="0" y="6597650"/>
            <a:ext cx="3132138" cy="260350"/>
          </a:xfrm>
          <a:prstGeom prst="rect">
            <a:avLst/>
          </a:prstGeom>
          <a:solidFill>
            <a:srgbClr val="570793">
              <a:alpha val="45097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4102" name="Rectangle 8"/>
          <p:cNvSpPr>
            <a:spLocks noChangeArrowheads="1"/>
          </p:cNvSpPr>
          <p:nvPr/>
        </p:nvSpPr>
        <p:spPr bwMode="auto">
          <a:xfrm>
            <a:off x="3132138" y="6597650"/>
            <a:ext cx="3132137" cy="260350"/>
          </a:xfrm>
          <a:prstGeom prst="rect">
            <a:avLst/>
          </a:prstGeom>
          <a:solidFill>
            <a:srgbClr val="9B80B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4103" name="Rectangle 9"/>
          <p:cNvSpPr>
            <a:spLocks noChangeArrowheads="1"/>
          </p:cNvSpPr>
          <p:nvPr/>
        </p:nvSpPr>
        <p:spPr bwMode="auto">
          <a:xfrm>
            <a:off x="6264275" y="6597650"/>
            <a:ext cx="2879725" cy="260350"/>
          </a:xfrm>
          <a:prstGeom prst="rect">
            <a:avLst/>
          </a:prstGeom>
          <a:solidFill>
            <a:srgbClr val="570793">
              <a:alpha val="38823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4104" name="Text Box 24"/>
          <p:cNvSpPr txBox="1">
            <a:spLocks noChangeArrowheads="1"/>
          </p:cNvSpPr>
          <p:nvPr/>
        </p:nvSpPr>
        <p:spPr bwMode="auto">
          <a:xfrm>
            <a:off x="792163" y="6583363"/>
            <a:ext cx="1547812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 dirty="0" smtClean="0">
                <a:solidFill>
                  <a:schemeClr val="bg1"/>
                </a:solidFill>
              </a:rPr>
              <a:t>A. NEJJARI</a:t>
            </a:r>
            <a:endParaRPr lang="fr-FR" altLang="fr-FR" sz="1200" b="1" dirty="0">
              <a:solidFill>
                <a:schemeClr val="bg1"/>
              </a:solidFill>
            </a:endParaRPr>
          </a:p>
        </p:txBody>
      </p:sp>
      <p:sp>
        <p:nvSpPr>
          <p:cNvPr id="4105" name="Text Box 25"/>
          <p:cNvSpPr txBox="1">
            <a:spLocks noChangeArrowheads="1"/>
          </p:cNvSpPr>
          <p:nvPr/>
        </p:nvSpPr>
        <p:spPr bwMode="auto">
          <a:xfrm>
            <a:off x="3779838" y="6583363"/>
            <a:ext cx="21605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 dirty="0" smtClean="0">
                <a:solidFill>
                  <a:schemeClr val="bg1"/>
                </a:solidFill>
              </a:rPr>
              <a:t>09 </a:t>
            </a:r>
            <a:r>
              <a:rPr lang="fr-FR" altLang="fr-FR" sz="1200" b="1" dirty="0">
                <a:solidFill>
                  <a:schemeClr val="bg1"/>
                </a:solidFill>
              </a:rPr>
              <a:t>- </a:t>
            </a:r>
            <a:r>
              <a:rPr lang="fr-FR" altLang="fr-FR" sz="1200" b="1" dirty="0" smtClean="0">
                <a:solidFill>
                  <a:schemeClr val="bg1"/>
                </a:solidFill>
              </a:rPr>
              <a:t>10 Juillet 2018</a:t>
            </a:r>
            <a:endParaRPr lang="fr-FR" altLang="fr-FR" sz="1200" b="1" dirty="0">
              <a:solidFill>
                <a:schemeClr val="bg1"/>
              </a:solidFill>
            </a:endParaRPr>
          </a:p>
        </p:txBody>
      </p:sp>
      <p:sp>
        <p:nvSpPr>
          <p:cNvPr id="4106" name="Text Box 26"/>
          <p:cNvSpPr txBox="1">
            <a:spLocks noChangeArrowheads="1"/>
          </p:cNvSpPr>
          <p:nvPr/>
        </p:nvSpPr>
        <p:spPr bwMode="auto">
          <a:xfrm>
            <a:off x="6443663" y="6583363"/>
            <a:ext cx="270033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 dirty="0" smtClean="0">
                <a:solidFill>
                  <a:schemeClr val="bg1"/>
                </a:solidFill>
              </a:rPr>
              <a:t>Porto, Portugal</a:t>
            </a:r>
            <a:r>
              <a:rPr lang="fr-FR" altLang="fr-FR" sz="1200" b="1" dirty="0">
                <a:solidFill>
                  <a:schemeClr val="bg1"/>
                </a:solidFill>
              </a:rPr>
              <a:t>	  	</a:t>
            </a:r>
          </a:p>
        </p:txBody>
      </p:sp>
      <p:pic>
        <p:nvPicPr>
          <p:cNvPr id="4107" name="Image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46975" y="908050"/>
            <a:ext cx="1201738" cy="145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8" name="Picture 4" descr="C:\Users\Amal\Downloads\logosbeneficaireserasmusrightfunded (1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1196975"/>
            <a:ext cx="4322763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Rectangle 21"/>
          <p:cNvSpPr/>
          <p:nvPr/>
        </p:nvSpPr>
        <p:spPr>
          <a:xfrm>
            <a:off x="971600" y="2363976"/>
            <a:ext cx="6624736" cy="1785104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fr-FR" sz="5400" b="1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pPr algn="ctr">
              <a:defRPr/>
            </a:pPr>
            <a:r>
              <a:rPr lang="fr-FR" sz="1600" b="1" i="1" dirty="0" smtClean="0"/>
              <a:t>Exploitation des Compétences et Valorisation des acquis pour une Meilleure Insertion et Visibilité professionnelles</a:t>
            </a:r>
            <a:r>
              <a:rPr lang="fr-FR" sz="1400" b="1" i="1" dirty="0" smtClean="0"/>
              <a:t>.</a:t>
            </a:r>
          </a:p>
          <a:p>
            <a:pPr>
              <a:defRPr/>
            </a:pPr>
            <a:r>
              <a:rPr lang="fr-FR" sz="1200" dirty="0" smtClean="0"/>
              <a:t/>
            </a:r>
            <a:br>
              <a:rPr lang="fr-FR" sz="1200" dirty="0" smtClean="0"/>
            </a:br>
            <a:endParaRPr lang="fr-FR" sz="12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4110" name="Picture 1" descr="C:\Users\Amal\Desktop\150px-Logouniversidadcadiz.svg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84888" y="981075"/>
            <a:ext cx="1001712" cy="132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8" name="Picture 23" descr="C:\Users\chkouri\Desktop\e-val\compatible\e-val3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76600" y="2416175"/>
            <a:ext cx="2519363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Image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7377" y="4996805"/>
            <a:ext cx="1201738" cy="145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90688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8" name="Rectangle 4"/>
          <p:cNvSpPr>
            <a:spLocks noChangeArrowheads="1"/>
          </p:cNvSpPr>
          <p:nvPr/>
        </p:nvSpPr>
        <p:spPr bwMode="auto">
          <a:xfrm>
            <a:off x="0" y="908050"/>
            <a:ext cx="9144000" cy="504825"/>
          </a:xfrm>
          <a:prstGeom prst="rect">
            <a:avLst/>
          </a:prstGeom>
          <a:gradFill rotWithShape="1">
            <a:gsLst>
              <a:gs pos="0">
                <a:srgbClr val="9B80B2">
                  <a:gamma/>
                  <a:shade val="46275"/>
                  <a:invGamma/>
                </a:srgbClr>
              </a:gs>
              <a:gs pos="50000">
                <a:srgbClr val="9B80B2">
                  <a:alpha val="72000"/>
                </a:srgbClr>
              </a:gs>
              <a:gs pos="100000">
                <a:srgbClr val="9B80B2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1511" name="Text Box 16"/>
          <p:cNvSpPr txBox="1">
            <a:spLocks noChangeArrowheads="1"/>
          </p:cNvSpPr>
          <p:nvPr/>
        </p:nvSpPr>
        <p:spPr bwMode="auto">
          <a:xfrm>
            <a:off x="17462" y="205147"/>
            <a:ext cx="91440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altLang="fr-FR" sz="2200" dirty="0" smtClean="0"/>
              <a:t>COMMUNIQUE DE PRESSE</a:t>
            </a:r>
            <a:endParaRPr lang="fr-FR" altLang="fr-FR" sz="2200" dirty="0"/>
          </a:p>
        </p:txBody>
      </p:sp>
      <p:sp>
        <p:nvSpPr>
          <p:cNvPr id="21512" name="Rectangle 26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fr-FR" altLang="fr-FR"/>
          </a:p>
        </p:txBody>
      </p:sp>
      <p:sp>
        <p:nvSpPr>
          <p:cNvPr id="21513" name="Rectangle 100"/>
          <p:cNvSpPr>
            <a:spLocks noChangeArrowheads="1"/>
          </p:cNvSpPr>
          <p:nvPr/>
        </p:nvSpPr>
        <p:spPr bwMode="auto">
          <a:xfrm>
            <a:off x="0" y="11255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fr-FR" altLang="fr-FR"/>
          </a:p>
        </p:txBody>
      </p:sp>
      <p:sp>
        <p:nvSpPr>
          <p:cNvPr id="21515" name="Text Box 21"/>
          <p:cNvSpPr txBox="1">
            <a:spLocks noChangeArrowheads="1"/>
          </p:cNvSpPr>
          <p:nvPr/>
        </p:nvSpPr>
        <p:spPr bwMode="auto">
          <a:xfrm>
            <a:off x="34925" y="-25400"/>
            <a:ext cx="1250950" cy="63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400" b="1" dirty="0">
                <a:solidFill>
                  <a:schemeClr val="bg1"/>
                </a:solidFill>
              </a:rPr>
              <a:t>Pour rappel</a:t>
            </a:r>
          </a:p>
          <a:p>
            <a:pPr>
              <a:spcBef>
                <a:spcPct val="50000"/>
              </a:spcBef>
            </a:pPr>
            <a:endParaRPr lang="fr-FR" altLang="fr-FR" sz="1400" dirty="0">
              <a:solidFill>
                <a:schemeClr val="bg2"/>
              </a:solidFill>
            </a:endParaRPr>
          </a:p>
        </p:txBody>
      </p:sp>
      <p:sp>
        <p:nvSpPr>
          <p:cNvPr id="21519" name="Text Box 25"/>
          <p:cNvSpPr txBox="1">
            <a:spLocks noChangeArrowheads="1"/>
          </p:cNvSpPr>
          <p:nvPr/>
        </p:nvSpPr>
        <p:spPr bwMode="auto">
          <a:xfrm>
            <a:off x="4508500" y="-26988"/>
            <a:ext cx="1143000" cy="31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400" b="1">
                <a:solidFill>
                  <a:schemeClr val="bg1"/>
                </a:solidFill>
              </a:rPr>
              <a:t>Formation</a:t>
            </a:r>
          </a:p>
        </p:txBody>
      </p:sp>
      <p:sp>
        <p:nvSpPr>
          <p:cNvPr id="21522" name="Rectangle 22"/>
          <p:cNvSpPr>
            <a:spLocks noChangeArrowheads="1"/>
          </p:cNvSpPr>
          <p:nvPr/>
        </p:nvSpPr>
        <p:spPr bwMode="auto">
          <a:xfrm>
            <a:off x="0" y="601663"/>
            <a:ext cx="3059113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altLang="fr-FR" sz="1400" b="1" dirty="0">
                <a:solidFill>
                  <a:schemeClr val="bg1"/>
                </a:solidFill>
                <a:latin typeface="Calibri" pitchFamily="34" charset="0"/>
              </a:rPr>
              <a:t>Responsable USMBA</a:t>
            </a:r>
            <a:endParaRPr lang="fr-FR" altLang="fr-FR" sz="1400" b="1" dirty="0">
              <a:solidFill>
                <a:schemeClr val="bg1"/>
              </a:solidFill>
            </a:endParaRPr>
          </a:p>
        </p:txBody>
      </p:sp>
      <p:sp>
        <p:nvSpPr>
          <p:cNvPr id="21524" name="Rectangle 7"/>
          <p:cNvSpPr>
            <a:spLocks noChangeArrowheads="1"/>
          </p:cNvSpPr>
          <p:nvPr/>
        </p:nvSpPr>
        <p:spPr bwMode="auto">
          <a:xfrm>
            <a:off x="0" y="6597650"/>
            <a:ext cx="3132138" cy="260350"/>
          </a:xfrm>
          <a:prstGeom prst="rect">
            <a:avLst/>
          </a:prstGeom>
          <a:solidFill>
            <a:srgbClr val="570793">
              <a:alpha val="45097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21525" name="Rectangle 8"/>
          <p:cNvSpPr>
            <a:spLocks noChangeArrowheads="1"/>
          </p:cNvSpPr>
          <p:nvPr/>
        </p:nvSpPr>
        <p:spPr bwMode="auto">
          <a:xfrm>
            <a:off x="3132138" y="6597650"/>
            <a:ext cx="3132137" cy="260350"/>
          </a:xfrm>
          <a:prstGeom prst="rect">
            <a:avLst/>
          </a:prstGeom>
          <a:solidFill>
            <a:srgbClr val="9B80B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21526" name="Rectangle 9"/>
          <p:cNvSpPr>
            <a:spLocks noChangeArrowheads="1"/>
          </p:cNvSpPr>
          <p:nvPr/>
        </p:nvSpPr>
        <p:spPr bwMode="auto">
          <a:xfrm>
            <a:off x="6264275" y="6597650"/>
            <a:ext cx="2879725" cy="260350"/>
          </a:xfrm>
          <a:prstGeom prst="rect">
            <a:avLst/>
          </a:prstGeom>
          <a:solidFill>
            <a:srgbClr val="570793">
              <a:alpha val="38823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21527" name="Text Box 24"/>
          <p:cNvSpPr txBox="1">
            <a:spLocks noChangeArrowheads="1"/>
          </p:cNvSpPr>
          <p:nvPr/>
        </p:nvSpPr>
        <p:spPr bwMode="auto">
          <a:xfrm>
            <a:off x="792163" y="6583363"/>
            <a:ext cx="1547812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 dirty="0">
                <a:solidFill>
                  <a:schemeClr val="bg1"/>
                </a:solidFill>
              </a:rPr>
              <a:t>A. NEJJARI</a:t>
            </a:r>
          </a:p>
        </p:txBody>
      </p:sp>
      <p:sp>
        <p:nvSpPr>
          <p:cNvPr id="21528" name="Text Box 25"/>
          <p:cNvSpPr txBox="1">
            <a:spLocks noChangeArrowheads="1"/>
          </p:cNvSpPr>
          <p:nvPr/>
        </p:nvSpPr>
        <p:spPr bwMode="auto">
          <a:xfrm>
            <a:off x="3779838" y="6583363"/>
            <a:ext cx="21605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 dirty="0">
                <a:solidFill>
                  <a:schemeClr val="bg1"/>
                </a:solidFill>
              </a:rPr>
              <a:t>09 - 10 Juillet 2018</a:t>
            </a:r>
          </a:p>
        </p:txBody>
      </p:sp>
      <p:sp>
        <p:nvSpPr>
          <p:cNvPr id="21529" name="Text Box 26"/>
          <p:cNvSpPr txBox="1">
            <a:spLocks noChangeArrowheads="1"/>
          </p:cNvSpPr>
          <p:nvPr/>
        </p:nvSpPr>
        <p:spPr bwMode="auto">
          <a:xfrm>
            <a:off x="6443663" y="6583363"/>
            <a:ext cx="270033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 dirty="0">
                <a:solidFill>
                  <a:schemeClr val="bg1"/>
                </a:solidFill>
              </a:rPr>
              <a:t>Porto, Portugal 	  	  </a:t>
            </a: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3"/>
          <a:srcRect l="1322" t="16808" r="25976" b="6579"/>
          <a:stretch/>
        </p:blipFill>
        <p:spPr>
          <a:xfrm>
            <a:off x="34925" y="1412776"/>
            <a:ext cx="9109075" cy="5133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4790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8" name="Rectangle 4"/>
          <p:cNvSpPr>
            <a:spLocks noChangeArrowheads="1"/>
          </p:cNvSpPr>
          <p:nvPr/>
        </p:nvSpPr>
        <p:spPr bwMode="auto">
          <a:xfrm>
            <a:off x="-14314" y="785756"/>
            <a:ext cx="9144000" cy="504825"/>
          </a:xfrm>
          <a:prstGeom prst="rect">
            <a:avLst/>
          </a:prstGeom>
          <a:gradFill rotWithShape="1">
            <a:gsLst>
              <a:gs pos="0">
                <a:srgbClr val="9B80B2">
                  <a:gamma/>
                  <a:shade val="46275"/>
                  <a:invGamma/>
                </a:srgbClr>
              </a:gs>
              <a:gs pos="50000">
                <a:srgbClr val="9B80B2">
                  <a:alpha val="72000"/>
                </a:srgbClr>
              </a:gs>
              <a:gs pos="100000">
                <a:srgbClr val="9B80B2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1511" name="Text Box 16"/>
          <p:cNvSpPr txBox="1">
            <a:spLocks noChangeArrowheads="1"/>
          </p:cNvSpPr>
          <p:nvPr/>
        </p:nvSpPr>
        <p:spPr bwMode="auto">
          <a:xfrm>
            <a:off x="-180528" y="196851"/>
            <a:ext cx="91440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altLang="fr-FR" sz="2200" dirty="0" smtClean="0"/>
              <a:t>COMMUNIQUE DE PRESSE</a:t>
            </a:r>
            <a:endParaRPr lang="fr-FR" altLang="fr-FR" sz="2200" dirty="0"/>
          </a:p>
        </p:txBody>
      </p:sp>
      <p:sp>
        <p:nvSpPr>
          <p:cNvPr id="21512" name="Rectangle 26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fr-FR" altLang="fr-FR"/>
          </a:p>
        </p:txBody>
      </p:sp>
      <p:sp>
        <p:nvSpPr>
          <p:cNvPr id="21513" name="Rectangle 100"/>
          <p:cNvSpPr>
            <a:spLocks noChangeArrowheads="1"/>
          </p:cNvSpPr>
          <p:nvPr/>
        </p:nvSpPr>
        <p:spPr bwMode="auto">
          <a:xfrm>
            <a:off x="0" y="11255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fr-FR" altLang="fr-FR"/>
          </a:p>
        </p:txBody>
      </p:sp>
      <p:sp>
        <p:nvSpPr>
          <p:cNvPr id="21515" name="Text Box 21"/>
          <p:cNvSpPr txBox="1">
            <a:spLocks noChangeArrowheads="1"/>
          </p:cNvSpPr>
          <p:nvPr/>
        </p:nvSpPr>
        <p:spPr bwMode="auto">
          <a:xfrm>
            <a:off x="34925" y="-25400"/>
            <a:ext cx="1250950" cy="63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400" b="1" dirty="0">
                <a:solidFill>
                  <a:schemeClr val="bg1"/>
                </a:solidFill>
              </a:rPr>
              <a:t>Pour rappel</a:t>
            </a:r>
          </a:p>
          <a:p>
            <a:pPr>
              <a:spcBef>
                <a:spcPct val="50000"/>
              </a:spcBef>
            </a:pPr>
            <a:endParaRPr lang="fr-FR" altLang="fr-FR" sz="1400" dirty="0">
              <a:solidFill>
                <a:schemeClr val="bg2"/>
              </a:solidFill>
            </a:endParaRPr>
          </a:p>
        </p:txBody>
      </p:sp>
      <p:sp>
        <p:nvSpPr>
          <p:cNvPr id="21519" name="Text Box 25"/>
          <p:cNvSpPr txBox="1">
            <a:spLocks noChangeArrowheads="1"/>
          </p:cNvSpPr>
          <p:nvPr/>
        </p:nvSpPr>
        <p:spPr bwMode="auto">
          <a:xfrm>
            <a:off x="4508500" y="-26988"/>
            <a:ext cx="1143000" cy="31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400" b="1">
                <a:solidFill>
                  <a:schemeClr val="bg1"/>
                </a:solidFill>
              </a:rPr>
              <a:t>Formation</a:t>
            </a:r>
          </a:p>
        </p:txBody>
      </p:sp>
      <p:sp>
        <p:nvSpPr>
          <p:cNvPr id="21524" name="Rectangle 7"/>
          <p:cNvSpPr>
            <a:spLocks noChangeArrowheads="1"/>
          </p:cNvSpPr>
          <p:nvPr/>
        </p:nvSpPr>
        <p:spPr bwMode="auto">
          <a:xfrm>
            <a:off x="0" y="6597650"/>
            <a:ext cx="3132138" cy="260350"/>
          </a:xfrm>
          <a:prstGeom prst="rect">
            <a:avLst/>
          </a:prstGeom>
          <a:solidFill>
            <a:srgbClr val="570793">
              <a:alpha val="45097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21525" name="Rectangle 8"/>
          <p:cNvSpPr>
            <a:spLocks noChangeArrowheads="1"/>
          </p:cNvSpPr>
          <p:nvPr/>
        </p:nvSpPr>
        <p:spPr bwMode="auto">
          <a:xfrm>
            <a:off x="3132138" y="6597650"/>
            <a:ext cx="3132137" cy="260350"/>
          </a:xfrm>
          <a:prstGeom prst="rect">
            <a:avLst/>
          </a:prstGeom>
          <a:solidFill>
            <a:srgbClr val="9B80B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21526" name="Rectangle 9"/>
          <p:cNvSpPr>
            <a:spLocks noChangeArrowheads="1"/>
          </p:cNvSpPr>
          <p:nvPr/>
        </p:nvSpPr>
        <p:spPr bwMode="auto">
          <a:xfrm>
            <a:off x="6264275" y="6597650"/>
            <a:ext cx="2879725" cy="260350"/>
          </a:xfrm>
          <a:prstGeom prst="rect">
            <a:avLst/>
          </a:prstGeom>
          <a:solidFill>
            <a:srgbClr val="570793">
              <a:alpha val="38823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21527" name="Text Box 24"/>
          <p:cNvSpPr txBox="1">
            <a:spLocks noChangeArrowheads="1"/>
          </p:cNvSpPr>
          <p:nvPr/>
        </p:nvSpPr>
        <p:spPr bwMode="auto">
          <a:xfrm>
            <a:off x="792163" y="6583363"/>
            <a:ext cx="1547812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 dirty="0">
                <a:solidFill>
                  <a:schemeClr val="bg1"/>
                </a:solidFill>
              </a:rPr>
              <a:t>A. NEJJARI</a:t>
            </a:r>
          </a:p>
        </p:txBody>
      </p:sp>
      <p:sp>
        <p:nvSpPr>
          <p:cNvPr id="21528" name="Text Box 25"/>
          <p:cNvSpPr txBox="1">
            <a:spLocks noChangeArrowheads="1"/>
          </p:cNvSpPr>
          <p:nvPr/>
        </p:nvSpPr>
        <p:spPr bwMode="auto">
          <a:xfrm>
            <a:off x="3779838" y="6583363"/>
            <a:ext cx="21605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 dirty="0">
                <a:solidFill>
                  <a:schemeClr val="bg1"/>
                </a:solidFill>
              </a:rPr>
              <a:t>09 - 10 Juillet 2018</a:t>
            </a:r>
          </a:p>
        </p:txBody>
      </p:sp>
      <p:sp>
        <p:nvSpPr>
          <p:cNvPr id="21529" name="Text Box 26"/>
          <p:cNvSpPr txBox="1">
            <a:spLocks noChangeArrowheads="1"/>
          </p:cNvSpPr>
          <p:nvPr/>
        </p:nvSpPr>
        <p:spPr bwMode="auto">
          <a:xfrm>
            <a:off x="6443663" y="6583363"/>
            <a:ext cx="270033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 dirty="0">
                <a:solidFill>
                  <a:schemeClr val="bg1"/>
                </a:solidFill>
              </a:rPr>
              <a:t>Porto, Portugal 	  	  </a:t>
            </a: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 rotWithShape="1">
          <a:blip r:embed="rId2"/>
          <a:srcRect l="2751" t="6579" r="3538" b="7980"/>
          <a:stretch/>
        </p:blipFill>
        <p:spPr>
          <a:xfrm>
            <a:off x="-324544" y="1455624"/>
            <a:ext cx="9947766" cy="5099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9224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8" name="Rectangle 4"/>
          <p:cNvSpPr>
            <a:spLocks noChangeArrowheads="1"/>
          </p:cNvSpPr>
          <p:nvPr/>
        </p:nvSpPr>
        <p:spPr bwMode="auto">
          <a:xfrm>
            <a:off x="0" y="908050"/>
            <a:ext cx="9144000" cy="504825"/>
          </a:xfrm>
          <a:prstGeom prst="rect">
            <a:avLst/>
          </a:prstGeom>
          <a:gradFill rotWithShape="1">
            <a:gsLst>
              <a:gs pos="0">
                <a:srgbClr val="9B80B2">
                  <a:gamma/>
                  <a:shade val="46275"/>
                  <a:invGamma/>
                </a:srgbClr>
              </a:gs>
              <a:gs pos="50000">
                <a:srgbClr val="9B80B2">
                  <a:alpha val="72000"/>
                </a:srgbClr>
              </a:gs>
              <a:gs pos="100000">
                <a:srgbClr val="9B80B2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3559" name="Text Box 16"/>
          <p:cNvSpPr txBox="1">
            <a:spLocks noChangeArrowheads="1"/>
          </p:cNvSpPr>
          <p:nvPr/>
        </p:nvSpPr>
        <p:spPr bwMode="auto">
          <a:xfrm>
            <a:off x="126206" y="145797"/>
            <a:ext cx="91440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altLang="fr-FR" sz="2200" dirty="0" smtClean="0"/>
              <a:t>E-VAL DANS LA PRESSE</a:t>
            </a:r>
            <a:endParaRPr lang="fr-FR" altLang="fr-FR" sz="2200" dirty="0"/>
          </a:p>
        </p:txBody>
      </p:sp>
      <p:sp>
        <p:nvSpPr>
          <p:cNvPr id="23560" name="Rectangle 26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fr-FR" altLang="fr-FR"/>
          </a:p>
        </p:txBody>
      </p:sp>
      <p:sp>
        <p:nvSpPr>
          <p:cNvPr id="23561" name="Rectangle 100"/>
          <p:cNvSpPr>
            <a:spLocks noChangeArrowheads="1"/>
          </p:cNvSpPr>
          <p:nvPr/>
        </p:nvSpPr>
        <p:spPr bwMode="auto">
          <a:xfrm>
            <a:off x="0" y="11255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fr-FR" altLang="fr-FR"/>
          </a:p>
        </p:txBody>
      </p:sp>
      <p:sp>
        <p:nvSpPr>
          <p:cNvPr id="23563" name="Text Box 21"/>
          <p:cNvSpPr txBox="1">
            <a:spLocks noChangeArrowheads="1"/>
          </p:cNvSpPr>
          <p:nvPr/>
        </p:nvSpPr>
        <p:spPr bwMode="auto">
          <a:xfrm>
            <a:off x="34925" y="-25400"/>
            <a:ext cx="1250950" cy="63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400" b="1" dirty="0">
                <a:solidFill>
                  <a:schemeClr val="bg1"/>
                </a:solidFill>
              </a:rPr>
              <a:t>Pour rappel</a:t>
            </a:r>
          </a:p>
          <a:p>
            <a:pPr>
              <a:spcBef>
                <a:spcPct val="50000"/>
              </a:spcBef>
            </a:pPr>
            <a:endParaRPr lang="fr-FR" altLang="fr-FR" sz="1400" dirty="0">
              <a:solidFill>
                <a:schemeClr val="bg2"/>
              </a:solidFill>
            </a:endParaRPr>
          </a:p>
        </p:txBody>
      </p:sp>
      <p:sp>
        <p:nvSpPr>
          <p:cNvPr id="23567" name="Text Box 25"/>
          <p:cNvSpPr txBox="1">
            <a:spLocks noChangeArrowheads="1"/>
          </p:cNvSpPr>
          <p:nvPr/>
        </p:nvSpPr>
        <p:spPr bwMode="auto">
          <a:xfrm>
            <a:off x="4508500" y="-26988"/>
            <a:ext cx="1143000" cy="31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400" b="1">
                <a:solidFill>
                  <a:schemeClr val="bg1"/>
                </a:solidFill>
              </a:rPr>
              <a:t>Formation</a:t>
            </a:r>
          </a:p>
        </p:txBody>
      </p:sp>
      <p:sp>
        <p:nvSpPr>
          <p:cNvPr id="23570" name="Rectangle 22"/>
          <p:cNvSpPr>
            <a:spLocks noChangeArrowheads="1"/>
          </p:cNvSpPr>
          <p:nvPr/>
        </p:nvSpPr>
        <p:spPr bwMode="auto">
          <a:xfrm>
            <a:off x="0" y="601663"/>
            <a:ext cx="3059113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altLang="fr-FR" sz="1400" b="1" dirty="0">
                <a:solidFill>
                  <a:schemeClr val="bg1"/>
                </a:solidFill>
                <a:latin typeface="Calibri" pitchFamily="34" charset="0"/>
              </a:rPr>
              <a:t>Responsable USMBA</a:t>
            </a:r>
            <a:endParaRPr lang="fr-FR" altLang="fr-FR" sz="1400" b="1" dirty="0">
              <a:solidFill>
                <a:schemeClr val="bg1"/>
              </a:solidFill>
            </a:endParaRPr>
          </a:p>
        </p:txBody>
      </p:sp>
      <p:sp>
        <p:nvSpPr>
          <p:cNvPr id="23574" name="Rectangle 7"/>
          <p:cNvSpPr>
            <a:spLocks noChangeArrowheads="1"/>
          </p:cNvSpPr>
          <p:nvPr/>
        </p:nvSpPr>
        <p:spPr bwMode="auto">
          <a:xfrm>
            <a:off x="0" y="6597650"/>
            <a:ext cx="3132138" cy="260350"/>
          </a:xfrm>
          <a:prstGeom prst="rect">
            <a:avLst/>
          </a:prstGeom>
          <a:solidFill>
            <a:srgbClr val="570793">
              <a:alpha val="45097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23575" name="Rectangle 8"/>
          <p:cNvSpPr>
            <a:spLocks noChangeArrowheads="1"/>
          </p:cNvSpPr>
          <p:nvPr/>
        </p:nvSpPr>
        <p:spPr bwMode="auto">
          <a:xfrm>
            <a:off x="3132138" y="6597650"/>
            <a:ext cx="3132137" cy="260350"/>
          </a:xfrm>
          <a:prstGeom prst="rect">
            <a:avLst/>
          </a:prstGeom>
          <a:solidFill>
            <a:srgbClr val="9B80B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23576" name="Rectangle 9"/>
          <p:cNvSpPr>
            <a:spLocks noChangeArrowheads="1"/>
          </p:cNvSpPr>
          <p:nvPr/>
        </p:nvSpPr>
        <p:spPr bwMode="auto">
          <a:xfrm>
            <a:off x="6264275" y="6597650"/>
            <a:ext cx="2879725" cy="260350"/>
          </a:xfrm>
          <a:prstGeom prst="rect">
            <a:avLst/>
          </a:prstGeom>
          <a:solidFill>
            <a:srgbClr val="570793">
              <a:alpha val="38823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23577" name="Text Box 24"/>
          <p:cNvSpPr txBox="1">
            <a:spLocks noChangeArrowheads="1"/>
          </p:cNvSpPr>
          <p:nvPr/>
        </p:nvSpPr>
        <p:spPr bwMode="auto">
          <a:xfrm>
            <a:off x="792163" y="6583363"/>
            <a:ext cx="1547812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 dirty="0">
                <a:solidFill>
                  <a:schemeClr val="bg1"/>
                </a:solidFill>
              </a:rPr>
              <a:t>A. NEJJARI</a:t>
            </a:r>
          </a:p>
        </p:txBody>
      </p:sp>
      <p:sp>
        <p:nvSpPr>
          <p:cNvPr id="23578" name="Text Box 25"/>
          <p:cNvSpPr txBox="1">
            <a:spLocks noChangeArrowheads="1"/>
          </p:cNvSpPr>
          <p:nvPr/>
        </p:nvSpPr>
        <p:spPr bwMode="auto">
          <a:xfrm>
            <a:off x="3779838" y="6583363"/>
            <a:ext cx="21605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 dirty="0">
                <a:solidFill>
                  <a:schemeClr val="bg1"/>
                </a:solidFill>
              </a:rPr>
              <a:t>09 - 10 Juillet 2018</a:t>
            </a:r>
          </a:p>
        </p:txBody>
      </p:sp>
      <p:sp>
        <p:nvSpPr>
          <p:cNvPr id="23579" name="Text Box 26"/>
          <p:cNvSpPr txBox="1">
            <a:spLocks noChangeArrowheads="1"/>
          </p:cNvSpPr>
          <p:nvPr/>
        </p:nvSpPr>
        <p:spPr bwMode="auto">
          <a:xfrm>
            <a:off x="6443663" y="6583363"/>
            <a:ext cx="270033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 dirty="0">
                <a:solidFill>
                  <a:schemeClr val="bg1"/>
                </a:solidFill>
              </a:rPr>
              <a:t>Porto, Portugal 	  </a:t>
            </a: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 rotWithShape="1">
          <a:blip r:embed="rId2"/>
          <a:srcRect l="389" t="17785" r="25588" b="5179"/>
          <a:stretch/>
        </p:blipFill>
        <p:spPr>
          <a:xfrm>
            <a:off x="35496" y="1772815"/>
            <a:ext cx="9108504" cy="4845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0627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8" name="Rectangle 4"/>
          <p:cNvSpPr>
            <a:spLocks noChangeArrowheads="1"/>
          </p:cNvSpPr>
          <p:nvPr/>
        </p:nvSpPr>
        <p:spPr bwMode="auto">
          <a:xfrm>
            <a:off x="0" y="908050"/>
            <a:ext cx="9144000" cy="504825"/>
          </a:xfrm>
          <a:prstGeom prst="rect">
            <a:avLst/>
          </a:prstGeom>
          <a:gradFill rotWithShape="1">
            <a:gsLst>
              <a:gs pos="0">
                <a:srgbClr val="9B80B2">
                  <a:gamma/>
                  <a:shade val="46275"/>
                  <a:invGamma/>
                </a:srgbClr>
              </a:gs>
              <a:gs pos="50000">
                <a:srgbClr val="9B80B2">
                  <a:alpha val="72000"/>
                </a:srgbClr>
              </a:gs>
              <a:gs pos="100000">
                <a:srgbClr val="9B80B2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3559" name="Text Box 16"/>
          <p:cNvSpPr txBox="1">
            <a:spLocks noChangeArrowheads="1"/>
          </p:cNvSpPr>
          <p:nvPr/>
        </p:nvSpPr>
        <p:spPr bwMode="auto">
          <a:xfrm>
            <a:off x="126206" y="145797"/>
            <a:ext cx="91440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altLang="fr-FR" sz="2200" dirty="0" smtClean="0"/>
              <a:t>E-VAL INFOS</a:t>
            </a:r>
            <a:endParaRPr lang="fr-FR" altLang="fr-FR" sz="2200" dirty="0"/>
          </a:p>
        </p:txBody>
      </p:sp>
      <p:sp>
        <p:nvSpPr>
          <p:cNvPr id="23560" name="Rectangle 26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fr-FR" altLang="fr-FR"/>
          </a:p>
        </p:txBody>
      </p:sp>
      <p:sp>
        <p:nvSpPr>
          <p:cNvPr id="23561" name="Rectangle 100"/>
          <p:cNvSpPr>
            <a:spLocks noChangeArrowheads="1"/>
          </p:cNvSpPr>
          <p:nvPr/>
        </p:nvSpPr>
        <p:spPr bwMode="auto">
          <a:xfrm>
            <a:off x="0" y="11255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fr-FR" altLang="fr-FR"/>
          </a:p>
        </p:txBody>
      </p:sp>
      <p:sp>
        <p:nvSpPr>
          <p:cNvPr id="23563" name="Text Box 21"/>
          <p:cNvSpPr txBox="1">
            <a:spLocks noChangeArrowheads="1"/>
          </p:cNvSpPr>
          <p:nvPr/>
        </p:nvSpPr>
        <p:spPr bwMode="auto">
          <a:xfrm>
            <a:off x="34925" y="-25400"/>
            <a:ext cx="1250950" cy="63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400" b="1" dirty="0">
                <a:solidFill>
                  <a:schemeClr val="bg1"/>
                </a:solidFill>
              </a:rPr>
              <a:t>Pour rappel</a:t>
            </a:r>
          </a:p>
          <a:p>
            <a:pPr>
              <a:spcBef>
                <a:spcPct val="50000"/>
              </a:spcBef>
            </a:pPr>
            <a:endParaRPr lang="fr-FR" altLang="fr-FR" sz="1400" dirty="0">
              <a:solidFill>
                <a:schemeClr val="bg2"/>
              </a:solidFill>
            </a:endParaRPr>
          </a:p>
        </p:txBody>
      </p:sp>
      <p:sp>
        <p:nvSpPr>
          <p:cNvPr id="23567" name="Text Box 25"/>
          <p:cNvSpPr txBox="1">
            <a:spLocks noChangeArrowheads="1"/>
          </p:cNvSpPr>
          <p:nvPr/>
        </p:nvSpPr>
        <p:spPr bwMode="auto">
          <a:xfrm>
            <a:off x="4508500" y="-26988"/>
            <a:ext cx="1143000" cy="31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400" b="1">
                <a:solidFill>
                  <a:schemeClr val="bg1"/>
                </a:solidFill>
              </a:rPr>
              <a:t>Formation</a:t>
            </a:r>
          </a:p>
        </p:txBody>
      </p:sp>
      <p:sp>
        <p:nvSpPr>
          <p:cNvPr id="23570" name="Rectangle 22"/>
          <p:cNvSpPr>
            <a:spLocks noChangeArrowheads="1"/>
          </p:cNvSpPr>
          <p:nvPr/>
        </p:nvSpPr>
        <p:spPr bwMode="auto">
          <a:xfrm>
            <a:off x="0" y="601663"/>
            <a:ext cx="3059113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altLang="fr-FR" sz="1400" b="1" dirty="0">
                <a:solidFill>
                  <a:schemeClr val="bg1"/>
                </a:solidFill>
                <a:latin typeface="Calibri" pitchFamily="34" charset="0"/>
              </a:rPr>
              <a:t>Responsable USMBA</a:t>
            </a:r>
            <a:endParaRPr lang="fr-FR" altLang="fr-FR" sz="1400" b="1" dirty="0">
              <a:solidFill>
                <a:schemeClr val="bg1"/>
              </a:solidFill>
            </a:endParaRPr>
          </a:p>
        </p:txBody>
      </p:sp>
      <p:sp>
        <p:nvSpPr>
          <p:cNvPr id="23574" name="Rectangle 7"/>
          <p:cNvSpPr>
            <a:spLocks noChangeArrowheads="1"/>
          </p:cNvSpPr>
          <p:nvPr/>
        </p:nvSpPr>
        <p:spPr bwMode="auto">
          <a:xfrm>
            <a:off x="0" y="6597650"/>
            <a:ext cx="3132138" cy="260350"/>
          </a:xfrm>
          <a:prstGeom prst="rect">
            <a:avLst/>
          </a:prstGeom>
          <a:solidFill>
            <a:srgbClr val="570793">
              <a:alpha val="45097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23575" name="Rectangle 8"/>
          <p:cNvSpPr>
            <a:spLocks noChangeArrowheads="1"/>
          </p:cNvSpPr>
          <p:nvPr/>
        </p:nvSpPr>
        <p:spPr bwMode="auto">
          <a:xfrm>
            <a:off x="3132138" y="6597650"/>
            <a:ext cx="3132137" cy="260350"/>
          </a:xfrm>
          <a:prstGeom prst="rect">
            <a:avLst/>
          </a:prstGeom>
          <a:solidFill>
            <a:srgbClr val="9B80B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23576" name="Rectangle 9"/>
          <p:cNvSpPr>
            <a:spLocks noChangeArrowheads="1"/>
          </p:cNvSpPr>
          <p:nvPr/>
        </p:nvSpPr>
        <p:spPr bwMode="auto">
          <a:xfrm>
            <a:off x="6264275" y="6597650"/>
            <a:ext cx="2879725" cy="260350"/>
          </a:xfrm>
          <a:prstGeom prst="rect">
            <a:avLst/>
          </a:prstGeom>
          <a:solidFill>
            <a:srgbClr val="570793">
              <a:alpha val="38823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23577" name="Text Box 24"/>
          <p:cNvSpPr txBox="1">
            <a:spLocks noChangeArrowheads="1"/>
          </p:cNvSpPr>
          <p:nvPr/>
        </p:nvSpPr>
        <p:spPr bwMode="auto">
          <a:xfrm>
            <a:off x="792163" y="6583363"/>
            <a:ext cx="1547812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 dirty="0">
                <a:solidFill>
                  <a:schemeClr val="bg1"/>
                </a:solidFill>
              </a:rPr>
              <a:t>A. NEJJARI</a:t>
            </a:r>
          </a:p>
        </p:txBody>
      </p:sp>
      <p:sp>
        <p:nvSpPr>
          <p:cNvPr id="23578" name="Text Box 25"/>
          <p:cNvSpPr txBox="1">
            <a:spLocks noChangeArrowheads="1"/>
          </p:cNvSpPr>
          <p:nvPr/>
        </p:nvSpPr>
        <p:spPr bwMode="auto">
          <a:xfrm>
            <a:off x="3779838" y="6583363"/>
            <a:ext cx="21605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 dirty="0">
                <a:solidFill>
                  <a:schemeClr val="bg1"/>
                </a:solidFill>
              </a:rPr>
              <a:t>09 - 10 Juillet 2018</a:t>
            </a:r>
          </a:p>
        </p:txBody>
      </p:sp>
      <p:sp>
        <p:nvSpPr>
          <p:cNvPr id="23579" name="Text Box 26"/>
          <p:cNvSpPr txBox="1">
            <a:spLocks noChangeArrowheads="1"/>
          </p:cNvSpPr>
          <p:nvPr/>
        </p:nvSpPr>
        <p:spPr bwMode="auto">
          <a:xfrm>
            <a:off x="6443663" y="6583363"/>
            <a:ext cx="270033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 dirty="0">
                <a:solidFill>
                  <a:schemeClr val="bg1"/>
                </a:solidFill>
              </a:rPr>
              <a:t>Porto, Portugal 	  </a:t>
            </a: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2"/>
          <a:srcRect l="1963" t="16384" r="24013" b="5178"/>
          <a:stretch/>
        </p:blipFill>
        <p:spPr>
          <a:xfrm>
            <a:off x="179512" y="1443417"/>
            <a:ext cx="8568952" cy="5104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4386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8" name="Rectangle 4"/>
          <p:cNvSpPr>
            <a:spLocks noChangeArrowheads="1"/>
          </p:cNvSpPr>
          <p:nvPr/>
        </p:nvSpPr>
        <p:spPr bwMode="auto">
          <a:xfrm>
            <a:off x="0" y="908050"/>
            <a:ext cx="9144000" cy="504825"/>
          </a:xfrm>
          <a:prstGeom prst="rect">
            <a:avLst/>
          </a:prstGeom>
          <a:gradFill rotWithShape="1">
            <a:gsLst>
              <a:gs pos="0">
                <a:srgbClr val="9B80B2">
                  <a:gamma/>
                  <a:shade val="46275"/>
                  <a:invGamma/>
                </a:srgbClr>
              </a:gs>
              <a:gs pos="50000">
                <a:srgbClr val="9B80B2">
                  <a:alpha val="72000"/>
                </a:srgbClr>
              </a:gs>
              <a:gs pos="100000">
                <a:srgbClr val="9B80B2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3559" name="Text Box 16"/>
          <p:cNvSpPr txBox="1">
            <a:spLocks noChangeArrowheads="1"/>
          </p:cNvSpPr>
          <p:nvPr/>
        </p:nvSpPr>
        <p:spPr bwMode="auto">
          <a:xfrm>
            <a:off x="126206" y="145797"/>
            <a:ext cx="91440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altLang="fr-FR" sz="2200" dirty="0" smtClean="0"/>
              <a:t>E-VAL INFOS</a:t>
            </a:r>
            <a:endParaRPr lang="fr-FR" altLang="fr-FR" sz="2200" dirty="0"/>
          </a:p>
        </p:txBody>
      </p:sp>
      <p:sp>
        <p:nvSpPr>
          <p:cNvPr id="23560" name="Rectangle 26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fr-FR" altLang="fr-FR"/>
          </a:p>
        </p:txBody>
      </p:sp>
      <p:sp>
        <p:nvSpPr>
          <p:cNvPr id="23561" name="Rectangle 100"/>
          <p:cNvSpPr>
            <a:spLocks noChangeArrowheads="1"/>
          </p:cNvSpPr>
          <p:nvPr/>
        </p:nvSpPr>
        <p:spPr bwMode="auto">
          <a:xfrm>
            <a:off x="0" y="11255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fr-FR" altLang="fr-FR"/>
          </a:p>
        </p:txBody>
      </p:sp>
      <p:sp>
        <p:nvSpPr>
          <p:cNvPr id="23563" name="Text Box 21"/>
          <p:cNvSpPr txBox="1">
            <a:spLocks noChangeArrowheads="1"/>
          </p:cNvSpPr>
          <p:nvPr/>
        </p:nvSpPr>
        <p:spPr bwMode="auto">
          <a:xfrm>
            <a:off x="34925" y="-25400"/>
            <a:ext cx="1250950" cy="63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400" b="1" dirty="0">
                <a:solidFill>
                  <a:schemeClr val="bg1"/>
                </a:solidFill>
              </a:rPr>
              <a:t>Pour rappel</a:t>
            </a:r>
          </a:p>
          <a:p>
            <a:pPr>
              <a:spcBef>
                <a:spcPct val="50000"/>
              </a:spcBef>
            </a:pPr>
            <a:endParaRPr lang="fr-FR" altLang="fr-FR" sz="1400" dirty="0">
              <a:solidFill>
                <a:schemeClr val="bg2"/>
              </a:solidFill>
            </a:endParaRPr>
          </a:p>
        </p:txBody>
      </p:sp>
      <p:sp>
        <p:nvSpPr>
          <p:cNvPr id="23567" name="Text Box 25"/>
          <p:cNvSpPr txBox="1">
            <a:spLocks noChangeArrowheads="1"/>
          </p:cNvSpPr>
          <p:nvPr/>
        </p:nvSpPr>
        <p:spPr bwMode="auto">
          <a:xfrm>
            <a:off x="4508500" y="-26988"/>
            <a:ext cx="1143000" cy="31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400" b="1">
                <a:solidFill>
                  <a:schemeClr val="bg1"/>
                </a:solidFill>
              </a:rPr>
              <a:t>Formation</a:t>
            </a:r>
          </a:p>
        </p:txBody>
      </p:sp>
      <p:sp>
        <p:nvSpPr>
          <p:cNvPr id="23570" name="Rectangle 22"/>
          <p:cNvSpPr>
            <a:spLocks noChangeArrowheads="1"/>
          </p:cNvSpPr>
          <p:nvPr/>
        </p:nvSpPr>
        <p:spPr bwMode="auto">
          <a:xfrm>
            <a:off x="0" y="601663"/>
            <a:ext cx="3059113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altLang="fr-FR" sz="1400" b="1" dirty="0">
                <a:solidFill>
                  <a:schemeClr val="bg1"/>
                </a:solidFill>
                <a:latin typeface="Calibri" pitchFamily="34" charset="0"/>
              </a:rPr>
              <a:t>Responsable USMBA</a:t>
            </a:r>
            <a:endParaRPr lang="fr-FR" altLang="fr-FR" sz="1400" b="1" dirty="0">
              <a:solidFill>
                <a:schemeClr val="bg1"/>
              </a:solidFill>
            </a:endParaRPr>
          </a:p>
        </p:txBody>
      </p:sp>
      <p:sp>
        <p:nvSpPr>
          <p:cNvPr id="23574" name="Rectangle 7"/>
          <p:cNvSpPr>
            <a:spLocks noChangeArrowheads="1"/>
          </p:cNvSpPr>
          <p:nvPr/>
        </p:nvSpPr>
        <p:spPr bwMode="auto">
          <a:xfrm>
            <a:off x="0" y="6597650"/>
            <a:ext cx="3132138" cy="260350"/>
          </a:xfrm>
          <a:prstGeom prst="rect">
            <a:avLst/>
          </a:prstGeom>
          <a:solidFill>
            <a:srgbClr val="570793">
              <a:alpha val="45097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23575" name="Rectangle 8"/>
          <p:cNvSpPr>
            <a:spLocks noChangeArrowheads="1"/>
          </p:cNvSpPr>
          <p:nvPr/>
        </p:nvSpPr>
        <p:spPr bwMode="auto">
          <a:xfrm>
            <a:off x="3132138" y="6597650"/>
            <a:ext cx="3132137" cy="260350"/>
          </a:xfrm>
          <a:prstGeom prst="rect">
            <a:avLst/>
          </a:prstGeom>
          <a:solidFill>
            <a:srgbClr val="9B80B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23576" name="Rectangle 9"/>
          <p:cNvSpPr>
            <a:spLocks noChangeArrowheads="1"/>
          </p:cNvSpPr>
          <p:nvPr/>
        </p:nvSpPr>
        <p:spPr bwMode="auto">
          <a:xfrm>
            <a:off x="6264275" y="6597650"/>
            <a:ext cx="2879725" cy="260350"/>
          </a:xfrm>
          <a:prstGeom prst="rect">
            <a:avLst/>
          </a:prstGeom>
          <a:solidFill>
            <a:srgbClr val="570793">
              <a:alpha val="38823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23577" name="Text Box 24"/>
          <p:cNvSpPr txBox="1">
            <a:spLocks noChangeArrowheads="1"/>
          </p:cNvSpPr>
          <p:nvPr/>
        </p:nvSpPr>
        <p:spPr bwMode="auto">
          <a:xfrm>
            <a:off x="792163" y="6583363"/>
            <a:ext cx="1547812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 dirty="0">
                <a:solidFill>
                  <a:schemeClr val="bg1"/>
                </a:solidFill>
              </a:rPr>
              <a:t>A. NEJJARI</a:t>
            </a:r>
          </a:p>
        </p:txBody>
      </p:sp>
      <p:sp>
        <p:nvSpPr>
          <p:cNvPr id="23578" name="Text Box 25"/>
          <p:cNvSpPr txBox="1">
            <a:spLocks noChangeArrowheads="1"/>
          </p:cNvSpPr>
          <p:nvPr/>
        </p:nvSpPr>
        <p:spPr bwMode="auto">
          <a:xfrm>
            <a:off x="3779838" y="6583363"/>
            <a:ext cx="21605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 dirty="0">
                <a:solidFill>
                  <a:schemeClr val="bg1"/>
                </a:solidFill>
              </a:rPr>
              <a:t>09 - 10 Juillet 2018</a:t>
            </a:r>
          </a:p>
        </p:txBody>
      </p:sp>
      <p:sp>
        <p:nvSpPr>
          <p:cNvPr id="23579" name="Text Box 26"/>
          <p:cNvSpPr txBox="1">
            <a:spLocks noChangeArrowheads="1"/>
          </p:cNvSpPr>
          <p:nvPr/>
        </p:nvSpPr>
        <p:spPr bwMode="auto">
          <a:xfrm>
            <a:off x="6443663" y="6583363"/>
            <a:ext cx="270033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 dirty="0">
                <a:solidFill>
                  <a:schemeClr val="bg1"/>
                </a:solidFill>
              </a:rPr>
              <a:t>Porto, Portugal 	  </a:t>
            </a: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 rotWithShape="1">
          <a:blip r:embed="rId2"/>
          <a:srcRect l="1175" t="16384" r="24013" b="5178"/>
          <a:stretch/>
        </p:blipFill>
        <p:spPr>
          <a:xfrm>
            <a:off x="395536" y="1405554"/>
            <a:ext cx="8566380" cy="5049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8148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8" name="Rectangle 4"/>
          <p:cNvSpPr>
            <a:spLocks noChangeArrowheads="1"/>
          </p:cNvSpPr>
          <p:nvPr/>
        </p:nvSpPr>
        <p:spPr bwMode="auto">
          <a:xfrm>
            <a:off x="0" y="908050"/>
            <a:ext cx="9144000" cy="504825"/>
          </a:xfrm>
          <a:prstGeom prst="rect">
            <a:avLst/>
          </a:prstGeom>
          <a:gradFill rotWithShape="1">
            <a:gsLst>
              <a:gs pos="0">
                <a:srgbClr val="9B80B2">
                  <a:gamma/>
                  <a:shade val="46275"/>
                  <a:invGamma/>
                </a:srgbClr>
              </a:gs>
              <a:gs pos="50000">
                <a:srgbClr val="9B80B2">
                  <a:alpha val="72000"/>
                </a:srgbClr>
              </a:gs>
              <a:gs pos="100000">
                <a:srgbClr val="9B80B2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3559" name="Text Box 16"/>
          <p:cNvSpPr txBox="1">
            <a:spLocks noChangeArrowheads="1"/>
          </p:cNvSpPr>
          <p:nvPr/>
        </p:nvSpPr>
        <p:spPr bwMode="auto">
          <a:xfrm>
            <a:off x="126206" y="145797"/>
            <a:ext cx="91440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altLang="fr-FR" sz="2200" dirty="0" smtClean="0"/>
              <a:t>E-VAL INFOS</a:t>
            </a:r>
            <a:endParaRPr lang="fr-FR" altLang="fr-FR" sz="2200" dirty="0"/>
          </a:p>
        </p:txBody>
      </p:sp>
      <p:sp>
        <p:nvSpPr>
          <p:cNvPr id="23560" name="Rectangle 26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fr-FR" altLang="fr-FR"/>
          </a:p>
        </p:txBody>
      </p:sp>
      <p:sp>
        <p:nvSpPr>
          <p:cNvPr id="23561" name="Rectangle 100"/>
          <p:cNvSpPr>
            <a:spLocks noChangeArrowheads="1"/>
          </p:cNvSpPr>
          <p:nvPr/>
        </p:nvSpPr>
        <p:spPr bwMode="auto">
          <a:xfrm>
            <a:off x="0" y="11255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fr-FR" altLang="fr-FR"/>
          </a:p>
        </p:txBody>
      </p:sp>
      <p:sp>
        <p:nvSpPr>
          <p:cNvPr id="23563" name="Text Box 21"/>
          <p:cNvSpPr txBox="1">
            <a:spLocks noChangeArrowheads="1"/>
          </p:cNvSpPr>
          <p:nvPr/>
        </p:nvSpPr>
        <p:spPr bwMode="auto">
          <a:xfrm>
            <a:off x="34925" y="-25400"/>
            <a:ext cx="1250950" cy="63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400" b="1" dirty="0">
                <a:solidFill>
                  <a:schemeClr val="bg1"/>
                </a:solidFill>
              </a:rPr>
              <a:t>Pour rappel</a:t>
            </a:r>
          </a:p>
          <a:p>
            <a:pPr>
              <a:spcBef>
                <a:spcPct val="50000"/>
              </a:spcBef>
            </a:pPr>
            <a:endParaRPr lang="fr-FR" altLang="fr-FR" sz="1400" dirty="0">
              <a:solidFill>
                <a:schemeClr val="bg2"/>
              </a:solidFill>
            </a:endParaRPr>
          </a:p>
        </p:txBody>
      </p:sp>
      <p:sp>
        <p:nvSpPr>
          <p:cNvPr id="23567" name="Text Box 25"/>
          <p:cNvSpPr txBox="1">
            <a:spLocks noChangeArrowheads="1"/>
          </p:cNvSpPr>
          <p:nvPr/>
        </p:nvSpPr>
        <p:spPr bwMode="auto">
          <a:xfrm>
            <a:off x="4508500" y="-26988"/>
            <a:ext cx="1143000" cy="31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400" b="1">
                <a:solidFill>
                  <a:schemeClr val="bg1"/>
                </a:solidFill>
              </a:rPr>
              <a:t>Formation</a:t>
            </a:r>
          </a:p>
        </p:txBody>
      </p:sp>
      <p:sp>
        <p:nvSpPr>
          <p:cNvPr id="23570" name="Rectangle 22"/>
          <p:cNvSpPr>
            <a:spLocks noChangeArrowheads="1"/>
          </p:cNvSpPr>
          <p:nvPr/>
        </p:nvSpPr>
        <p:spPr bwMode="auto">
          <a:xfrm>
            <a:off x="0" y="601663"/>
            <a:ext cx="3059113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altLang="fr-FR" sz="1400" b="1" dirty="0">
                <a:solidFill>
                  <a:schemeClr val="bg1"/>
                </a:solidFill>
                <a:latin typeface="Calibri" pitchFamily="34" charset="0"/>
              </a:rPr>
              <a:t>Responsable USMBA</a:t>
            </a:r>
            <a:endParaRPr lang="fr-FR" altLang="fr-FR" sz="1400" b="1" dirty="0">
              <a:solidFill>
                <a:schemeClr val="bg1"/>
              </a:solidFill>
            </a:endParaRPr>
          </a:p>
        </p:txBody>
      </p:sp>
      <p:sp>
        <p:nvSpPr>
          <p:cNvPr id="23574" name="Rectangle 7"/>
          <p:cNvSpPr>
            <a:spLocks noChangeArrowheads="1"/>
          </p:cNvSpPr>
          <p:nvPr/>
        </p:nvSpPr>
        <p:spPr bwMode="auto">
          <a:xfrm>
            <a:off x="0" y="6597650"/>
            <a:ext cx="3132138" cy="260350"/>
          </a:xfrm>
          <a:prstGeom prst="rect">
            <a:avLst/>
          </a:prstGeom>
          <a:solidFill>
            <a:srgbClr val="570793">
              <a:alpha val="45097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23575" name="Rectangle 8"/>
          <p:cNvSpPr>
            <a:spLocks noChangeArrowheads="1"/>
          </p:cNvSpPr>
          <p:nvPr/>
        </p:nvSpPr>
        <p:spPr bwMode="auto">
          <a:xfrm>
            <a:off x="3132138" y="6597650"/>
            <a:ext cx="3132137" cy="260350"/>
          </a:xfrm>
          <a:prstGeom prst="rect">
            <a:avLst/>
          </a:prstGeom>
          <a:solidFill>
            <a:srgbClr val="9B80B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23576" name="Rectangle 9"/>
          <p:cNvSpPr>
            <a:spLocks noChangeArrowheads="1"/>
          </p:cNvSpPr>
          <p:nvPr/>
        </p:nvSpPr>
        <p:spPr bwMode="auto">
          <a:xfrm>
            <a:off x="6264275" y="6597650"/>
            <a:ext cx="2879725" cy="260350"/>
          </a:xfrm>
          <a:prstGeom prst="rect">
            <a:avLst/>
          </a:prstGeom>
          <a:solidFill>
            <a:srgbClr val="570793">
              <a:alpha val="38823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23577" name="Text Box 24"/>
          <p:cNvSpPr txBox="1">
            <a:spLocks noChangeArrowheads="1"/>
          </p:cNvSpPr>
          <p:nvPr/>
        </p:nvSpPr>
        <p:spPr bwMode="auto">
          <a:xfrm>
            <a:off x="792163" y="6583363"/>
            <a:ext cx="1547812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 dirty="0">
                <a:solidFill>
                  <a:schemeClr val="bg1"/>
                </a:solidFill>
              </a:rPr>
              <a:t>A. NEJJARI</a:t>
            </a:r>
          </a:p>
        </p:txBody>
      </p:sp>
      <p:sp>
        <p:nvSpPr>
          <p:cNvPr id="23578" name="Text Box 25"/>
          <p:cNvSpPr txBox="1">
            <a:spLocks noChangeArrowheads="1"/>
          </p:cNvSpPr>
          <p:nvPr/>
        </p:nvSpPr>
        <p:spPr bwMode="auto">
          <a:xfrm>
            <a:off x="3779838" y="6583363"/>
            <a:ext cx="21605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 dirty="0">
                <a:solidFill>
                  <a:schemeClr val="bg1"/>
                </a:solidFill>
              </a:rPr>
              <a:t>09 - 10 Juillet 2018</a:t>
            </a:r>
          </a:p>
        </p:txBody>
      </p:sp>
      <p:sp>
        <p:nvSpPr>
          <p:cNvPr id="23579" name="Text Box 26"/>
          <p:cNvSpPr txBox="1">
            <a:spLocks noChangeArrowheads="1"/>
          </p:cNvSpPr>
          <p:nvPr/>
        </p:nvSpPr>
        <p:spPr bwMode="auto">
          <a:xfrm>
            <a:off x="6443663" y="6583363"/>
            <a:ext cx="270033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 dirty="0">
                <a:solidFill>
                  <a:schemeClr val="bg1"/>
                </a:solidFill>
              </a:rPr>
              <a:t>Porto, Portugal 	  </a:t>
            </a: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2"/>
          <a:srcRect t="16384" r="24013" b="5178"/>
          <a:stretch/>
        </p:blipFill>
        <p:spPr>
          <a:xfrm>
            <a:off x="126206" y="1404402"/>
            <a:ext cx="8676010" cy="5035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902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8" name="Rectangle 4"/>
          <p:cNvSpPr>
            <a:spLocks noChangeArrowheads="1"/>
          </p:cNvSpPr>
          <p:nvPr/>
        </p:nvSpPr>
        <p:spPr bwMode="auto">
          <a:xfrm>
            <a:off x="0" y="908050"/>
            <a:ext cx="9144000" cy="504825"/>
          </a:xfrm>
          <a:prstGeom prst="rect">
            <a:avLst/>
          </a:prstGeom>
          <a:gradFill rotWithShape="1">
            <a:gsLst>
              <a:gs pos="0">
                <a:srgbClr val="9B80B2">
                  <a:gamma/>
                  <a:shade val="46275"/>
                  <a:invGamma/>
                </a:srgbClr>
              </a:gs>
              <a:gs pos="50000">
                <a:srgbClr val="9B80B2">
                  <a:alpha val="72000"/>
                </a:srgbClr>
              </a:gs>
              <a:gs pos="100000">
                <a:srgbClr val="9B80B2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3559" name="Text Box 16"/>
          <p:cNvSpPr txBox="1">
            <a:spLocks noChangeArrowheads="1"/>
          </p:cNvSpPr>
          <p:nvPr/>
        </p:nvSpPr>
        <p:spPr bwMode="auto">
          <a:xfrm>
            <a:off x="126206" y="145797"/>
            <a:ext cx="91440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altLang="fr-FR" sz="2200" dirty="0" smtClean="0"/>
              <a:t>E-VAL INFOS</a:t>
            </a:r>
            <a:endParaRPr lang="fr-FR" altLang="fr-FR" sz="2200" dirty="0"/>
          </a:p>
        </p:txBody>
      </p:sp>
      <p:sp>
        <p:nvSpPr>
          <p:cNvPr id="23560" name="Rectangle 26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fr-FR" altLang="fr-FR"/>
          </a:p>
        </p:txBody>
      </p:sp>
      <p:sp>
        <p:nvSpPr>
          <p:cNvPr id="23561" name="Rectangle 100"/>
          <p:cNvSpPr>
            <a:spLocks noChangeArrowheads="1"/>
          </p:cNvSpPr>
          <p:nvPr/>
        </p:nvSpPr>
        <p:spPr bwMode="auto">
          <a:xfrm>
            <a:off x="0" y="11255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fr-FR" altLang="fr-FR"/>
          </a:p>
        </p:txBody>
      </p:sp>
      <p:sp>
        <p:nvSpPr>
          <p:cNvPr id="23563" name="Text Box 21"/>
          <p:cNvSpPr txBox="1">
            <a:spLocks noChangeArrowheads="1"/>
          </p:cNvSpPr>
          <p:nvPr/>
        </p:nvSpPr>
        <p:spPr bwMode="auto">
          <a:xfrm>
            <a:off x="34925" y="-25400"/>
            <a:ext cx="1250950" cy="63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400" b="1" dirty="0">
                <a:solidFill>
                  <a:schemeClr val="bg1"/>
                </a:solidFill>
              </a:rPr>
              <a:t>Pour rappel</a:t>
            </a:r>
          </a:p>
          <a:p>
            <a:pPr>
              <a:spcBef>
                <a:spcPct val="50000"/>
              </a:spcBef>
            </a:pPr>
            <a:endParaRPr lang="fr-FR" altLang="fr-FR" sz="1400" dirty="0">
              <a:solidFill>
                <a:schemeClr val="bg2"/>
              </a:solidFill>
            </a:endParaRPr>
          </a:p>
        </p:txBody>
      </p:sp>
      <p:sp>
        <p:nvSpPr>
          <p:cNvPr id="23567" name="Text Box 25"/>
          <p:cNvSpPr txBox="1">
            <a:spLocks noChangeArrowheads="1"/>
          </p:cNvSpPr>
          <p:nvPr/>
        </p:nvSpPr>
        <p:spPr bwMode="auto">
          <a:xfrm>
            <a:off x="4508500" y="-26988"/>
            <a:ext cx="1143000" cy="31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400" b="1">
                <a:solidFill>
                  <a:schemeClr val="bg1"/>
                </a:solidFill>
              </a:rPr>
              <a:t>Formation</a:t>
            </a:r>
          </a:p>
        </p:txBody>
      </p:sp>
      <p:sp>
        <p:nvSpPr>
          <p:cNvPr id="23570" name="Rectangle 22"/>
          <p:cNvSpPr>
            <a:spLocks noChangeArrowheads="1"/>
          </p:cNvSpPr>
          <p:nvPr/>
        </p:nvSpPr>
        <p:spPr bwMode="auto">
          <a:xfrm>
            <a:off x="0" y="601663"/>
            <a:ext cx="3059113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altLang="fr-FR" sz="1400" b="1" dirty="0">
                <a:solidFill>
                  <a:schemeClr val="bg1"/>
                </a:solidFill>
                <a:latin typeface="Calibri" pitchFamily="34" charset="0"/>
              </a:rPr>
              <a:t>Responsable USMBA</a:t>
            </a:r>
            <a:endParaRPr lang="fr-FR" altLang="fr-FR" sz="1400" b="1" dirty="0">
              <a:solidFill>
                <a:schemeClr val="bg1"/>
              </a:solidFill>
            </a:endParaRPr>
          </a:p>
        </p:txBody>
      </p:sp>
      <p:sp>
        <p:nvSpPr>
          <p:cNvPr id="23574" name="Rectangle 7"/>
          <p:cNvSpPr>
            <a:spLocks noChangeArrowheads="1"/>
          </p:cNvSpPr>
          <p:nvPr/>
        </p:nvSpPr>
        <p:spPr bwMode="auto">
          <a:xfrm>
            <a:off x="0" y="6597650"/>
            <a:ext cx="3132138" cy="260350"/>
          </a:xfrm>
          <a:prstGeom prst="rect">
            <a:avLst/>
          </a:prstGeom>
          <a:solidFill>
            <a:srgbClr val="570793">
              <a:alpha val="45097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23575" name="Rectangle 8"/>
          <p:cNvSpPr>
            <a:spLocks noChangeArrowheads="1"/>
          </p:cNvSpPr>
          <p:nvPr/>
        </p:nvSpPr>
        <p:spPr bwMode="auto">
          <a:xfrm>
            <a:off x="3132138" y="6597650"/>
            <a:ext cx="3132137" cy="260350"/>
          </a:xfrm>
          <a:prstGeom prst="rect">
            <a:avLst/>
          </a:prstGeom>
          <a:solidFill>
            <a:srgbClr val="9B80B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23576" name="Rectangle 9"/>
          <p:cNvSpPr>
            <a:spLocks noChangeArrowheads="1"/>
          </p:cNvSpPr>
          <p:nvPr/>
        </p:nvSpPr>
        <p:spPr bwMode="auto">
          <a:xfrm>
            <a:off x="6264275" y="6597650"/>
            <a:ext cx="2879725" cy="260350"/>
          </a:xfrm>
          <a:prstGeom prst="rect">
            <a:avLst/>
          </a:prstGeom>
          <a:solidFill>
            <a:srgbClr val="570793">
              <a:alpha val="38823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23577" name="Text Box 24"/>
          <p:cNvSpPr txBox="1">
            <a:spLocks noChangeArrowheads="1"/>
          </p:cNvSpPr>
          <p:nvPr/>
        </p:nvSpPr>
        <p:spPr bwMode="auto">
          <a:xfrm>
            <a:off x="792163" y="6583363"/>
            <a:ext cx="1547812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 dirty="0">
                <a:solidFill>
                  <a:schemeClr val="bg1"/>
                </a:solidFill>
              </a:rPr>
              <a:t>A. NEJJARI</a:t>
            </a:r>
          </a:p>
        </p:txBody>
      </p:sp>
      <p:sp>
        <p:nvSpPr>
          <p:cNvPr id="23578" name="Text Box 25"/>
          <p:cNvSpPr txBox="1">
            <a:spLocks noChangeArrowheads="1"/>
          </p:cNvSpPr>
          <p:nvPr/>
        </p:nvSpPr>
        <p:spPr bwMode="auto">
          <a:xfrm>
            <a:off x="3779838" y="6583363"/>
            <a:ext cx="21605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 dirty="0">
                <a:solidFill>
                  <a:schemeClr val="bg1"/>
                </a:solidFill>
              </a:rPr>
              <a:t>09 - 10 Juillet 2018</a:t>
            </a:r>
          </a:p>
        </p:txBody>
      </p:sp>
      <p:sp>
        <p:nvSpPr>
          <p:cNvPr id="23579" name="Text Box 26"/>
          <p:cNvSpPr txBox="1">
            <a:spLocks noChangeArrowheads="1"/>
          </p:cNvSpPr>
          <p:nvPr/>
        </p:nvSpPr>
        <p:spPr bwMode="auto">
          <a:xfrm>
            <a:off x="6443663" y="6583363"/>
            <a:ext cx="270033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 dirty="0">
                <a:solidFill>
                  <a:schemeClr val="bg1"/>
                </a:solidFill>
              </a:rPr>
              <a:t>Porto, Portugal 	  </a:t>
            </a: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 rotWithShape="1">
          <a:blip r:embed="rId2"/>
          <a:srcRect l="1963" t="16384" r="24801" b="5178"/>
          <a:stretch/>
        </p:blipFill>
        <p:spPr>
          <a:xfrm>
            <a:off x="323528" y="1437377"/>
            <a:ext cx="8543373" cy="5144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1407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-45098"/>
            <a:ext cx="3096344" cy="7002334"/>
          </a:xfrm>
        </p:spPr>
      </p:pic>
    </p:spTree>
    <p:extLst>
      <p:ext uri="{BB962C8B-B14F-4D97-AF65-F5344CB8AC3E}">
        <p14:creationId xmlns:p14="http://schemas.microsoft.com/office/powerpoint/2010/main" val="2729738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12651</TotalTime>
  <Words>291</Words>
  <Application>Microsoft Office PowerPoint</Application>
  <PresentationFormat>Affichage à l'écran (4:3)</PresentationFormat>
  <Paragraphs>98</Paragraphs>
  <Slides>16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2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16</vt:i4>
      </vt:variant>
    </vt:vector>
  </HeadingPairs>
  <TitlesOfParts>
    <vt:vector size="19" baseType="lpstr">
      <vt:lpstr>Arial</vt:lpstr>
      <vt:lpstr>Calibri</vt:lpstr>
      <vt:lpstr>Default Design</vt:lpstr>
      <vt:lpstr>WP.8 Diffusion et Dissémination Université Abdelmalek Essaâdi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WP.8 Diffusion et Dissémination Université Abdelmalek Essaâdi</vt:lpstr>
    </vt:vector>
  </TitlesOfParts>
  <Company>TOSHIBA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chkouri</dc:creator>
  <cp:lastModifiedBy>USER</cp:lastModifiedBy>
  <cp:revision>1101</cp:revision>
  <dcterms:created xsi:type="dcterms:W3CDTF">2010-02-26T16:02:31Z</dcterms:created>
  <dcterms:modified xsi:type="dcterms:W3CDTF">2018-07-09T15:37:36Z</dcterms:modified>
</cp:coreProperties>
</file>