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9" r:id="rId3"/>
    <p:sldMasterId id="2147483695" r:id="rId4"/>
  </p:sldMasterIdLst>
  <p:notesMasterIdLst>
    <p:notesMasterId r:id="rId24"/>
  </p:notesMasterIdLst>
  <p:sldIdLst>
    <p:sldId id="257" r:id="rId5"/>
    <p:sldId id="260" r:id="rId6"/>
    <p:sldId id="283" r:id="rId7"/>
    <p:sldId id="284" r:id="rId8"/>
    <p:sldId id="272" r:id="rId9"/>
    <p:sldId id="266" r:id="rId10"/>
    <p:sldId id="276" r:id="rId11"/>
    <p:sldId id="273" r:id="rId12"/>
    <p:sldId id="263" r:id="rId13"/>
    <p:sldId id="275" r:id="rId14"/>
    <p:sldId id="261" r:id="rId15"/>
    <p:sldId id="269" r:id="rId16"/>
    <p:sldId id="277" r:id="rId17"/>
    <p:sldId id="282" r:id="rId18"/>
    <p:sldId id="274" r:id="rId19"/>
    <p:sldId id="281" r:id="rId20"/>
    <p:sldId id="285" r:id="rId21"/>
    <p:sldId id="286" r:id="rId22"/>
    <p:sldId id="287" r:id="rId2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97A7"/>
    <a:srgbClr val="FF00FF"/>
    <a:srgbClr val="00FF00"/>
    <a:srgbClr val="00FFFF"/>
    <a:srgbClr val="0000FF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9" autoAdjust="0"/>
    <p:restoredTop sz="94660"/>
  </p:normalViewPr>
  <p:slideViewPr>
    <p:cSldViewPr snapToGrid="0">
      <p:cViewPr varScale="1">
        <p:scale>
          <a:sx n="93" d="100"/>
          <a:sy n="93" d="100"/>
        </p:scale>
        <p:origin x="126" y="5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19B6A5-EDD7-4A74-9E7D-AFBFDAEC392D}" type="datetimeFigureOut">
              <a:rPr lang="fr-FR" smtClean="0"/>
              <a:pPr/>
              <a:t>05/07/2018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E1FE2-79B6-4847-BD98-CBE56E0272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48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4.jpe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4A22C-1387-4C8A-845A-9C76DEBD4654}" type="datetime1">
              <a:rPr lang="fr-FR" smtClean="0"/>
              <a:t>05/07/2018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e-Val.  Porto 9-10/2018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B47E-82FE-49AB-ADA9-A7C5E91D3E8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6782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FF8A-F955-49B3-9494-3CE89BA9FB95}" type="datetime1">
              <a:rPr lang="fr-FR" smtClean="0"/>
              <a:t>05/07/2018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e-Val.  Porto 9-10/2018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B47E-82FE-49AB-ADA9-A7C5E91D3E8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6529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A3C6-E03D-4662-921A-0737F2573349}" type="datetime1">
              <a:rPr lang="fr-FR" smtClean="0"/>
              <a:t>05/07/2018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e-Val.  Porto 9-10/2018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B47E-82FE-49AB-ADA9-A7C5E91D3E8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07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31"/>
            <a:ext cx="103632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31A73A-3163-4473-9BA7-A71D25219189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t>05/07/2018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e-Val.  Porto 9-10/2018</a:t>
            </a: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885A1C-AF92-47BC-82F7-1FDFA9F5C80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1" y="6359525"/>
            <a:ext cx="12192000" cy="1588"/>
          </a:xfrm>
          <a:prstGeom prst="line">
            <a:avLst/>
          </a:prstGeom>
          <a:ln w="28575">
            <a:solidFill>
              <a:schemeClr val="tx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 userDrawn="1"/>
        </p:nvCxnSpPr>
        <p:spPr>
          <a:xfrm>
            <a:off x="1" y="823820"/>
            <a:ext cx="12192000" cy="1588"/>
          </a:xfrm>
          <a:prstGeom prst="line">
            <a:avLst/>
          </a:prstGeom>
          <a:ln w="28575">
            <a:solidFill>
              <a:schemeClr val="tx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06087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9F129B-C1F1-4B3C-BBCD-7FF9F208A146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t>05/07/2018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e-Val.  Porto 9-10/2018</a:t>
            </a: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BACFE1-165A-424A-A0A3-3707EB12920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380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6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4A0D97-2F09-425F-B270-6DDDC0889EA9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t>05/07/2018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e-Val.  Porto 9-10/2018</a:t>
            </a: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8AA291-0D4C-46CD-9131-1206307F46B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-2108" y="700102"/>
            <a:ext cx="12192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 userDrawn="1"/>
        </p:nvCxnSpPr>
        <p:spPr>
          <a:xfrm>
            <a:off x="31751" y="6338902"/>
            <a:ext cx="12192000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79052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60401" y="1600205"/>
            <a:ext cx="5842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705601" y="1600205"/>
            <a:ext cx="5842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6BEDE1-51EB-4AE5-B50C-31AEED01CD2B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t>05/07/2018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e-Val.  Porto 9-10/2018</a:t>
            </a: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BACFE1-165A-424A-A0A3-3707EB12920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479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0E5A8E-4F92-4511-9C4A-3294D578891B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t>05/07/2018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e-Val.  Porto 9-10/2018</a:t>
            </a: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BACFE1-165A-424A-A0A3-3707EB12920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79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E8A602-3DCD-4BC5-BB86-62F36D40C957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t>05/07/2018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e-Val.  Porto 9-10/2018</a:t>
            </a: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BACFE1-165A-424A-A0A3-3707EB12920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568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FE18E8-6360-4452-A4CD-77777D825669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t>05/07/2018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e-Val.  Porto 9-10/2018</a:t>
            </a: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1793A9-0190-4FCE-AECC-0085F5FBE25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1" y="6359525"/>
            <a:ext cx="12192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/>
          <p:cNvCxnSpPr/>
          <p:nvPr userDrawn="1"/>
        </p:nvCxnSpPr>
        <p:spPr>
          <a:xfrm>
            <a:off x="-2108" y="700102"/>
            <a:ext cx="12192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03090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6" y="273053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448396-4D8C-4732-8C9E-16076534502D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t>05/07/2018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e-Val.  Porto 9-10/2018</a:t>
            </a: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F65AF1-5D7B-4C27-8048-5E4E6FED4BA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Connecteur droit 7"/>
          <p:cNvCxnSpPr/>
          <p:nvPr userDrawn="1"/>
        </p:nvCxnSpPr>
        <p:spPr>
          <a:xfrm>
            <a:off x="1" y="6359525"/>
            <a:ext cx="12192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 userDrawn="1"/>
        </p:nvCxnSpPr>
        <p:spPr>
          <a:xfrm>
            <a:off x="-2108" y="700102"/>
            <a:ext cx="12192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90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5D8F4-81F8-4DEE-BE76-DCC216CC84BA}" type="datetime1">
              <a:rPr lang="fr-FR" smtClean="0"/>
              <a:t>05/07/2018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e-Val.  Porto 9-10/2018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B47E-82FE-49AB-ADA9-A7C5E91D3E8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82179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691974-A9B8-4E4B-926E-E9D3C9D8ACEB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t>05/07/2018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e-Val.  Porto 9-10/2018</a:t>
            </a: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D56EC8-50F7-4016-AA61-AC4754C6B68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Connecteur droit 7"/>
          <p:cNvCxnSpPr/>
          <p:nvPr userDrawn="1"/>
        </p:nvCxnSpPr>
        <p:spPr>
          <a:xfrm>
            <a:off x="1" y="6359525"/>
            <a:ext cx="12192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 userDrawn="1"/>
        </p:nvCxnSpPr>
        <p:spPr>
          <a:xfrm>
            <a:off x="-2108" y="700102"/>
            <a:ext cx="12192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23490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6755913-1FA9-4796-8603-6E00D2F49DC9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t>05/07/2018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e-Val.  Porto 9-10/2018</a:t>
            </a: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47FBED-41AD-444E-AC97-6591B548426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1" y="6359525"/>
            <a:ext cx="12192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 userDrawn="1"/>
        </p:nvCxnSpPr>
        <p:spPr>
          <a:xfrm>
            <a:off x="-2108" y="700102"/>
            <a:ext cx="12192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71540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9575799" y="274640"/>
            <a:ext cx="2971801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60403" y="274640"/>
            <a:ext cx="8712201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DA211DF-0FAC-42DA-A4A8-65DFE24FDA8E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t>05/07/2018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e-Val.  Porto 9-10/2018</a:t>
            </a: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4225D6-AB26-4077-999F-3D077217E0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1" y="6359525"/>
            <a:ext cx="12192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 userDrawn="1"/>
        </p:nvCxnSpPr>
        <p:spPr>
          <a:xfrm>
            <a:off x="-2108" y="700102"/>
            <a:ext cx="12192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03045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/>
          <p:cNvCxnSpPr/>
          <p:nvPr userDrawn="1"/>
        </p:nvCxnSpPr>
        <p:spPr>
          <a:xfrm>
            <a:off x="1" y="6359525"/>
            <a:ext cx="12192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6017150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/>
          <p:cNvCxnSpPr/>
          <p:nvPr userDrawn="1"/>
        </p:nvCxnSpPr>
        <p:spPr>
          <a:xfrm>
            <a:off x="-2108" y="700102"/>
            <a:ext cx="12192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" name="Connecteur droit 2"/>
          <p:cNvCxnSpPr/>
          <p:nvPr userDrawn="1"/>
        </p:nvCxnSpPr>
        <p:spPr>
          <a:xfrm>
            <a:off x="1" y="6359525"/>
            <a:ext cx="12192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3800824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/>
          <p:cNvCxnSpPr/>
          <p:nvPr userDrawn="1"/>
        </p:nvCxnSpPr>
        <p:spPr>
          <a:xfrm>
            <a:off x="-2108" y="700102"/>
            <a:ext cx="12192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" name="Connecteur droit 2"/>
          <p:cNvCxnSpPr/>
          <p:nvPr userDrawn="1"/>
        </p:nvCxnSpPr>
        <p:spPr>
          <a:xfrm>
            <a:off x="1" y="6359525"/>
            <a:ext cx="12192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1159445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/>
          <p:cNvCxnSpPr/>
          <p:nvPr userDrawn="1"/>
        </p:nvCxnSpPr>
        <p:spPr>
          <a:xfrm>
            <a:off x="1" y="6359525"/>
            <a:ext cx="12192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3585582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/>
          <p:cNvCxnSpPr/>
          <p:nvPr userDrawn="1"/>
        </p:nvCxnSpPr>
        <p:spPr>
          <a:xfrm>
            <a:off x="1" y="6359525"/>
            <a:ext cx="12192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" name="Connecteur droit 2"/>
          <p:cNvCxnSpPr/>
          <p:nvPr userDrawn="1"/>
        </p:nvCxnSpPr>
        <p:spPr>
          <a:xfrm>
            <a:off x="-2108" y="700102"/>
            <a:ext cx="12192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1352391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/>
          <p:cNvCxnSpPr/>
          <p:nvPr userDrawn="1"/>
        </p:nvCxnSpPr>
        <p:spPr>
          <a:xfrm>
            <a:off x="1" y="6359525"/>
            <a:ext cx="12192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" name="Connecteur droit 2"/>
          <p:cNvCxnSpPr/>
          <p:nvPr userDrawn="1"/>
        </p:nvCxnSpPr>
        <p:spPr>
          <a:xfrm>
            <a:off x="-2108" y="700102"/>
            <a:ext cx="12192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7247188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/>
          <p:cNvCxnSpPr/>
          <p:nvPr userDrawn="1"/>
        </p:nvCxnSpPr>
        <p:spPr>
          <a:xfrm>
            <a:off x="-1791" y="700090"/>
            <a:ext cx="12192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" name="Connecteur droit 2"/>
          <p:cNvCxnSpPr/>
          <p:nvPr userDrawn="1"/>
        </p:nvCxnSpPr>
        <p:spPr>
          <a:xfrm>
            <a:off x="0" y="6359525"/>
            <a:ext cx="12192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264977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EEFA8-0527-4AED-AA68-90E38F141D6D}" type="datetime1">
              <a:rPr lang="fr-FR" smtClean="0"/>
              <a:t>05/07/2018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e-Val.  Porto 9-10/2018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B47E-82FE-49AB-ADA9-A7C5E91D3E8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60209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'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 preferRelativeResize="0"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64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6658705" y="3056337"/>
            <a:ext cx="5280000" cy="1066959"/>
          </a:xfrm>
        </p:spPr>
        <p:txBody>
          <a:bodyPr/>
          <a:lstStyle>
            <a:lvl1pPr>
              <a:defRPr sz="3467" b="1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TITLE</a:t>
            </a:r>
            <a:r>
              <a:rPr lang="fr-FR" dirty="0"/>
              <a:t/>
            </a:r>
            <a:br>
              <a:rPr lang="fr-FR" dirty="0"/>
            </a:br>
            <a:r>
              <a:rPr lang="fr-FR" dirty="0" err="1"/>
              <a:t>arial</a:t>
            </a:r>
            <a:r>
              <a:rPr lang="fr-FR" dirty="0"/>
              <a:t> </a:t>
            </a:r>
            <a:r>
              <a:rPr lang="fr-FR" dirty="0" smtClean="0"/>
              <a:t>26-point font</a:t>
            </a:r>
            <a:endParaRPr lang="fr-FR" dirty="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8017"/>
            <a:ext cx="6872784" cy="34080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1"/>
            <a:ext cx="4031483" cy="1320799"/>
          </a:xfrm>
          <a:prstGeom prst="rect">
            <a:avLst/>
          </a:prstGeom>
        </p:spPr>
      </p:pic>
      <p:sp>
        <p:nvSpPr>
          <p:cNvPr id="12" name="ZoneTexte 11"/>
          <p:cNvSpPr txBox="1"/>
          <p:nvPr userDrawn="1"/>
        </p:nvSpPr>
        <p:spPr>
          <a:xfrm>
            <a:off x="2225229" y="509289"/>
            <a:ext cx="1729905" cy="205121"/>
          </a:xfrm>
          <a:prstGeom prst="rect">
            <a:avLst/>
          </a:prstGeom>
          <a:noFill/>
        </p:spPr>
        <p:txBody>
          <a:bodyPr wrap="square" lIns="48000" tIns="0" rIns="48000" bIns="0" rtlCol="0">
            <a:spAutoFit/>
          </a:bodyPr>
          <a:lstStyle/>
          <a:p>
            <a:r>
              <a:rPr lang="fr-FR" sz="1333" cap="all" dirty="0" err="1" smtClean="0">
                <a:solidFill>
                  <a:prstClr val="white"/>
                </a:solidFill>
              </a:rPr>
              <a:t>sekurit</a:t>
            </a:r>
            <a:endParaRPr lang="fr-FR" sz="1133" cap="all" dirty="0">
              <a:solidFill>
                <a:prstClr val="white"/>
              </a:solidFill>
            </a:endParaRPr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5844" y="5684703"/>
            <a:ext cx="1560579" cy="1174499"/>
          </a:xfrm>
          <a:prstGeom prst="rect">
            <a:avLst/>
          </a:prstGeom>
        </p:spPr>
      </p:pic>
      <p:sp>
        <p:nvSpPr>
          <p:cNvPr id="14" name="ZoneTexte 1"/>
          <p:cNvSpPr txBox="1"/>
          <p:nvPr userDrawn="1"/>
        </p:nvSpPr>
        <p:spPr>
          <a:xfrm>
            <a:off x="9963044" y="5997427"/>
            <a:ext cx="1618937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867" b="1" dirty="0" smtClean="0">
                <a:solidFill>
                  <a:srgbClr val="575756"/>
                </a:solidFill>
              </a:rPr>
              <a:t>BRAND LOGO</a:t>
            </a:r>
            <a:endParaRPr lang="fr-FR" sz="1867" b="1" dirty="0">
              <a:solidFill>
                <a:srgbClr val="575756"/>
              </a:solidFill>
            </a:endParaRPr>
          </a:p>
        </p:txBody>
      </p:sp>
      <p:pic>
        <p:nvPicPr>
          <p:cNvPr id="15" name="Picture 2" descr="C:\Users\A7794242\Desktop\logo bis.png"/>
          <p:cNvPicPr preferRelativeResize="0"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5" r="5724"/>
          <a:stretch/>
        </p:blipFill>
        <p:spPr bwMode="auto">
          <a:xfrm>
            <a:off x="10238400" y="6101780"/>
            <a:ext cx="1133229" cy="6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3255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6658705" y="3056337"/>
            <a:ext cx="5280000" cy="1066959"/>
          </a:xfrm>
        </p:spPr>
        <p:txBody>
          <a:bodyPr/>
          <a:lstStyle>
            <a:lvl1pPr>
              <a:defRPr sz="3467" b="1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TITLE</a:t>
            </a:r>
            <a:br>
              <a:rPr lang="fr-FR" dirty="0" smtClean="0"/>
            </a:br>
            <a:r>
              <a:rPr lang="fr-FR" dirty="0" err="1" smtClean="0"/>
              <a:t>arial</a:t>
            </a:r>
            <a:r>
              <a:rPr lang="fr-FR" dirty="0" smtClean="0"/>
              <a:t> 26-point font</a:t>
            </a:r>
            <a:endParaRPr lang="fr-FR" dirty="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8017"/>
            <a:ext cx="6872784" cy="34080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292" y="5659118"/>
            <a:ext cx="3600701" cy="1198879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8828981" y="6404146"/>
            <a:ext cx="1584000" cy="174343"/>
          </a:xfrm>
          <a:prstGeom prst="rect">
            <a:avLst/>
          </a:prstGeom>
          <a:noFill/>
        </p:spPr>
        <p:txBody>
          <a:bodyPr wrap="square" lIns="48000" tIns="0" rIns="48000" bIns="0" rtlCol="0">
            <a:spAutoFit/>
          </a:bodyPr>
          <a:lstStyle/>
          <a:p>
            <a:r>
              <a:rPr lang="fr-FR" sz="1133" cap="all" dirty="0" err="1" smtClean="0">
                <a:solidFill>
                  <a:prstClr val="white"/>
                </a:solidFill>
              </a:rPr>
              <a:t>sEKURIT</a:t>
            </a:r>
            <a:endParaRPr lang="fr-FR" sz="1133" cap="all" dirty="0">
              <a:solidFill>
                <a:prstClr val="white"/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82164" y="0"/>
            <a:ext cx="1560579" cy="1174499"/>
          </a:xfrm>
          <a:prstGeom prst="rect">
            <a:avLst/>
          </a:prstGeom>
        </p:spPr>
      </p:pic>
      <p:pic>
        <p:nvPicPr>
          <p:cNvPr id="8" name="Picture 2" descr="C:\Users\A7794242\Desktop\logo bis.png"/>
          <p:cNvPicPr preferRelativeResize="0"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5" r="5724"/>
          <a:stretch/>
        </p:blipFill>
        <p:spPr bwMode="auto">
          <a:xfrm>
            <a:off x="495838" y="159249"/>
            <a:ext cx="1133229" cy="6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8431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76" y="-8276"/>
            <a:ext cx="6242304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6095999" y="0"/>
            <a:ext cx="6096000" cy="6859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6307200"/>
            <a:ext cx="12192000" cy="5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7235213" y="1715710"/>
            <a:ext cx="4656000" cy="369332"/>
          </a:xfrm>
        </p:spPr>
        <p:txBody>
          <a:bodyPr anchor="t"/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EDIT </a:t>
            </a:r>
            <a:r>
              <a:rPr lang="fr-FR" dirty="0" err="1" smtClean="0"/>
              <a:t>titlE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7235213" y="2790861"/>
            <a:ext cx="4656000" cy="1500187"/>
          </a:xfrm>
        </p:spPr>
        <p:txBody>
          <a:bodyPr anchor="t" anchorCtr="0">
            <a:normAutofit/>
          </a:bodyPr>
          <a:lstStyle>
            <a:lvl1pPr marL="304792" indent="-304792">
              <a:spcBef>
                <a:spcPts val="800"/>
              </a:spcBef>
              <a:buFont typeface="+mj-lt"/>
              <a:buAutoNum type="arabicParenR"/>
              <a:defRPr sz="1600" b="0" i="0" cap="none" baseline="0">
                <a:ln>
                  <a:noFill/>
                </a:ln>
                <a:solidFill>
                  <a:schemeClr val="bg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err="1" smtClean="0"/>
              <a:t>Title</a:t>
            </a:r>
            <a:r>
              <a:rPr lang="fr-FR" dirty="0" smtClean="0"/>
              <a:t> </a:t>
            </a:r>
            <a:r>
              <a:rPr lang="fr-FR" dirty="0"/>
              <a:t>2 Arial </a:t>
            </a:r>
            <a:r>
              <a:rPr lang="fr-FR" dirty="0" smtClean="0"/>
              <a:t>12-point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2E7CA-940C-4B6E-9E73-0245BA95FC91}" type="slidenum">
              <a:rPr lang="fr-FR" smtClean="0">
                <a:solidFill>
                  <a:srgbClr val="575756"/>
                </a:solidFill>
              </a:rPr>
              <a:pPr/>
              <a:t>‹N°›</a:t>
            </a:fld>
            <a:r>
              <a:rPr lang="fr-FR">
                <a:solidFill>
                  <a:srgbClr val="575756"/>
                </a:solidFill>
              </a:rPr>
              <a:t> /</a:t>
            </a:r>
            <a:endParaRPr lang="fr-FR" dirty="0">
              <a:solidFill>
                <a:srgbClr val="575756"/>
              </a:solidFill>
            </a:endParaRPr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smtClean="0">
                <a:solidFill>
                  <a:srgbClr val="17428C"/>
                </a:solidFill>
              </a:rPr>
              <a:t>e-Val.  Porto 9-10/2018</a:t>
            </a:r>
            <a:endParaRPr lang="fr-FR" dirty="0">
              <a:solidFill>
                <a:srgbClr val="17428C"/>
              </a:solidFill>
            </a:endParaRPr>
          </a:p>
        </p:txBody>
      </p:sp>
      <p:pic>
        <p:nvPicPr>
          <p:cNvPr id="15" name="Imag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1"/>
            <a:ext cx="4031483" cy="1320799"/>
          </a:xfrm>
          <a:prstGeom prst="rect">
            <a:avLst/>
          </a:prstGeom>
        </p:spPr>
      </p:pic>
      <p:sp>
        <p:nvSpPr>
          <p:cNvPr id="16" name="ZoneTexte 15"/>
          <p:cNvSpPr txBox="1"/>
          <p:nvPr userDrawn="1"/>
        </p:nvSpPr>
        <p:spPr>
          <a:xfrm>
            <a:off x="2225229" y="509289"/>
            <a:ext cx="1729905" cy="205121"/>
          </a:xfrm>
          <a:prstGeom prst="rect">
            <a:avLst/>
          </a:prstGeom>
          <a:noFill/>
        </p:spPr>
        <p:txBody>
          <a:bodyPr wrap="square" lIns="48000" tIns="0" rIns="48000" bIns="0" rtlCol="0">
            <a:spAutoFit/>
          </a:bodyPr>
          <a:lstStyle/>
          <a:p>
            <a:r>
              <a:rPr lang="fr-FR" sz="1333" cap="all" dirty="0" smtClean="0">
                <a:solidFill>
                  <a:prstClr val="white"/>
                </a:solidFill>
              </a:rPr>
              <a:t>SEKURIT</a:t>
            </a:r>
            <a:endParaRPr lang="fr-FR" sz="1133" cap="all" dirty="0">
              <a:solidFill>
                <a:prstClr val="white"/>
              </a:solidFill>
            </a:endParaRPr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5844" y="5684703"/>
            <a:ext cx="1560579" cy="1174499"/>
          </a:xfrm>
          <a:prstGeom prst="rect">
            <a:avLst/>
          </a:prstGeom>
        </p:spPr>
      </p:pic>
      <p:pic>
        <p:nvPicPr>
          <p:cNvPr id="17" name="Picture 2" descr="C:\Users\A7794242\Desktop\logo bis.png"/>
          <p:cNvPicPr preferRelativeResize="0"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5" r="5724"/>
          <a:stretch/>
        </p:blipFill>
        <p:spPr bwMode="auto">
          <a:xfrm>
            <a:off x="10209519" y="6104321"/>
            <a:ext cx="1133229" cy="6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2416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055999" y="312000"/>
            <a:ext cx="10896000" cy="348813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err="1" smtClean="0"/>
              <a:t>Title</a:t>
            </a:r>
            <a:r>
              <a:rPr lang="fr-FR" dirty="0" smtClean="0"/>
              <a:t> 1 (</a:t>
            </a:r>
            <a:r>
              <a:rPr lang="fr-FR" dirty="0" err="1" smtClean="0"/>
              <a:t>level</a:t>
            </a:r>
            <a:r>
              <a:rPr lang="fr-FR" dirty="0" smtClean="0"/>
              <a:t> 0) </a:t>
            </a:r>
            <a:r>
              <a:rPr lang="fr-FR" dirty="0" err="1" smtClean="0"/>
              <a:t>arial</a:t>
            </a:r>
            <a:r>
              <a:rPr lang="fr-FR" dirty="0" smtClean="0"/>
              <a:t> 17-point font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3pPr marL="0" marR="0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 err="1" smtClean="0"/>
              <a:t>Title</a:t>
            </a:r>
            <a:r>
              <a:rPr lang="fr-FR" dirty="0" smtClean="0"/>
              <a:t> 2 (</a:t>
            </a:r>
            <a:r>
              <a:rPr lang="fr-FR" dirty="0" err="1" smtClean="0"/>
              <a:t>level</a:t>
            </a:r>
            <a:r>
              <a:rPr lang="fr-FR" dirty="0" smtClean="0"/>
              <a:t> 1) </a:t>
            </a:r>
            <a:r>
              <a:rPr lang="fr-FR" dirty="0" err="1" smtClean="0"/>
              <a:t>arial</a:t>
            </a:r>
            <a:r>
              <a:rPr lang="fr-FR" dirty="0" smtClean="0"/>
              <a:t> </a:t>
            </a:r>
            <a:r>
              <a:rPr lang="fr-FR" dirty="0" err="1" smtClean="0"/>
              <a:t>bold</a:t>
            </a:r>
            <a:r>
              <a:rPr lang="fr-FR" dirty="0" smtClean="0"/>
              <a:t> 14-point font</a:t>
            </a:r>
          </a:p>
          <a:p>
            <a:pPr lvl="1"/>
            <a:r>
              <a:rPr lang="fr-FR" dirty="0" err="1" smtClean="0"/>
              <a:t>Subtitle</a:t>
            </a:r>
            <a:r>
              <a:rPr lang="fr-FR" dirty="0" smtClean="0"/>
              <a:t> 2 (</a:t>
            </a:r>
            <a:r>
              <a:rPr lang="fr-FR" dirty="0" err="1" smtClean="0"/>
              <a:t>level</a:t>
            </a:r>
            <a:r>
              <a:rPr lang="fr-FR" dirty="0" smtClean="0"/>
              <a:t> 2) Arial 14-point font</a:t>
            </a:r>
          </a:p>
          <a:p>
            <a:pPr lvl="2"/>
            <a:endParaRPr lang="fr-FR" dirty="0" smtClean="0"/>
          </a:p>
          <a:p>
            <a:pPr marL="0" marR="0" lvl="2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 smtClean="0"/>
              <a:t>Running </a:t>
            </a:r>
            <a:r>
              <a:rPr lang="fr-FR" dirty="0" err="1" smtClean="0"/>
              <a:t>text</a:t>
            </a:r>
            <a:r>
              <a:rPr lang="fr-FR" dirty="0" smtClean="0"/>
              <a:t> (</a:t>
            </a:r>
            <a:r>
              <a:rPr lang="fr-FR" dirty="0" err="1" smtClean="0"/>
              <a:t>level</a:t>
            </a:r>
            <a:r>
              <a:rPr lang="fr-FR" dirty="0" smtClean="0"/>
              <a:t> 3) Arial 11-point</a:t>
            </a:r>
          </a:p>
          <a:p>
            <a:pPr lvl="2"/>
            <a:endParaRPr lang="fr-FR" dirty="0" smtClean="0"/>
          </a:p>
          <a:p>
            <a:pPr lvl="3"/>
            <a:r>
              <a:rPr lang="fr-FR" dirty="0" err="1" smtClean="0"/>
              <a:t>Text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bullet</a:t>
            </a:r>
            <a:r>
              <a:rPr lang="fr-FR" dirty="0" smtClean="0"/>
              <a:t> (</a:t>
            </a:r>
            <a:r>
              <a:rPr lang="fr-FR" dirty="0" err="1" smtClean="0"/>
              <a:t>level</a:t>
            </a:r>
            <a:r>
              <a:rPr lang="fr-FR" dirty="0" smtClean="0"/>
              <a:t> 4)</a:t>
            </a:r>
          </a:p>
          <a:p>
            <a:pPr lvl="4"/>
            <a:r>
              <a:rPr lang="fr-FR" dirty="0" err="1" smtClean="0"/>
              <a:t>Text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indent</a:t>
            </a:r>
            <a:r>
              <a:rPr lang="fr-FR" dirty="0" smtClean="0"/>
              <a:t> (</a:t>
            </a:r>
            <a:r>
              <a:rPr lang="fr-FR" dirty="0" err="1" smtClean="0"/>
              <a:t>level</a:t>
            </a:r>
            <a:r>
              <a:rPr lang="fr-FR" dirty="0" smtClean="0"/>
              <a:t> 5)</a:t>
            </a:r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>
          <a:xfrm>
            <a:off x="1055997" y="609600"/>
            <a:ext cx="10896000" cy="429683"/>
          </a:xfrm>
        </p:spPr>
        <p:txBody>
          <a:bodyPr/>
          <a:lstStyle>
            <a:lvl2pPr>
              <a:defRPr baseline="0"/>
            </a:lvl2pPr>
          </a:lstStyle>
          <a:p>
            <a:pPr lvl="1"/>
            <a:r>
              <a:rPr lang="fr-FR" dirty="0" err="1" smtClean="0"/>
              <a:t>Subtitle</a:t>
            </a:r>
            <a:r>
              <a:rPr lang="fr-FR" dirty="0" smtClean="0"/>
              <a:t> </a:t>
            </a:r>
            <a:r>
              <a:rPr lang="fr-FR" dirty="0"/>
              <a:t>2 </a:t>
            </a:r>
            <a:r>
              <a:rPr lang="fr-FR" dirty="0" smtClean="0"/>
              <a:t>(</a:t>
            </a:r>
            <a:r>
              <a:rPr lang="fr-FR" dirty="0" err="1" smtClean="0"/>
              <a:t>level</a:t>
            </a:r>
            <a:r>
              <a:rPr lang="fr-FR" dirty="0" smtClean="0"/>
              <a:t> </a:t>
            </a:r>
            <a:r>
              <a:rPr lang="fr-FR" dirty="0"/>
              <a:t>2) </a:t>
            </a:r>
            <a:r>
              <a:rPr lang="fr-FR" dirty="0" smtClean="0"/>
              <a:t>Arial 14- point font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DD52E7CA-940C-4B6E-9E73-0245BA95FC91}" type="slidenum">
              <a:rPr lang="fr-FR" smtClean="0">
                <a:solidFill>
                  <a:srgbClr val="575756"/>
                </a:solidFill>
              </a:rPr>
              <a:pPr/>
              <a:t>‹N°›</a:t>
            </a:fld>
            <a:r>
              <a:rPr lang="fr-FR">
                <a:solidFill>
                  <a:srgbClr val="575756"/>
                </a:solidFill>
              </a:rPr>
              <a:t> /</a:t>
            </a:r>
            <a:endParaRPr lang="fr-FR" dirty="0">
              <a:solidFill>
                <a:srgbClr val="575756"/>
              </a:solidFill>
            </a:endParaRPr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7428C"/>
                </a:solidFill>
              </a:rPr>
              <a:t>e-Val.  Porto 9-10/2018</a:t>
            </a:r>
            <a:endParaRPr lang="fr-FR" dirty="0">
              <a:solidFill>
                <a:srgbClr val="1742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250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visuel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055999" y="312000"/>
            <a:ext cx="10896000" cy="348813"/>
          </a:xfrm>
        </p:spPr>
        <p:txBody>
          <a:bodyPr/>
          <a:lstStyle/>
          <a:p>
            <a:r>
              <a:rPr lang="fr-FR" dirty="0" err="1" smtClean="0"/>
              <a:t>Title</a:t>
            </a:r>
            <a:r>
              <a:rPr lang="fr-FR" dirty="0" smtClean="0"/>
              <a:t> 1 (</a:t>
            </a:r>
            <a:r>
              <a:rPr lang="fr-FR" dirty="0" err="1" smtClean="0"/>
              <a:t>level</a:t>
            </a:r>
            <a:r>
              <a:rPr lang="fr-FR" dirty="0" smtClean="0"/>
              <a:t> 0) </a:t>
            </a:r>
            <a:r>
              <a:rPr lang="fr-FR" dirty="0" err="1" smtClean="0"/>
              <a:t>arial</a:t>
            </a:r>
            <a:r>
              <a:rPr lang="fr-FR" dirty="0" smtClean="0"/>
              <a:t> 17-point font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55997" y="4449601"/>
            <a:ext cx="10896000" cy="1781867"/>
          </a:xfrm>
        </p:spPr>
        <p:txBody>
          <a:bodyPr/>
          <a:lstStyle>
            <a:lvl3pPr marL="0" marR="0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3pPr>
          </a:lstStyle>
          <a:p>
            <a:pPr lvl="0"/>
            <a:r>
              <a:rPr lang="fr-FR" dirty="0" err="1" smtClean="0"/>
              <a:t>Title</a:t>
            </a:r>
            <a:r>
              <a:rPr lang="fr-FR" dirty="0" smtClean="0"/>
              <a:t> 2 (</a:t>
            </a:r>
            <a:r>
              <a:rPr lang="fr-FR" dirty="0" err="1" smtClean="0"/>
              <a:t>level</a:t>
            </a:r>
            <a:r>
              <a:rPr lang="fr-FR" dirty="0" smtClean="0"/>
              <a:t> 1) </a:t>
            </a:r>
            <a:r>
              <a:rPr lang="fr-FR" dirty="0" err="1" smtClean="0"/>
              <a:t>arial</a:t>
            </a:r>
            <a:r>
              <a:rPr lang="fr-FR" dirty="0" smtClean="0"/>
              <a:t> </a:t>
            </a:r>
            <a:r>
              <a:rPr lang="fr-FR" dirty="0" err="1" smtClean="0"/>
              <a:t>bold</a:t>
            </a:r>
            <a:r>
              <a:rPr lang="fr-FR" dirty="0" smtClean="0"/>
              <a:t> 14-point font</a:t>
            </a:r>
          </a:p>
          <a:p>
            <a:pPr lvl="1"/>
            <a:r>
              <a:rPr lang="fr-FR" dirty="0" err="1" smtClean="0"/>
              <a:t>Subtitle</a:t>
            </a:r>
            <a:r>
              <a:rPr lang="fr-FR" dirty="0" smtClean="0"/>
              <a:t> 2 (</a:t>
            </a:r>
            <a:r>
              <a:rPr lang="fr-FR" dirty="0" err="1" smtClean="0"/>
              <a:t>level</a:t>
            </a:r>
            <a:r>
              <a:rPr lang="fr-FR" dirty="0" smtClean="0"/>
              <a:t> 2) Arial 14-point font</a:t>
            </a:r>
          </a:p>
          <a:p>
            <a:pPr lvl="2"/>
            <a:endParaRPr lang="fr-FR" dirty="0" smtClean="0"/>
          </a:p>
          <a:p>
            <a:pPr marL="0" marR="0" lvl="2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 smtClean="0"/>
              <a:t>Running </a:t>
            </a:r>
            <a:r>
              <a:rPr lang="fr-FR" dirty="0" err="1" smtClean="0"/>
              <a:t>text</a:t>
            </a:r>
            <a:r>
              <a:rPr lang="fr-FR" dirty="0" smtClean="0"/>
              <a:t> (</a:t>
            </a:r>
            <a:r>
              <a:rPr lang="fr-FR" dirty="0" err="1" smtClean="0"/>
              <a:t>level</a:t>
            </a:r>
            <a:r>
              <a:rPr lang="fr-FR" dirty="0" smtClean="0"/>
              <a:t> 3) Arial 11-point</a:t>
            </a:r>
          </a:p>
          <a:p>
            <a:pPr lvl="2"/>
            <a:endParaRPr lang="fr-FR" dirty="0" smtClean="0"/>
          </a:p>
          <a:p>
            <a:pPr lvl="3"/>
            <a:r>
              <a:rPr lang="fr-FR" dirty="0" err="1" smtClean="0"/>
              <a:t>Text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bullet</a:t>
            </a:r>
            <a:r>
              <a:rPr lang="fr-FR" dirty="0" smtClean="0"/>
              <a:t> (</a:t>
            </a:r>
            <a:r>
              <a:rPr lang="fr-FR" dirty="0" err="1" smtClean="0"/>
              <a:t>level</a:t>
            </a:r>
            <a:r>
              <a:rPr lang="fr-FR" dirty="0" smtClean="0"/>
              <a:t> 4)</a:t>
            </a:r>
          </a:p>
          <a:p>
            <a:pPr lvl="4"/>
            <a:r>
              <a:rPr lang="fr-FR" dirty="0" err="1" smtClean="0"/>
              <a:t>Text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indent</a:t>
            </a:r>
            <a:r>
              <a:rPr lang="fr-FR" dirty="0" smtClean="0"/>
              <a:t> (</a:t>
            </a:r>
            <a:r>
              <a:rPr lang="fr-FR" dirty="0" err="1" smtClean="0"/>
              <a:t>level</a:t>
            </a:r>
            <a:r>
              <a:rPr lang="fr-FR" dirty="0" smtClean="0"/>
              <a:t> 5)</a:t>
            </a:r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>
          <a:xfrm>
            <a:off x="1055997" y="609489"/>
            <a:ext cx="10896000" cy="429683"/>
          </a:xfrm>
        </p:spPr>
        <p:txBody>
          <a:bodyPr/>
          <a:lstStyle>
            <a:lvl2pPr>
              <a:defRPr/>
            </a:lvl2pPr>
          </a:lstStyle>
          <a:p>
            <a:pPr lvl="1"/>
            <a:r>
              <a:rPr lang="fr-FR" dirty="0" err="1" smtClean="0"/>
              <a:t>Subtitle</a:t>
            </a:r>
            <a:r>
              <a:rPr lang="fr-FR" dirty="0" smtClean="0"/>
              <a:t> 2 (</a:t>
            </a:r>
            <a:r>
              <a:rPr lang="fr-FR" dirty="0" err="1" smtClean="0"/>
              <a:t>level</a:t>
            </a:r>
            <a:r>
              <a:rPr lang="fr-FR" dirty="0" smtClean="0"/>
              <a:t> 2) Arial 14- point font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2000"/>
            <a:ext cx="12192000" cy="2450592"/>
          </a:xfrm>
          <a:prstGeom prst="rect">
            <a:avLst/>
          </a:prstGeom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DD52E7CA-940C-4B6E-9E73-0245BA95FC91}" type="slidenum">
              <a:rPr lang="fr-FR" smtClean="0">
                <a:solidFill>
                  <a:srgbClr val="575756"/>
                </a:solidFill>
              </a:rPr>
              <a:pPr/>
              <a:t>‹N°›</a:t>
            </a:fld>
            <a:r>
              <a:rPr lang="fr-FR">
                <a:solidFill>
                  <a:srgbClr val="575756"/>
                </a:solidFill>
              </a:rPr>
              <a:t> /</a:t>
            </a:r>
            <a:endParaRPr lang="fr-FR" dirty="0">
              <a:solidFill>
                <a:srgbClr val="575756"/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7428C"/>
                </a:solidFill>
              </a:rPr>
              <a:t>e-Val.  Porto 9-10/2018</a:t>
            </a:r>
            <a:endParaRPr lang="fr-FR" dirty="0">
              <a:solidFill>
                <a:srgbClr val="1742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170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829" cy="6864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2424000"/>
            <a:ext cx="12192000" cy="2145600"/>
          </a:xfrm>
          <a:solidFill>
            <a:schemeClr val="bg1"/>
          </a:solidFill>
        </p:spPr>
        <p:txBody>
          <a:bodyPr anchor="ctr" anchorCtr="0">
            <a:noAutofit/>
          </a:bodyPr>
          <a:lstStyle>
            <a:lvl1pPr algn="ctr">
              <a:lnSpc>
                <a:spcPct val="120000"/>
              </a:lnSpc>
              <a:defRPr sz="2400" b="0" baseline="0">
                <a:solidFill>
                  <a:schemeClr val="tx2"/>
                </a:solidFill>
              </a:defRPr>
            </a:lvl1pPr>
          </a:lstStyle>
          <a:p>
            <a:r>
              <a:rPr lang="fr-FR" dirty="0" smtClean="0"/>
              <a:t>Edit the </a:t>
            </a:r>
            <a:r>
              <a:rPr lang="fr-FR" dirty="0" err="1" smtClean="0"/>
              <a:t>title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D52E7CA-940C-4B6E-9E73-0245BA95FC91}" type="slidenum">
              <a:rPr lang="fr-FR" smtClean="0">
                <a:solidFill>
                  <a:prstClr val="white"/>
                </a:solidFill>
              </a:rPr>
              <a:pPr/>
              <a:t>‹N°›</a:t>
            </a:fld>
            <a:r>
              <a:rPr lang="fr-FR" dirty="0">
                <a:solidFill>
                  <a:prstClr val="white"/>
                </a:solidFill>
              </a:rPr>
              <a:t> /</a:t>
            </a:r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>
                <a:solidFill>
                  <a:prstClr val="white"/>
                </a:solidFill>
              </a:rPr>
              <a:t>e-Val.  Porto 9-10/2018</a:t>
            </a:r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292" y="5659118"/>
            <a:ext cx="3600701" cy="1198879"/>
          </a:xfrm>
          <a:prstGeom prst="rect">
            <a:avLst/>
          </a:prstGeom>
        </p:spPr>
      </p:pic>
      <p:sp>
        <p:nvSpPr>
          <p:cNvPr id="11" name="ZoneTexte 10"/>
          <p:cNvSpPr txBox="1"/>
          <p:nvPr userDrawn="1"/>
        </p:nvSpPr>
        <p:spPr>
          <a:xfrm>
            <a:off x="8828981" y="6404146"/>
            <a:ext cx="1584000" cy="174343"/>
          </a:xfrm>
          <a:prstGeom prst="rect">
            <a:avLst/>
          </a:prstGeom>
          <a:noFill/>
        </p:spPr>
        <p:txBody>
          <a:bodyPr wrap="square" lIns="48000" tIns="0" rIns="48000" bIns="0" rtlCol="0">
            <a:spAutoFit/>
          </a:bodyPr>
          <a:lstStyle/>
          <a:p>
            <a:r>
              <a:rPr lang="fr-FR" sz="1133" cap="all" dirty="0" err="1" smtClean="0">
                <a:solidFill>
                  <a:prstClr val="white"/>
                </a:solidFill>
              </a:rPr>
              <a:t>sekurit</a:t>
            </a:r>
            <a:endParaRPr lang="fr-FR" sz="1133" cap="all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660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ois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00" y="1382400"/>
            <a:ext cx="3218688" cy="4102608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600" y="1382400"/>
            <a:ext cx="3218688" cy="4102608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000" y="1382400"/>
            <a:ext cx="3218688" cy="410260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 err="1" smtClean="0"/>
              <a:t>Title</a:t>
            </a:r>
            <a:r>
              <a:rPr lang="fr-FR" dirty="0" smtClean="0"/>
              <a:t> 1 (</a:t>
            </a:r>
            <a:r>
              <a:rPr lang="fr-FR" dirty="0" err="1" smtClean="0"/>
              <a:t>level</a:t>
            </a:r>
            <a:r>
              <a:rPr lang="fr-FR" dirty="0" smtClean="0"/>
              <a:t> 0) </a:t>
            </a:r>
            <a:r>
              <a:rPr lang="fr-FR" dirty="0" err="1" smtClean="0"/>
              <a:t>arial</a:t>
            </a:r>
            <a:r>
              <a:rPr lang="fr-FR" dirty="0" smtClean="0"/>
              <a:t> 17-point font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859200" y="4093008"/>
            <a:ext cx="3220800" cy="1392000"/>
          </a:xfrm>
          <a:solidFill>
            <a:srgbClr val="CD1431">
              <a:alpha val="80000"/>
            </a:srgbClr>
          </a:solidFill>
        </p:spPr>
        <p:txBody>
          <a:bodyPr lIns="216000" tIns="144000">
            <a:normAutofit/>
          </a:bodyPr>
          <a:lstStyle>
            <a:lvl1pPr>
              <a:defRPr sz="1600" cap="none" baseline="0">
                <a:solidFill>
                  <a:schemeClr val="bg1"/>
                </a:solidFill>
              </a:defRPr>
            </a:lvl1pPr>
            <a:lvl2pPr>
              <a:defRPr sz="1333">
                <a:solidFill>
                  <a:schemeClr val="bg1"/>
                </a:solidFill>
              </a:defRPr>
            </a:lvl2pPr>
            <a:lvl3pPr marL="118530" indent="-118530">
              <a:buFont typeface="Arial" panose="020B0604020202020204" pitchFamily="34" charset="0"/>
              <a:buChar char="•"/>
              <a:defRPr sz="1333">
                <a:solidFill>
                  <a:schemeClr val="bg1"/>
                </a:solidFill>
              </a:defRPr>
            </a:lvl3pPr>
            <a:lvl4pPr marL="239178" indent="-118530">
              <a:buFont typeface="Arial" panose="020B0604020202020204" pitchFamily="34" charset="0"/>
              <a:buChar char="˗"/>
              <a:defRPr sz="1333" baseline="0">
                <a:solidFill>
                  <a:schemeClr val="bg1"/>
                </a:solidFill>
              </a:defRPr>
            </a:lvl4pPr>
            <a:lvl5pPr>
              <a:defRPr sz="1333">
                <a:solidFill>
                  <a:schemeClr val="bg1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dirty="0" err="1" smtClean="0"/>
              <a:t>Title</a:t>
            </a:r>
            <a:r>
              <a:rPr lang="fr-FR" dirty="0" smtClean="0"/>
              <a:t> 3</a:t>
            </a:r>
          </a:p>
          <a:p>
            <a:pPr lvl="1"/>
            <a:r>
              <a:rPr lang="fr-FR" dirty="0" smtClean="0"/>
              <a:t>Running </a:t>
            </a:r>
            <a:r>
              <a:rPr lang="fr-FR" dirty="0" err="1" smtClean="0"/>
              <a:t>text</a:t>
            </a:r>
            <a:endParaRPr lang="fr-FR" dirty="0" smtClean="0"/>
          </a:p>
          <a:p>
            <a:pPr lvl="2"/>
            <a:r>
              <a:rPr lang="fr-FR" dirty="0" err="1" smtClean="0"/>
              <a:t>Third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3"/>
            <a:r>
              <a:rPr lang="fr-FR" dirty="0" err="1" smtClean="0"/>
              <a:t>Fourth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>
                <a:solidFill>
                  <a:srgbClr val="17428C"/>
                </a:solidFill>
              </a:rPr>
              <a:t>e-Val.  Porto 9-10/2018</a:t>
            </a:r>
            <a:endParaRPr lang="fr-FR" dirty="0">
              <a:solidFill>
                <a:srgbClr val="17428C"/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52E7CA-940C-4B6E-9E73-0245BA95FC91}" type="slidenum">
              <a:rPr lang="fr-FR" smtClean="0">
                <a:solidFill>
                  <a:srgbClr val="575756"/>
                </a:solidFill>
              </a:rPr>
              <a:pPr/>
              <a:t>‹N°›</a:t>
            </a:fld>
            <a:r>
              <a:rPr lang="fr-FR">
                <a:solidFill>
                  <a:srgbClr val="575756"/>
                </a:solidFill>
              </a:rPr>
              <a:t> /</a:t>
            </a:r>
            <a:endParaRPr lang="fr-FR" dirty="0">
              <a:solidFill>
                <a:srgbClr val="575756"/>
              </a:solidFill>
            </a:endParaRPr>
          </a:p>
        </p:txBody>
      </p:sp>
      <p:sp>
        <p:nvSpPr>
          <p:cNvPr id="13" name="Espace réservé du contenu 2"/>
          <p:cNvSpPr>
            <a:spLocks noGrp="1"/>
          </p:cNvSpPr>
          <p:nvPr>
            <p:ph sz="half" idx="12" hasCustomPrompt="1"/>
          </p:nvPr>
        </p:nvSpPr>
        <p:spPr>
          <a:xfrm>
            <a:off x="4497600" y="4093008"/>
            <a:ext cx="3220800" cy="1392000"/>
          </a:xfrm>
          <a:solidFill>
            <a:schemeClr val="accent3">
              <a:alpha val="80000"/>
            </a:schemeClr>
          </a:solidFill>
        </p:spPr>
        <p:txBody>
          <a:bodyPr lIns="216000" tIns="144000">
            <a:normAutofit/>
          </a:bodyPr>
          <a:lstStyle>
            <a:lvl1pPr>
              <a:defRPr sz="1600" cap="none" baseline="0">
                <a:solidFill>
                  <a:schemeClr val="bg1"/>
                </a:solidFill>
              </a:defRPr>
            </a:lvl1pPr>
            <a:lvl2pPr>
              <a:defRPr sz="1333">
                <a:solidFill>
                  <a:schemeClr val="bg1"/>
                </a:solidFill>
              </a:defRPr>
            </a:lvl2pPr>
            <a:lvl3pPr marL="118530" indent="-118530">
              <a:buFont typeface="Arial" panose="020B0604020202020204" pitchFamily="34" charset="0"/>
              <a:buChar char="•"/>
              <a:defRPr sz="1333">
                <a:solidFill>
                  <a:schemeClr val="bg1"/>
                </a:solidFill>
              </a:defRPr>
            </a:lvl3pPr>
            <a:lvl4pPr marL="239178" indent="-118530">
              <a:buFont typeface="Arial" panose="020B0604020202020204" pitchFamily="34" charset="0"/>
              <a:buChar char="˗"/>
              <a:defRPr sz="1333">
                <a:solidFill>
                  <a:schemeClr val="bg1"/>
                </a:solidFill>
              </a:defRPr>
            </a:lvl4pPr>
            <a:lvl5pPr>
              <a:defRPr sz="1333">
                <a:solidFill>
                  <a:schemeClr val="bg1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dirty="0" err="1" smtClean="0"/>
              <a:t>Title</a:t>
            </a:r>
            <a:r>
              <a:rPr lang="fr-FR" dirty="0" smtClean="0"/>
              <a:t> 3</a:t>
            </a:r>
          </a:p>
          <a:p>
            <a:pPr lvl="1"/>
            <a:r>
              <a:rPr lang="fr-FR" dirty="0" smtClean="0"/>
              <a:t>Running </a:t>
            </a:r>
            <a:r>
              <a:rPr lang="fr-FR" dirty="0" err="1" smtClean="0"/>
              <a:t>text</a:t>
            </a:r>
            <a:endParaRPr lang="fr-FR" dirty="0" smtClean="0"/>
          </a:p>
          <a:p>
            <a:pPr lvl="2"/>
            <a:r>
              <a:rPr lang="fr-FR" dirty="0" err="1" smtClean="0"/>
              <a:t>Third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3"/>
            <a:r>
              <a:rPr lang="fr-FR" dirty="0" err="1" smtClean="0"/>
              <a:t>Fourth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/>
          </a:p>
        </p:txBody>
      </p:sp>
      <p:sp>
        <p:nvSpPr>
          <p:cNvPr id="14" name="Espace réservé du contenu 2"/>
          <p:cNvSpPr>
            <a:spLocks noGrp="1"/>
          </p:cNvSpPr>
          <p:nvPr>
            <p:ph sz="half" idx="13" hasCustomPrompt="1"/>
          </p:nvPr>
        </p:nvSpPr>
        <p:spPr>
          <a:xfrm>
            <a:off x="8136000" y="4093008"/>
            <a:ext cx="3220800" cy="1392000"/>
          </a:xfrm>
          <a:solidFill>
            <a:schemeClr val="accent5">
              <a:alpha val="80000"/>
            </a:schemeClr>
          </a:solidFill>
        </p:spPr>
        <p:txBody>
          <a:bodyPr lIns="216000" tIns="144000">
            <a:normAutofit/>
          </a:bodyPr>
          <a:lstStyle>
            <a:lvl1pPr>
              <a:defRPr sz="1600" cap="none" baseline="0">
                <a:solidFill>
                  <a:schemeClr val="bg1"/>
                </a:solidFill>
              </a:defRPr>
            </a:lvl1pPr>
            <a:lvl2pPr>
              <a:defRPr sz="1333">
                <a:solidFill>
                  <a:schemeClr val="bg1"/>
                </a:solidFill>
              </a:defRPr>
            </a:lvl2pPr>
            <a:lvl3pPr marL="118530" indent="-118530">
              <a:buFont typeface="Arial" panose="020B0604020202020204" pitchFamily="34" charset="0"/>
              <a:buChar char="•"/>
              <a:defRPr sz="1333">
                <a:solidFill>
                  <a:schemeClr val="bg1"/>
                </a:solidFill>
              </a:defRPr>
            </a:lvl3pPr>
            <a:lvl4pPr marL="239178" indent="-118530">
              <a:buFont typeface="Arial" panose="020B0604020202020204" pitchFamily="34" charset="0"/>
              <a:buChar char="˗"/>
              <a:defRPr sz="1333">
                <a:solidFill>
                  <a:schemeClr val="bg1"/>
                </a:solidFill>
              </a:defRPr>
            </a:lvl4pPr>
            <a:lvl5pPr>
              <a:defRPr sz="1333">
                <a:solidFill>
                  <a:schemeClr val="bg1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dirty="0" err="1" smtClean="0"/>
              <a:t>Title</a:t>
            </a:r>
            <a:r>
              <a:rPr lang="fr-FR" dirty="0" smtClean="0"/>
              <a:t> 3</a:t>
            </a:r>
          </a:p>
          <a:p>
            <a:pPr lvl="1"/>
            <a:r>
              <a:rPr lang="fr-FR" dirty="0" smtClean="0"/>
              <a:t>Running </a:t>
            </a:r>
            <a:r>
              <a:rPr lang="fr-FR" dirty="0" err="1" smtClean="0"/>
              <a:t>text</a:t>
            </a:r>
            <a:endParaRPr lang="fr-FR" dirty="0" smtClean="0"/>
          </a:p>
          <a:p>
            <a:pPr lvl="2"/>
            <a:r>
              <a:rPr lang="fr-FR" dirty="0" err="1" smtClean="0"/>
              <a:t>Third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3"/>
            <a:r>
              <a:rPr lang="fr-FR" dirty="0" err="1" smtClean="0"/>
              <a:t>Fourth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/>
          </a:p>
        </p:txBody>
      </p:sp>
      <p:sp>
        <p:nvSpPr>
          <p:cNvPr id="15" name="Espace réservé du text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55997" y="609489"/>
            <a:ext cx="10896000" cy="429683"/>
          </a:xfrm>
        </p:spPr>
        <p:txBody>
          <a:bodyPr/>
          <a:lstStyle>
            <a:lvl2pPr>
              <a:defRPr/>
            </a:lvl2pPr>
          </a:lstStyle>
          <a:p>
            <a:pPr lvl="1"/>
            <a:r>
              <a:rPr lang="fr-FR" dirty="0" err="1" smtClean="0"/>
              <a:t>Subtitle</a:t>
            </a:r>
            <a:r>
              <a:rPr lang="fr-FR" dirty="0" smtClean="0"/>
              <a:t> 2 (</a:t>
            </a:r>
            <a:r>
              <a:rPr lang="fr-FR" dirty="0" err="1" smtClean="0"/>
              <a:t>level</a:t>
            </a:r>
            <a:r>
              <a:rPr lang="fr-FR" dirty="0" smtClean="0"/>
              <a:t> 2) Arial 14- point font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1433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contenu et visuel 1 t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009" y="0"/>
            <a:ext cx="4126991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055999" y="312000"/>
            <a:ext cx="10896000" cy="348813"/>
          </a:xfrm>
        </p:spPr>
        <p:txBody>
          <a:bodyPr/>
          <a:lstStyle/>
          <a:p>
            <a:r>
              <a:rPr lang="fr-FR" dirty="0" err="1" smtClean="0"/>
              <a:t>Title</a:t>
            </a:r>
            <a:r>
              <a:rPr lang="fr-FR" dirty="0" smtClean="0"/>
              <a:t> 1 (</a:t>
            </a:r>
            <a:r>
              <a:rPr lang="fr-FR" dirty="0" err="1" smtClean="0"/>
              <a:t>level</a:t>
            </a:r>
            <a:r>
              <a:rPr lang="fr-FR" dirty="0" smtClean="0"/>
              <a:t> 0) </a:t>
            </a:r>
            <a:r>
              <a:rPr lang="fr-FR" dirty="0" err="1" smtClean="0"/>
              <a:t>arial</a:t>
            </a:r>
            <a:r>
              <a:rPr lang="fr-FR" dirty="0" smtClean="0"/>
              <a:t> 17-point font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848000" y="1800001"/>
            <a:ext cx="5922331" cy="4601271"/>
          </a:xfrm>
        </p:spPr>
        <p:txBody>
          <a:bodyPr/>
          <a:lstStyle>
            <a:lvl3pPr marL="0" marR="0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3pPr>
          </a:lstStyle>
          <a:p>
            <a:pPr lvl="0"/>
            <a:r>
              <a:rPr lang="fr-FR" dirty="0" err="1" smtClean="0"/>
              <a:t>Title</a:t>
            </a:r>
            <a:r>
              <a:rPr lang="fr-FR" dirty="0" smtClean="0"/>
              <a:t> 2 (</a:t>
            </a:r>
            <a:r>
              <a:rPr lang="fr-FR" dirty="0" err="1" smtClean="0"/>
              <a:t>level</a:t>
            </a:r>
            <a:r>
              <a:rPr lang="fr-FR" dirty="0" smtClean="0"/>
              <a:t> 1) </a:t>
            </a:r>
            <a:r>
              <a:rPr lang="fr-FR" dirty="0" err="1" smtClean="0"/>
              <a:t>arial</a:t>
            </a:r>
            <a:r>
              <a:rPr lang="fr-FR" dirty="0" smtClean="0"/>
              <a:t> </a:t>
            </a:r>
            <a:r>
              <a:rPr lang="fr-FR" dirty="0" err="1" smtClean="0"/>
              <a:t>bold</a:t>
            </a:r>
            <a:r>
              <a:rPr lang="fr-FR" dirty="0" smtClean="0"/>
              <a:t> 14-point font</a:t>
            </a:r>
          </a:p>
          <a:p>
            <a:pPr lvl="1"/>
            <a:r>
              <a:rPr lang="fr-FR" dirty="0" err="1" smtClean="0"/>
              <a:t>Subtitle</a:t>
            </a:r>
            <a:r>
              <a:rPr lang="fr-FR" dirty="0" smtClean="0"/>
              <a:t> 2 (</a:t>
            </a:r>
            <a:r>
              <a:rPr lang="fr-FR" dirty="0" err="1" smtClean="0"/>
              <a:t>level</a:t>
            </a:r>
            <a:r>
              <a:rPr lang="fr-FR" dirty="0" smtClean="0"/>
              <a:t> 2) Arial 14-point font</a:t>
            </a:r>
          </a:p>
          <a:p>
            <a:pPr lvl="2"/>
            <a:endParaRPr lang="fr-FR" dirty="0" smtClean="0"/>
          </a:p>
          <a:p>
            <a:pPr marL="0" marR="0" lvl="2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 smtClean="0"/>
              <a:t>Running </a:t>
            </a:r>
            <a:r>
              <a:rPr lang="fr-FR" dirty="0" err="1" smtClean="0"/>
              <a:t>text</a:t>
            </a:r>
            <a:r>
              <a:rPr lang="fr-FR" dirty="0" smtClean="0"/>
              <a:t> (</a:t>
            </a:r>
            <a:r>
              <a:rPr lang="fr-FR" dirty="0" err="1" smtClean="0"/>
              <a:t>level</a:t>
            </a:r>
            <a:r>
              <a:rPr lang="fr-FR" dirty="0" smtClean="0"/>
              <a:t> 3) Arial 11-point</a:t>
            </a:r>
          </a:p>
          <a:p>
            <a:pPr lvl="2"/>
            <a:endParaRPr lang="fr-FR" dirty="0" smtClean="0"/>
          </a:p>
          <a:p>
            <a:pPr lvl="3"/>
            <a:r>
              <a:rPr lang="fr-FR" dirty="0" err="1" smtClean="0"/>
              <a:t>Text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bullet</a:t>
            </a:r>
            <a:r>
              <a:rPr lang="fr-FR" dirty="0" smtClean="0"/>
              <a:t> (</a:t>
            </a:r>
            <a:r>
              <a:rPr lang="fr-FR" dirty="0" err="1" smtClean="0"/>
              <a:t>level</a:t>
            </a:r>
            <a:r>
              <a:rPr lang="fr-FR" dirty="0" smtClean="0"/>
              <a:t> 4)</a:t>
            </a:r>
          </a:p>
          <a:p>
            <a:pPr lvl="4"/>
            <a:r>
              <a:rPr lang="fr-FR" dirty="0" err="1" smtClean="0"/>
              <a:t>Text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indent</a:t>
            </a:r>
            <a:r>
              <a:rPr lang="fr-FR" dirty="0" smtClean="0"/>
              <a:t> (</a:t>
            </a:r>
            <a:r>
              <a:rPr lang="fr-FR" dirty="0" err="1" smtClean="0"/>
              <a:t>level</a:t>
            </a:r>
            <a:r>
              <a:rPr lang="fr-FR" dirty="0" smtClean="0"/>
              <a:t> 5)</a:t>
            </a:r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>
          <a:xfrm>
            <a:off x="1055997" y="609489"/>
            <a:ext cx="10896000" cy="429683"/>
          </a:xfrm>
        </p:spPr>
        <p:txBody>
          <a:bodyPr/>
          <a:lstStyle>
            <a:lvl2pPr>
              <a:defRPr/>
            </a:lvl2pPr>
          </a:lstStyle>
          <a:p>
            <a:pPr lvl="1"/>
            <a:r>
              <a:rPr lang="fr-FR" dirty="0" err="1" smtClean="0"/>
              <a:t>Subtitle</a:t>
            </a:r>
            <a:r>
              <a:rPr lang="fr-FR" dirty="0" smtClean="0"/>
              <a:t> 2 (</a:t>
            </a:r>
            <a:r>
              <a:rPr lang="fr-FR" dirty="0" err="1" smtClean="0"/>
              <a:t>level</a:t>
            </a:r>
            <a:r>
              <a:rPr lang="fr-FR" dirty="0" smtClean="0"/>
              <a:t> 2) Arial 14- point font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DD52E7CA-940C-4B6E-9E73-0245BA95FC91}" type="slidenum">
              <a:rPr lang="fr-FR" smtClean="0">
                <a:solidFill>
                  <a:srgbClr val="575756"/>
                </a:solidFill>
              </a:rPr>
              <a:pPr/>
              <a:t>‹N°›</a:t>
            </a:fld>
            <a:r>
              <a:rPr lang="fr-FR">
                <a:solidFill>
                  <a:srgbClr val="575756"/>
                </a:solidFill>
              </a:rPr>
              <a:t> /</a:t>
            </a:r>
            <a:endParaRPr lang="fr-FR" dirty="0">
              <a:solidFill>
                <a:srgbClr val="575756"/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7428C"/>
                </a:solidFill>
              </a:rPr>
              <a:t>e-Val.  Porto 9-10/2018</a:t>
            </a:r>
            <a:endParaRPr lang="fr-FR" dirty="0">
              <a:solidFill>
                <a:srgbClr val="17428C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010" y="0"/>
            <a:ext cx="4126991" cy="68580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292" y="5659118"/>
            <a:ext cx="3600701" cy="1198879"/>
          </a:xfrm>
          <a:prstGeom prst="rect">
            <a:avLst/>
          </a:prstGeom>
        </p:spPr>
      </p:pic>
      <p:sp>
        <p:nvSpPr>
          <p:cNvPr id="14" name="ZoneTexte 13"/>
          <p:cNvSpPr txBox="1"/>
          <p:nvPr userDrawn="1"/>
        </p:nvSpPr>
        <p:spPr>
          <a:xfrm>
            <a:off x="8828981" y="6404146"/>
            <a:ext cx="1584000" cy="174343"/>
          </a:xfrm>
          <a:prstGeom prst="rect">
            <a:avLst/>
          </a:prstGeom>
          <a:noFill/>
        </p:spPr>
        <p:txBody>
          <a:bodyPr wrap="square" lIns="48000" tIns="0" rIns="48000" bIns="0" rtlCol="0">
            <a:spAutoFit/>
          </a:bodyPr>
          <a:lstStyle/>
          <a:p>
            <a:r>
              <a:rPr lang="fr-FR" sz="1133" cap="all" dirty="0" err="1" smtClean="0">
                <a:solidFill>
                  <a:prstClr val="white"/>
                </a:solidFill>
              </a:rPr>
              <a:t>sekurit</a:t>
            </a:r>
            <a:endParaRPr lang="fr-FR" sz="1133" cap="all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207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visuel 1/3 et aplat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0001"/>
            <a:ext cx="5040000" cy="4796228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4944000" y="1560000"/>
            <a:ext cx="7248000" cy="5299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6307200"/>
            <a:ext cx="12192000" cy="5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</a:endParaRPr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2E7CA-940C-4B6E-9E73-0245BA95FC91}" type="slidenum">
              <a:rPr lang="fr-FR" smtClean="0">
                <a:solidFill>
                  <a:srgbClr val="575756"/>
                </a:solidFill>
              </a:rPr>
              <a:pPr/>
              <a:t>‹N°›</a:t>
            </a:fld>
            <a:r>
              <a:rPr lang="fr-FR">
                <a:solidFill>
                  <a:srgbClr val="575756"/>
                </a:solidFill>
              </a:rPr>
              <a:t> /</a:t>
            </a:r>
            <a:endParaRPr lang="fr-FR" dirty="0">
              <a:solidFill>
                <a:srgbClr val="575756"/>
              </a:solidFill>
            </a:endParaRPr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smtClean="0">
                <a:solidFill>
                  <a:srgbClr val="17428C"/>
                </a:solidFill>
              </a:rPr>
              <a:t>e-Val.  Porto 9-10/2018</a:t>
            </a:r>
            <a:endParaRPr lang="fr-FR" dirty="0">
              <a:solidFill>
                <a:srgbClr val="17428C"/>
              </a:solidFill>
            </a:endParaRPr>
          </a:p>
        </p:txBody>
      </p:sp>
      <p:sp>
        <p:nvSpPr>
          <p:cNvPr id="13" name="Titre 1"/>
          <p:cNvSpPr>
            <a:spLocks noGrp="1"/>
          </p:cNvSpPr>
          <p:nvPr>
            <p:ph type="title" hasCustomPrompt="1"/>
          </p:nvPr>
        </p:nvSpPr>
        <p:spPr>
          <a:xfrm>
            <a:off x="1055999" y="312000"/>
            <a:ext cx="10896000" cy="348813"/>
          </a:xfrm>
        </p:spPr>
        <p:txBody>
          <a:bodyPr/>
          <a:lstStyle/>
          <a:p>
            <a:r>
              <a:rPr lang="fr-FR" dirty="0" err="1" smtClean="0"/>
              <a:t>Title</a:t>
            </a:r>
            <a:r>
              <a:rPr lang="fr-FR" dirty="0" smtClean="0"/>
              <a:t> 1 (</a:t>
            </a:r>
            <a:r>
              <a:rPr lang="fr-FR" dirty="0" err="1" smtClean="0"/>
              <a:t>level</a:t>
            </a:r>
            <a:r>
              <a:rPr lang="fr-FR" dirty="0" smtClean="0"/>
              <a:t> 0) </a:t>
            </a:r>
            <a:r>
              <a:rPr lang="fr-FR" dirty="0" err="1" smtClean="0"/>
              <a:t>arial</a:t>
            </a:r>
            <a:r>
              <a:rPr lang="fr-FR" dirty="0" smtClean="0"/>
              <a:t> 17-point font</a:t>
            </a:r>
            <a:endParaRPr lang="fr-FR" dirty="0"/>
          </a:p>
        </p:txBody>
      </p:sp>
      <p:sp>
        <p:nvSpPr>
          <p:cNvPr id="14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5424000" y="1930659"/>
            <a:ext cx="6528000" cy="1625510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 marL="0" marR="0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480472" indent="-480472">
              <a:buFontTx/>
              <a:buBlip>
                <a:blip r:embed="rId3"/>
              </a:buBlip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err="1" smtClean="0"/>
              <a:t>Title</a:t>
            </a:r>
            <a:r>
              <a:rPr lang="fr-FR" dirty="0" smtClean="0"/>
              <a:t> 2 (</a:t>
            </a:r>
            <a:r>
              <a:rPr lang="fr-FR" dirty="0" err="1" smtClean="0"/>
              <a:t>level</a:t>
            </a:r>
            <a:r>
              <a:rPr lang="fr-FR" dirty="0" smtClean="0"/>
              <a:t> 1) </a:t>
            </a:r>
            <a:r>
              <a:rPr lang="fr-FR" dirty="0" err="1" smtClean="0"/>
              <a:t>arial</a:t>
            </a:r>
            <a:r>
              <a:rPr lang="fr-FR" dirty="0" smtClean="0"/>
              <a:t> </a:t>
            </a:r>
            <a:r>
              <a:rPr lang="fr-FR" dirty="0" err="1" smtClean="0"/>
              <a:t>bold</a:t>
            </a:r>
            <a:r>
              <a:rPr lang="fr-FR" dirty="0" smtClean="0"/>
              <a:t> 14-point font</a:t>
            </a:r>
          </a:p>
          <a:p>
            <a:pPr lvl="1"/>
            <a:r>
              <a:rPr lang="fr-FR" dirty="0" err="1" smtClean="0"/>
              <a:t>Subtitle</a:t>
            </a:r>
            <a:r>
              <a:rPr lang="fr-FR" dirty="0" smtClean="0"/>
              <a:t> 2 (</a:t>
            </a:r>
            <a:r>
              <a:rPr lang="fr-FR" dirty="0" err="1" smtClean="0"/>
              <a:t>level</a:t>
            </a:r>
            <a:r>
              <a:rPr lang="fr-FR" dirty="0" smtClean="0"/>
              <a:t> 2) Arial 14-point font</a:t>
            </a:r>
          </a:p>
          <a:p>
            <a:pPr lvl="2"/>
            <a:endParaRPr lang="fr-FR" dirty="0" smtClean="0"/>
          </a:p>
          <a:p>
            <a:pPr marL="0" marR="0" lvl="2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 smtClean="0"/>
              <a:t>Running </a:t>
            </a:r>
            <a:r>
              <a:rPr lang="fr-FR" dirty="0" err="1" smtClean="0"/>
              <a:t>text</a:t>
            </a:r>
            <a:r>
              <a:rPr lang="fr-FR" dirty="0" smtClean="0"/>
              <a:t> (</a:t>
            </a:r>
            <a:r>
              <a:rPr lang="fr-FR" dirty="0" err="1" smtClean="0"/>
              <a:t>level</a:t>
            </a:r>
            <a:r>
              <a:rPr lang="fr-FR" dirty="0" smtClean="0"/>
              <a:t> 3) Arial 11-point</a:t>
            </a:r>
          </a:p>
          <a:p>
            <a:pPr lvl="2"/>
            <a:endParaRPr lang="fr-FR" dirty="0" smtClean="0"/>
          </a:p>
          <a:p>
            <a:pPr lvl="3"/>
            <a:r>
              <a:rPr lang="fr-FR" dirty="0" err="1" smtClean="0"/>
              <a:t>Text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bullet</a:t>
            </a:r>
            <a:r>
              <a:rPr lang="fr-FR" dirty="0" smtClean="0"/>
              <a:t> (</a:t>
            </a:r>
            <a:r>
              <a:rPr lang="fr-FR" dirty="0" err="1" smtClean="0"/>
              <a:t>level</a:t>
            </a:r>
            <a:r>
              <a:rPr lang="fr-FR" dirty="0" smtClean="0"/>
              <a:t> 4)</a:t>
            </a:r>
          </a:p>
          <a:p>
            <a:pPr lvl="4"/>
            <a:r>
              <a:rPr lang="fr-FR" dirty="0" err="1" smtClean="0"/>
              <a:t>Text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indent</a:t>
            </a:r>
            <a:r>
              <a:rPr lang="fr-FR" dirty="0" smtClean="0"/>
              <a:t> (</a:t>
            </a:r>
            <a:r>
              <a:rPr lang="fr-FR" dirty="0" err="1" smtClean="0"/>
              <a:t>level</a:t>
            </a:r>
            <a:r>
              <a:rPr lang="fr-FR" dirty="0" smtClean="0"/>
              <a:t> 5)</a:t>
            </a:r>
            <a:endParaRPr lang="fr-FR" dirty="0"/>
          </a:p>
        </p:txBody>
      </p:sp>
      <p:sp>
        <p:nvSpPr>
          <p:cNvPr id="15" name="Espace réservé du text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55997" y="609489"/>
            <a:ext cx="10896000" cy="429683"/>
          </a:xfrm>
        </p:spPr>
        <p:txBody>
          <a:bodyPr/>
          <a:lstStyle>
            <a:lvl2pPr>
              <a:defRPr/>
            </a:lvl2pPr>
          </a:lstStyle>
          <a:p>
            <a:pPr lvl="1"/>
            <a:r>
              <a:rPr lang="fr-FR" dirty="0" err="1" smtClean="0"/>
              <a:t>Subtitle</a:t>
            </a:r>
            <a:r>
              <a:rPr lang="fr-FR" dirty="0" smtClean="0"/>
              <a:t> 2 (</a:t>
            </a:r>
            <a:r>
              <a:rPr lang="fr-FR" dirty="0" err="1" smtClean="0"/>
              <a:t>level</a:t>
            </a:r>
            <a:r>
              <a:rPr lang="fr-FR" dirty="0" smtClean="0"/>
              <a:t> 2) Arial 14- point font</a:t>
            </a:r>
            <a:endParaRPr lang="fr-FR" dirty="0"/>
          </a:p>
        </p:txBody>
      </p:sp>
      <p:pic>
        <p:nvPicPr>
          <p:cNvPr id="17" name="Image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292" y="5659118"/>
            <a:ext cx="3600701" cy="1198879"/>
          </a:xfrm>
          <a:prstGeom prst="rect">
            <a:avLst/>
          </a:prstGeom>
        </p:spPr>
      </p:pic>
      <p:sp>
        <p:nvSpPr>
          <p:cNvPr id="18" name="ZoneTexte 17"/>
          <p:cNvSpPr txBox="1"/>
          <p:nvPr userDrawn="1"/>
        </p:nvSpPr>
        <p:spPr>
          <a:xfrm>
            <a:off x="8828981" y="6404146"/>
            <a:ext cx="1584000" cy="174343"/>
          </a:xfrm>
          <a:prstGeom prst="rect">
            <a:avLst/>
          </a:prstGeom>
          <a:noFill/>
        </p:spPr>
        <p:txBody>
          <a:bodyPr wrap="square" lIns="48000" tIns="0" rIns="48000" bIns="0" rtlCol="0">
            <a:spAutoFit/>
          </a:bodyPr>
          <a:lstStyle/>
          <a:p>
            <a:r>
              <a:rPr lang="fr-FR" sz="1133" cap="all" dirty="0" err="1" smtClean="0">
                <a:solidFill>
                  <a:prstClr val="white"/>
                </a:solidFill>
              </a:rPr>
              <a:t>sekurit</a:t>
            </a:r>
            <a:endParaRPr lang="fr-FR" sz="1133" cap="all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552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055999" y="312000"/>
            <a:ext cx="10896000" cy="348813"/>
          </a:xfrm>
        </p:spPr>
        <p:txBody>
          <a:bodyPr/>
          <a:lstStyle/>
          <a:p>
            <a:r>
              <a:rPr lang="fr-FR" dirty="0" err="1" smtClean="0"/>
              <a:t>Title</a:t>
            </a:r>
            <a:r>
              <a:rPr lang="fr-FR" dirty="0" smtClean="0"/>
              <a:t> 1 (</a:t>
            </a:r>
            <a:r>
              <a:rPr lang="fr-FR" dirty="0" err="1" smtClean="0"/>
              <a:t>level</a:t>
            </a:r>
            <a:r>
              <a:rPr lang="fr-FR" dirty="0" smtClean="0"/>
              <a:t> 0) </a:t>
            </a:r>
            <a:r>
              <a:rPr lang="fr-FR" dirty="0" err="1" smtClean="0"/>
              <a:t>arial</a:t>
            </a:r>
            <a:r>
              <a:rPr lang="fr-FR" dirty="0" smtClean="0"/>
              <a:t> 17-point font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55997" y="1713693"/>
            <a:ext cx="6720000" cy="4492800"/>
          </a:xfrm>
        </p:spPr>
        <p:txBody>
          <a:bodyPr/>
          <a:lstStyle>
            <a:lvl3pPr marL="0" marR="0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3pPr>
          </a:lstStyle>
          <a:p>
            <a:pPr lvl="0"/>
            <a:r>
              <a:rPr lang="fr-FR" dirty="0" err="1" smtClean="0"/>
              <a:t>Title</a:t>
            </a:r>
            <a:r>
              <a:rPr lang="fr-FR" dirty="0" smtClean="0"/>
              <a:t> 2 (</a:t>
            </a:r>
            <a:r>
              <a:rPr lang="fr-FR" dirty="0" err="1" smtClean="0"/>
              <a:t>level</a:t>
            </a:r>
            <a:r>
              <a:rPr lang="fr-FR" dirty="0" smtClean="0"/>
              <a:t> 1) </a:t>
            </a:r>
            <a:r>
              <a:rPr lang="fr-FR" dirty="0" err="1" smtClean="0"/>
              <a:t>arial</a:t>
            </a:r>
            <a:r>
              <a:rPr lang="fr-FR" dirty="0" smtClean="0"/>
              <a:t> </a:t>
            </a:r>
            <a:r>
              <a:rPr lang="fr-FR" dirty="0" err="1" smtClean="0"/>
              <a:t>bold</a:t>
            </a:r>
            <a:r>
              <a:rPr lang="fr-FR" dirty="0" smtClean="0"/>
              <a:t> 14-point font</a:t>
            </a:r>
          </a:p>
          <a:p>
            <a:pPr lvl="1"/>
            <a:r>
              <a:rPr lang="fr-FR" dirty="0" err="1" smtClean="0"/>
              <a:t>Subtitle</a:t>
            </a:r>
            <a:r>
              <a:rPr lang="fr-FR" dirty="0" smtClean="0"/>
              <a:t> 2 (</a:t>
            </a:r>
            <a:r>
              <a:rPr lang="fr-FR" dirty="0" err="1" smtClean="0"/>
              <a:t>level</a:t>
            </a:r>
            <a:r>
              <a:rPr lang="fr-FR" dirty="0" smtClean="0"/>
              <a:t> 2) Arial 14-point font</a:t>
            </a:r>
          </a:p>
          <a:p>
            <a:pPr lvl="2"/>
            <a:endParaRPr lang="fr-FR" dirty="0" smtClean="0"/>
          </a:p>
          <a:p>
            <a:pPr marL="0" marR="0" lvl="2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 smtClean="0"/>
              <a:t>Running </a:t>
            </a:r>
            <a:r>
              <a:rPr lang="fr-FR" dirty="0" err="1" smtClean="0"/>
              <a:t>text</a:t>
            </a:r>
            <a:r>
              <a:rPr lang="fr-FR" dirty="0" smtClean="0"/>
              <a:t> (</a:t>
            </a:r>
            <a:r>
              <a:rPr lang="fr-FR" dirty="0" err="1" smtClean="0"/>
              <a:t>level</a:t>
            </a:r>
            <a:r>
              <a:rPr lang="fr-FR" dirty="0" smtClean="0"/>
              <a:t> 3) Arial 11-point</a:t>
            </a:r>
          </a:p>
          <a:p>
            <a:pPr lvl="2"/>
            <a:endParaRPr lang="fr-FR" dirty="0" smtClean="0"/>
          </a:p>
          <a:p>
            <a:pPr lvl="3"/>
            <a:r>
              <a:rPr lang="fr-FR" dirty="0" err="1" smtClean="0"/>
              <a:t>Text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bullet</a:t>
            </a:r>
            <a:r>
              <a:rPr lang="fr-FR" dirty="0" smtClean="0"/>
              <a:t> (</a:t>
            </a:r>
            <a:r>
              <a:rPr lang="fr-FR" dirty="0" err="1" smtClean="0"/>
              <a:t>level</a:t>
            </a:r>
            <a:r>
              <a:rPr lang="fr-FR" dirty="0" smtClean="0"/>
              <a:t> 4)</a:t>
            </a:r>
          </a:p>
          <a:p>
            <a:pPr lvl="4"/>
            <a:r>
              <a:rPr lang="fr-FR" dirty="0" err="1" smtClean="0"/>
              <a:t>Text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indent</a:t>
            </a:r>
            <a:r>
              <a:rPr lang="fr-FR" dirty="0" smtClean="0"/>
              <a:t> (</a:t>
            </a:r>
            <a:r>
              <a:rPr lang="fr-FR" dirty="0" err="1" smtClean="0"/>
              <a:t>level</a:t>
            </a:r>
            <a:r>
              <a:rPr lang="fr-FR" dirty="0" smtClean="0"/>
              <a:t> 5)</a:t>
            </a:r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>
          <a:xfrm>
            <a:off x="1055997" y="609489"/>
            <a:ext cx="10896000" cy="429683"/>
          </a:xfrm>
        </p:spPr>
        <p:txBody>
          <a:bodyPr/>
          <a:lstStyle>
            <a:lvl2pPr>
              <a:defRPr/>
            </a:lvl2pPr>
          </a:lstStyle>
          <a:p>
            <a:pPr lvl="1"/>
            <a:r>
              <a:rPr lang="fr-FR" dirty="0" err="1" smtClean="0"/>
              <a:t>Subtitle</a:t>
            </a:r>
            <a:r>
              <a:rPr lang="fr-FR" dirty="0" smtClean="0"/>
              <a:t> 2 (</a:t>
            </a:r>
            <a:r>
              <a:rPr lang="fr-FR" dirty="0" err="1" smtClean="0"/>
              <a:t>level</a:t>
            </a:r>
            <a:r>
              <a:rPr lang="fr-FR" dirty="0" smtClean="0"/>
              <a:t> 2) Arial 14- point font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DD52E7CA-940C-4B6E-9E73-0245BA95FC91}" type="slidenum">
              <a:rPr lang="fr-FR" smtClean="0">
                <a:solidFill>
                  <a:srgbClr val="575756"/>
                </a:solidFill>
              </a:rPr>
              <a:pPr/>
              <a:t>‹N°›</a:t>
            </a:fld>
            <a:r>
              <a:rPr lang="fr-FR">
                <a:solidFill>
                  <a:srgbClr val="575756"/>
                </a:solidFill>
              </a:rPr>
              <a:t> /</a:t>
            </a:r>
            <a:endParaRPr lang="fr-FR" dirty="0">
              <a:solidFill>
                <a:srgbClr val="575756"/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smtClean="0">
                <a:solidFill>
                  <a:srgbClr val="17428C"/>
                </a:solidFill>
              </a:rPr>
              <a:t>e-Val.  Porto 9-10/2018</a:t>
            </a:r>
            <a:endParaRPr lang="fr-FR" dirty="0">
              <a:solidFill>
                <a:srgbClr val="1742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802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CA99F-0FE7-4008-B791-9F242D86D659}" type="datetime1">
              <a:rPr lang="fr-FR" smtClean="0"/>
              <a:t>05/07/2018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e-Val.  Porto 9-10/2018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B47E-82FE-49AB-ADA9-A7C5E91D3E8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321595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sous-titre se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 err="1" smtClean="0"/>
              <a:t>Title</a:t>
            </a:r>
            <a:r>
              <a:rPr lang="fr-FR" dirty="0" smtClean="0"/>
              <a:t> 1 (</a:t>
            </a:r>
            <a:r>
              <a:rPr lang="fr-FR" dirty="0" err="1" smtClean="0"/>
              <a:t>level</a:t>
            </a:r>
            <a:r>
              <a:rPr lang="fr-FR" dirty="0" smtClean="0"/>
              <a:t> 0) </a:t>
            </a:r>
            <a:r>
              <a:rPr lang="fr-FR" dirty="0" err="1" smtClean="0"/>
              <a:t>arial</a:t>
            </a:r>
            <a:r>
              <a:rPr lang="fr-FR" dirty="0" smtClean="0"/>
              <a:t> 17-point font</a:t>
            </a:r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>
                <a:solidFill>
                  <a:srgbClr val="17428C"/>
                </a:solidFill>
              </a:rPr>
              <a:t>e-Val.  Porto 9-10/2018</a:t>
            </a:r>
            <a:endParaRPr lang="fr-FR" dirty="0">
              <a:solidFill>
                <a:srgbClr val="17428C"/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52E7CA-940C-4B6E-9E73-0245BA95FC91}" type="slidenum">
              <a:rPr lang="fr-FR" smtClean="0">
                <a:solidFill>
                  <a:srgbClr val="575756"/>
                </a:solidFill>
              </a:rPr>
              <a:pPr/>
              <a:t>‹N°›</a:t>
            </a:fld>
            <a:r>
              <a:rPr lang="fr-FR" dirty="0">
                <a:solidFill>
                  <a:srgbClr val="575756"/>
                </a:solidFill>
              </a:rPr>
              <a:t> /</a:t>
            </a:r>
          </a:p>
        </p:txBody>
      </p:sp>
      <p:sp>
        <p:nvSpPr>
          <p:cNvPr id="15" name="Espace réservé du text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55997" y="609489"/>
            <a:ext cx="10896000" cy="429683"/>
          </a:xfrm>
        </p:spPr>
        <p:txBody>
          <a:bodyPr/>
          <a:lstStyle>
            <a:lvl2pPr>
              <a:defRPr/>
            </a:lvl2pPr>
          </a:lstStyle>
          <a:p>
            <a:pPr lvl="1"/>
            <a:r>
              <a:rPr lang="fr-FR" dirty="0" err="1" smtClean="0"/>
              <a:t>Subtitle</a:t>
            </a:r>
            <a:r>
              <a:rPr lang="fr-FR" dirty="0" smtClean="0"/>
              <a:t> 2 (</a:t>
            </a:r>
            <a:r>
              <a:rPr lang="fr-FR" dirty="0" err="1" smtClean="0"/>
              <a:t>level</a:t>
            </a:r>
            <a:r>
              <a:rPr lang="fr-FR" dirty="0" smtClean="0"/>
              <a:t> 2) Arial 14- point font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85033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 err="1" smtClean="0"/>
              <a:t>Title</a:t>
            </a:r>
            <a:r>
              <a:rPr lang="fr-FR" dirty="0" smtClean="0"/>
              <a:t> 1 (</a:t>
            </a:r>
            <a:r>
              <a:rPr lang="fr-FR" dirty="0" err="1" smtClean="0"/>
              <a:t>level</a:t>
            </a:r>
            <a:r>
              <a:rPr lang="fr-FR" dirty="0" smtClean="0"/>
              <a:t> 0) </a:t>
            </a:r>
            <a:r>
              <a:rPr lang="fr-FR" dirty="0" err="1" smtClean="0"/>
              <a:t>arial</a:t>
            </a:r>
            <a:r>
              <a:rPr lang="fr-FR" dirty="0" smtClean="0"/>
              <a:t> 17-point font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7428C"/>
                </a:solidFill>
              </a:rPr>
              <a:t>e-Val.  Porto 9-10/2018</a:t>
            </a:r>
            <a:endParaRPr lang="fr-FR" dirty="0">
              <a:solidFill>
                <a:srgbClr val="17428C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0" y="6492702"/>
            <a:ext cx="672000" cy="164148"/>
          </a:xfrm>
        </p:spPr>
        <p:txBody>
          <a:bodyPr/>
          <a:lstStyle/>
          <a:p>
            <a:fld id="{DD52E7CA-940C-4B6E-9E73-0245BA95FC91}" type="slidenum">
              <a:rPr lang="fr-FR" smtClean="0">
                <a:solidFill>
                  <a:srgbClr val="575756"/>
                </a:solidFill>
              </a:rPr>
              <a:pPr/>
              <a:t>‹N°›</a:t>
            </a:fld>
            <a:r>
              <a:rPr lang="fr-FR" dirty="0">
                <a:solidFill>
                  <a:srgbClr val="575756"/>
                </a:solidFill>
              </a:rPr>
              <a:t> /</a:t>
            </a:r>
          </a:p>
        </p:txBody>
      </p:sp>
    </p:spTree>
    <p:extLst>
      <p:ext uri="{BB962C8B-B14F-4D97-AF65-F5344CB8AC3E}">
        <p14:creationId xmlns:p14="http://schemas.microsoft.com/office/powerpoint/2010/main" val="738312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7428C"/>
                </a:solidFill>
              </a:rPr>
              <a:t>e-Val.  Porto 9-10/2018</a:t>
            </a:r>
            <a:endParaRPr lang="fr-FR" dirty="0">
              <a:solidFill>
                <a:srgbClr val="17428C"/>
              </a:solidFill>
            </a:endParaRPr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0" y="6492702"/>
            <a:ext cx="672000" cy="164148"/>
          </a:xfrm>
        </p:spPr>
        <p:txBody>
          <a:bodyPr/>
          <a:lstStyle/>
          <a:p>
            <a:fld id="{DD52E7CA-940C-4B6E-9E73-0245BA95FC91}" type="slidenum">
              <a:rPr lang="fr-FR" smtClean="0">
                <a:solidFill>
                  <a:srgbClr val="575756"/>
                </a:solidFill>
              </a:rPr>
              <a:pPr/>
              <a:t>‹N°›</a:t>
            </a:fld>
            <a:r>
              <a:rPr lang="fr-FR" dirty="0">
                <a:solidFill>
                  <a:srgbClr val="575756"/>
                </a:solidFill>
              </a:rPr>
              <a:t> /</a:t>
            </a:r>
          </a:p>
        </p:txBody>
      </p:sp>
    </p:spTree>
    <p:extLst>
      <p:ext uri="{BB962C8B-B14F-4D97-AF65-F5344CB8AC3E}">
        <p14:creationId xmlns:p14="http://schemas.microsoft.com/office/powerpoint/2010/main" val="69693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ferme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 preferRelativeResize="0"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" y="-1"/>
            <a:ext cx="12191829" cy="6864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66400" y="1459453"/>
            <a:ext cx="5280000" cy="1066959"/>
          </a:xfrm>
        </p:spPr>
        <p:txBody>
          <a:bodyPr/>
          <a:lstStyle>
            <a:lvl1pPr>
              <a:defRPr sz="3467" b="1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TITLE</a:t>
            </a:r>
            <a:br>
              <a:rPr lang="fr-FR" dirty="0" smtClean="0"/>
            </a:br>
            <a:r>
              <a:rPr lang="fr-FR" dirty="0" err="1" smtClean="0"/>
              <a:t>arial</a:t>
            </a:r>
            <a:r>
              <a:rPr lang="fr-FR" dirty="0" smtClean="0"/>
              <a:t> 26-POINT 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0656" y="5244496"/>
            <a:ext cx="2143897" cy="161350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82164" y="0"/>
            <a:ext cx="1560579" cy="1174499"/>
          </a:xfrm>
          <a:prstGeom prst="rect">
            <a:avLst/>
          </a:prstGeom>
        </p:spPr>
      </p:pic>
      <p:pic>
        <p:nvPicPr>
          <p:cNvPr id="7" name="Picture 2" descr="C:\Users\A7794242\Desktop\logo bis.png"/>
          <p:cNvPicPr preferRelativeResize="0"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5" r="5724"/>
          <a:stretch/>
        </p:blipFill>
        <p:spPr bwMode="auto">
          <a:xfrm>
            <a:off x="495838" y="144735"/>
            <a:ext cx="1133229" cy="6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47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7DAA6F74-693A-40D3-A1F6-53413D463036}" type="datetime1">
              <a:rPr lang="fr-FR" smtClean="0">
                <a:solidFill>
                  <a:srgbClr val="575756"/>
                </a:solidFill>
              </a:rPr>
              <a:t>05/07/2018</a:t>
            </a:fld>
            <a:endParaRPr lang="fr-FR">
              <a:solidFill>
                <a:srgbClr val="575756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17428C"/>
                </a:solidFill>
              </a:rPr>
              <a:t>e-Val.  Porto 9-10/2018</a:t>
            </a:r>
            <a:endParaRPr lang="fr-FR">
              <a:solidFill>
                <a:srgbClr val="17428C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7E05A-C59B-4DBC-ADC5-46C2E6745BBF}" type="slidenum">
              <a:rPr lang="fr-FR" smtClean="0">
                <a:solidFill>
                  <a:srgbClr val="575756"/>
                </a:solidFill>
              </a:rPr>
              <a:pPr/>
              <a:t>‹N°›</a:t>
            </a:fld>
            <a:endParaRPr lang="fr-FR">
              <a:solidFill>
                <a:srgbClr val="57575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1294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536060-6590-4E19-BA3E-3386176201A5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7/6/2018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8A5C28-A9AF-48F7-A492-117CD84F551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044273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BF7E02-EA08-470B-87DC-2536FA2FE39A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7/6/2018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8A5C28-A9AF-48F7-A492-117CD84F551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2208343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5C8813-2544-453A-8888-4D07F643946B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7/6/2018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8A5C28-A9AF-48F7-A492-117CD84F551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7421909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FC269-8C99-4A83-A344-95E5528BF33C}" type="datetime1">
              <a:rPr lang="fr-FR" smtClean="0"/>
              <a:t>05/07/2018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e-Val.  Porto 9-10/2018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B47E-82FE-49AB-ADA9-A7C5E91D3E8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1141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2E9AA-E3C1-44CA-B62F-4B9820942486}" type="datetime1">
              <a:rPr lang="fr-FR" smtClean="0"/>
              <a:t>05/07/2018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e-Val.  Porto 9-10/2018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B47E-82FE-49AB-ADA9-A7C5E91D3E8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2369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BA6DA-E06D-442B-BFE4-DD7FC783D097}" type="datetime1">
              <a:rPr lang="fr-FR" smtClean="0"/>
              <a:t>05/07/2018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e-Val.  Porto 9-10/2018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B47E-82FE-49AB-ADA9-A7C5E91D3E8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6180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4864-4DD5-48D8-8491-BD7D0BA648B0}" type="datetime1">
              <a:rPr lang="fr-FR" smtClean="0"/>
              <a:t>05/07/2018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e-Val.  Porto 9-10/2018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B47E-82FE-49AB-ADA9-A7C5E91D3E8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3331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F38E1-F463-491B-880E-63BCCB0764EF}" type="datetime1">
              <a:rPr lang="fr-FR" smtClean="0"/>
              <a:t>05/07/2018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e-Val.  Porto 9-10/2018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B47E-82FE-49AB-ADA9-A7C5E91D3E8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4770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31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9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70DC8-5F56-4FBC-8CA1-02EDA6C0663C}" type="datetime1">
              <a:rPr lang="fr-FR" smtClean="0"/>
              <a:t>05/07/2018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e-Val.  Porto 9-10/2018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3B47E-82FE-49AB-ADA9-A7C5E91D3E8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7359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1000BA-2B67-4F9A-9F14-789C67FD3B3B}" type="datetime1">
              <a:rPr lang="fr-FR" smtClean="0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rPr>
              <a:t>05/07/2018</a:t>
            </a:fld>
            <a:endParaRPr lang="fr-FR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6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rPr>
              <a:t>e-Val.  Porto 9-10/2018</a:t>
            </a:r>
            <a:endParaRPr lang="fr-FR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BACFE1-165A-424A-A0A3-3707EB12920B}" type="slidenum">
              <a:rPr lang="fr-FR" smtClean="0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270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>
    <p:fade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055999" y="312000"/>
            <a:ext cx="10896000" cy="348813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spAutoFit/>
          </a:bodyPr>
          <a:lstStyle/>
          <a:p>
            <a:r>
              <a:rPr lang="fr-FR" dirty="0" err="1" smtClean="0"/>
              <a:t>Title</a:t>
            </a:r>
            <a:r>
              <a:rPr lang="fr-FR" dirty="0" smtClean="0"/>
              <a:t> </a:t>
            </a:r>
            <a:r>
              <a:rPr lang="fr-FR" dirty="0"/>
              <a:t>1 </a:t>
            </a:r>
            <a:r>
              <a:rPr lang="fr-FR" dirty="0" smtClean="0"/>
              <a:t>(</a:t>
            </a:r>
            <a:r>
              <a:rPr lang="fr-FR" dirty="0" err="1" smtClean="0"/>
              <a:t>level</a:t>
            </a:r>
            <a:r>
              <a:rPr lang="fr-FR" dirty="0" smtClean="0"/>
              <a:t> 0</a:t>
            </a:r>
            <a:r>
              <a:rPr lang="fr-FR" dirty="0"/>
              <a:t>) </a:t>
            </a:r>
            <a:r>
              <a:rPr lang="fr-FR" dirty="0" err="1"/>
              <a:t>arial</a:t>
            </a:r>
            <a:r>
              <a:rPr lang="fr-FR" dirty="0"/>
              <a:t> </a:t>
            </a:r>
            <a:r>
              <a:rPr lang="fr-FR" dirty="0" smtClean="0"/>
              <a:t>17-point font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55997" y="1735016"/>
            <a:ext cx="10896000" cy="4493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err="1" smtClean="0"/>
              <a:t>Title</a:t>
            </a:r>
            <a:r>
              <a:rPr lang="fr-FR" dirty="0" smtClean="0"/>
              <a:t> </a:t>
            </a:r>
            <a:r>
              <a:rPr lang="fr-FR" dirty="0"/>
              <a:t>2 </a:t>
            </a:r>
            <a:r>
              <a:rPr lang="fr-FR" dirty="0" smtClean="0"/>
              <a:t>(</a:t>
            </a:r>
            <a:r>
              <a:rPr lang="fr-FR" dirty="0" err="1" smtClean="0"/>
              <a:t>level</a:t>
            </a:r>
            <a:r>
              <a:rPr lang="fr-FR" dirty="0" smtClean="0"/>
              <a:t> </a:t>
            </a:r>
            <a:r>
              <a:rPr lang="fr-FR" dirty="0"/>
              <a:t>1) </a:t>
            </a:r>
            <a:r>
              <a:rPr lang="fr-FR" dirty="0" err="1"/>
              <a:t>arial</a:t>
            </a:r>
            <a:r>
              <a:rPr lang="fr-FR" dirty="0"/>
              <a:t> </a:t>
            </a:r>
            <a:r>
              <a:rPr lang="fr-FR" dirty="0" err="1"/>
              <a:t>bold</a:t>
            </a:r>
            <a:r>
              <a:rPr lang="fr-FR" dirty="0"/>
              <a:t> </a:t>
            </a:r>
            <a:r>
              <a:rPr lang="fr-FR" dirty="0" smtClean="0"/>
              <a:t>14-point font</a:t>
            </a:r>
            <a:endParaRPr lang="fr-FR" dirty="0"/>
          </a:p>
          <a:p>
            <a:pPr lvl="1"/>
            <a:r>
              <a:rPr lang="fr-FR" dirty="0" err="1" smtClean="0"/>
              <a:t>Subtitle</a:t>
            </a:r>
            <a:r>
              <a:rPr lang="fr-FR" dirty="0" smtClean="0"/>
              <a:t> </a:t>
            </a:r>
            <a:r>
              <a:rPr lang="fr-FR" dirty="0"/>
              <a:t>2 </a:t>
            </a:r>
            <a:r>
              <a:rPr lang="fr-FR" dirty="0" smtClean="0"/>
              <a:t>(</a:t>
            </a:r>
            <a:r>
              <a:rPr lang="fr-FR" dirty="0" err="1" smtClean="0"/>
              <a:t>level</a:t>
            </a:r>
            <a:r>
              <a:rPr lang="fr-FR" dirty="0" smtClean="0"/>
              <a:t> </a:t>
            </a:r>
            <a:r>
              <a:rPr lang="fr-FR" dirty="0"/>
              <a:t>2) Arial </a:t>
            </a:r>
            <a:r>
              <a:rPr lang="fr-FR" dirty="0" smtClean="0"/>
              <a:t>14-point font</a:t>
            </a:r>
            <a:endParaRPr lang="fr-FR" dirty="0"/>
          </a:p>
          <a:p>
            <a:pPr lvl="2"/>
            <a:endParaRPr lang="fr-FR" dirty="0"/>
          </a:p>
          <a:p>
            <a:pPr marL="0" marR="0" lvl="2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 smtClean="0"/>
              <a:t>Running </a:t>
            </a:r>
            <a:r>
              <a:rPr lang="fr-FR" dirty="0" err="1" smtClean="0"/>
              <a:t>text</a:t>
            </a:r>
            <a:r>
              <a:rPr lang="fr-FR" dirty="0" smtClean="0"/>
              <a:t> (</a:t>
            </a:r>
            <a:r>
              <a:rPr lang="fr-FR" dirty="0" err="1" smtClean="0"/>
              <a:t>level</a:t>
            </a:r>
            <a:r>
              <a:rPr lang="fr-FR" dirty="0" smtClean="0"/>
              <a:t> </a:t>
            </a:r>
            <a:r>
              <a:rPr lang="fr-FR" dirty="0"/>
              <a:t>3) Arial </a:t>
            </a:r>
            <a:r>
              <a:rPr lang="fr-FR" dirty="0" smtClean="0"/>
              <a:t>11-point</a:t>
            </a:r>
            <a:endParaRPr lang="fr-FR" dirty="0"/>
          </a:p>
          <a:p>
            <a:pPr lvl="2"/>
            <a:endParaRPr lang="fr-FR" dirty="0"/>
          </a:p>
          <a:p>
            <a:pPr lvl="3"/>
            <a:r>
              <a:rPr lang="fr-FR" dirty="0" err="1" smtClean="0"/>
              <a:t>Text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bullet</a:t>
            </a:r>
            <a:r>
              <a:rPr lang="fr-FR" dirty="0" smtClean="0"/>
              <a:t> (</a:t>
            </a:r>
            <a:r>
              <a:rPr lang="fr-FR" dirty="0" err="1" smtClean="0"/>
              <a:t>level</a:t>
            </a:r>
            <a:r>
              <a:rPr lang="fr-FR" dirty="0" smtClean="0"/>
              <a:t> </a:t>
            </a:r>
            <a:r>
              <a:rPr lang="fr-FR" dirty="0"/>
              <a:t>4)</a:t>
            </a:r>
          </a:p>
          <a:p>
            <a:pPr lvl="4"/>
            <a:r>
              <a:rPr lang="fr-FR" dirty="0" err="1" smtClean="0"/>
              <a:t>Text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indent</a:t>
            </a:r>
            <a:r>
              <a:rPr lang="fr-FR" dirty="0" smtClean="0"/>
              <a:t> (</a:t>
            </a:r>
            <a:r>
              <a:rPr lang="fr-FR" dirty="0" err="1" smtClean="0"/>
              <a:t>level</a:t>
            </a:r>
            <a:r>
              <a:rPr lang="fr-FR" dirty="0" smtClean="0"/>
              <a:t> </a:t>
            </a:r>
            <a:r>
              <a:rPr lang="fr-FR" dirty="0"/>
              <a:t>5)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26607" y="6492702"/>
            <a:ext cx="3860800" cy="164148"/>
          </a:xfrm>
          <a:prstGeom prst="rect">
            <a:avLst/>
          </a:prstGeom>
        </p:spPr>
        <p:txBody>
          <a:bodyPr vert="horz" lIns="36000" tIns="0" rIns="36000" bIns="0" rtlCol="0" anchor="ctr">
            <a:spAutoFit/>
          </a:bodyPr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>
                <a:solidFill>
                  <a:srgbClr val="17428C"/>
                </a:solidFill>
              </a:rPr>
              <a:t>e-Val.  Porto 9-10/2018</a:t>
            </a:r>
            <a:endParaRPr lang="fr-FR" dirty="0">
              <a:solidFill>
                <a:srgbClr val="17428C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0" y="6492702"/>
            <a:ext cx="672000" cy="164148"/>
          </a:xfrm>
          <a:prstGeom prst="rect">
            <a:avLst/>
          </a:prstGeom>
        </p:spPr>
        <p:txBody>
          <a:bodyPr vert="horz" wrap="square" lIns="36000" tIns="0" rIns="36000" bIns="0" rtlCol="0" anchor="ctr">
            <a:spAutoFit/>
          </a:bodyPr>
          <a:lstStyle>
            <a:lvl1pPr algn="r"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D52E7CA-940C-4B6E-9E73-0245BA95FC91}" type="slidenum">
              <a:rPr lang="fr-FR" smtClean="0">
                <a:solidFill>
                  <a:srgbClr val="575756"/>
                </a:solidFill>
              </a:rPr>
              <a:pPr/>
              <a:t>‹N°›</a:t>
            </a:fld>
            <a:r>
              <a:rPr lang="fr-FR" dirty="0">
                <a:solidFill>
                  <a:srgbClr val="575756"/>
                </a:solidFill>
              </a:rPr>
              <a:t> /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-5517"/>
            <a:ext cx="605537" cy="625857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294" y="5659118"/>
            <a:ext cx="3600697" cy="1198879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8828981" y="6404146"/>
            <a:ext cx="1584000" cy="174343"/>
          </a:xfrm>
          <a:prstGeom prst="rect">
            <a:avLst/>
          </a:prstGeom>
          <a:noFill/>
        </p:spPr>
        <p:txBody>
          <a:bodyPr wrap="square" lIns="48000" tIns="0" rIns="48000" bIns="0" rtlCol="0">
            <a:spAutoFit/>
          </a:bodyPr>
          <a:lstStyle/>
          <a:p>
            <a:r>
              <a:rPr lang="fr-FR" sz="1133" cap="all" dirty="0" smtClean="0">
                <a:solidFill>
                  <a:prstClr val="white"/>
                </a:solidFill>
              </a:rPr>
              <a:t>SEKURIT</a:t>
            </a:r>
            <a:endParaRPr lang="fr-FR" sz="1133" cap="all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759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2267" kern="1200" cap="all" baseline="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121917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867" b="1" kern="1200" cap="all" baseline="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121917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867" b="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marR="0" indent="0" algn="l" defTabSz="1219170" rtl="0" eaLnBrk="1" fontAlgn="auto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lang="fr-FR" sz="1467" b="0" i="0" kern="1200" smtClean="0">
          <a:solidFill>
            <a:schemeClr val="tx2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8530" indent="-118530" algn="l" defTabSz="121917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Char char="•"/>
        <a:defRPr sz="1467" kern="1200" baseline="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480472" indent="-480472" algn="l" defTabSz="1219170" rtl="0" eaLnBrk="1" latinLnBrk="0" hangingPunct="1">
        <a:lnSpc>
          <a:spcPct val="90000"/>
        </a:lnSpc>
        <a:spcBef>
          <a:spcPts val="0"/>
        </a:spcBef>
        <a:buFontTx/>
        <a:buBlip>
          <a:blip r:embed="rId19"/>
        </a:buBlip>
        <a:defRPr sz="1467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99BF5A-0B0E-4785-AC3E-36BC7F34940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7/6/2018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8A5C28-A9AF-48F7-A492-117CD84F551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28274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</p:sldLayoutIdLst>
  <p:transition>
    <p:fad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arkribii@" TargetMode="External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4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Résultat de recherche d'images pour &quot;logo uit kénitr&quot;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7" y="379095"/>
            <a:ext cx="1528763" cy="150685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 8" descr="C:\Users\Elachqar\Desktop\e-val3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5382" y="1313496"/>
            <a:ext cx="1921193" cy="572454"/>
          </a:xfrm>
          <a:prstGeom prst="rect">
            <a:avLst/>
          </a:prstGeom>
          <a:noFill/>
        </p:spPr>
      </p:pic>
      <p:pic>
        <p:nvPicPr>
          <p:cNvPr id="10" name="image01.jpg" descr="C:\Users\Amal\Downloads\logosbeneficaireserasmusrightfunded (1).jpg"/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8820149" y="928686"/>
            <a:ext cx="2405063" cy="957264"/>
          </a:xfrm>
          <a:prstGeom prst="rect">
            <a:avLst/>
          </a:prstGeom>
          <a:ln/>
        </p:spPr>
      </p:pic>
      <p:sp>
        <p:nvSpPr>
          <p:cNvPr id="5" name="Rectangle 4"/>
          <p:cNvSpPr/>
          <p:nvPr/>
        </p:nvSpPr>
        <p:spPr>
          <a:xfrm>
            <a:off x="438150" y="2559531"/>
            <a:ext cx="11563350" cy="1100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fr-FR" sz="2000" b="1" dirty="0" smtClean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Exploitation des Compétences et Valorisation des acquis pour une Meilleure Insertion et Visibilité professionnelles (e-VAL)</a:t>
            </a:r>
            <a:endParaRPr lang="fr-FR" dirty="0" smtClean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573674-EPP-1-2016-1-ES-EPPKA2-CBHE-SP </a:t>
            </a:r>
            <a:endParaRPr lang="fr-FR" dirty="0" smtClean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58205" y="4140947"/>
            <a:ext cx="9743069" cy="1224951"/>
          </a:xfrm>
          <a:prstGeom prst="rect">
            <a:avLst/>
          </a:prstGeom>
          <a:solidFill>
            <a:srgbClr val="0197A7"/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fr-FR" sz="32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Activités de dissémination menées par</a:t>
            </a:r>
          </a:p>
          <a:p>
            <a:pPr lvl="0" algn="ctr">
              <a:lnSpc>
                <a:spcPct val="115000"/>
              </a:lnSpc>
            </a:pPr>
            <a:r>
              <a:rPr lang="fr-FR" sz="32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l’équipe e-Val de l’Université </a:t>
            </a:r>
            <a:r>
              <a:rPr lang="fr-FR" sz="32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Ibn </a:t>
            </a:r>
            <a:r>
              <a:rPr lang="fr-FR" sz="32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Tofaïl (UIT)</a:t>
            </a:r>
            <a:endParaRPr lang="fr-FR" sz="3200" b="1" dirty="0" smtClean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z="1400" b="1" dirty="0" smtClean="0">
                <a:solidFill>
                  <a:srgbClr val="0197A7"/>
                </a:solidFill>
                <a:latin typeface="Comic Sans MS" panose="030F0702030302020204" pitchFamily="66" charset="0"/>
              </a:rPr>
              <a:t>e-Val.  Porto 9-10/2018</a:t>
            </a:r>
            <a:endParaRPr lang="fr-FR" sz="1400" b="1" dirty="0">
              <a:solidFill>
                <a:srgbClr val="0197A7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43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ZoneTexte 7"/>
          <p:cNvSpPr txBox="1">
            <a:spLocks noChangeArrowheads="1"/>
          </p:cNvSpPr>
          <p:nvPr/>
        </p:nvSpPr>
        <p:spPr bwMode="auto">
          <a:xfrm>
            <a:off x="1558637" y="1436916"/>
            <a:ext cx="9310255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66700" indent="-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7375E"/>
              </a:buClr>
              <a:buSzPct val="121000"/>
              <a:buFont typeface="Wingdings" pitchFamily="2" charset="2"/>
              <a:buChar char="§"/>
            </a:pPr>
            <a:r>
              <a:rPr lang="fr-FR" dirty="0">
                <a:solidFill>
                  <a:srgbClr val="17375E"/>
                </a:solidFill>
                <a:latin typeface="Trebuchet MS" pitchFamily="34" charset="0"/>
                <a:cs typeface="Arial" pitchFamily="34" charset="0"/>
              </a:rPr>
              <a:t>Mise en place de </a:t>
            </a:r>
            <a:r>
              <a:rPr lang="fr-FR" b="1" dirty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cellules de suivi des lauréats </a:t>
            </a:r>
            <a:r>
              <a:rPr lang="fr-FR" dirty="0">
                <a:solidFill>
                  <a:srgbClr val="17375E"/>
                </a:solidFill>
                <a:latin typeface="Trebuchet MS" pitchFamily="34" charset="0"/>
                <a:cs typeface="Arial" pitchFamily="34" charset="0"/>
              </a:rPr>
              <a:t>au niveau des établissements</a:t>
            </a:r>
          </a:p>
          <a:p>
            <a:pPr marL="266700" indent="-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7375E"/>
              </a:buClr>
              <a:buSzPct val="121000"/>
            </a:pPr>
            <a:endParaRPr lang="fr-FR" sz="600" dirty="0">
              <a:solidFill>
                <a:srgbClr val="17375E"/>
              </a:solidFill>
              <a:latin typeface="Trebuchet MS" pitchFamily="34" charset="0"/>
              <a:cs typeface="Arial" pitchFamily="34" charset="0"/>
            </a:endParaRPr>
          </a:p>
          <a:p>
            <a:pPr marL="266700" indent="-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7375E"/>
              </a:buClr>
              <a:buSzPct val="121000"/>
              <a:buFont typeface="Wingdings" pitchFamily="2" charset="2"/>
              <a:buChar char="§"/>
            </a:pPr>
            <a:r>
              <a:rPr lang="fr-FR" dirty="0">
                <a:solidFill>
                  <a:srgbClr val="17375E"/>
                </a:solidFill>
                <a:latin typeface="Trebuchet MS" pitchFamily="34" charset="0"/>
                <a:cs typeface="Arial" pitchFamily="34" charset="0"/>
              </a:rPr>
              <a:t>Promotion des </a:t>
            </a:r>
            <a:r>
              <a:rPr lang="fr-FR" b="1" dirty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structures d’interfaces université-entreprise</a:t>
            </a:r>
          </a:p>
          <a:p>
            <a:pPr marL="266700" indent="-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7375E"/>
              </a:buClr>
              <a:buSzPct val="121000"/>
            </a:pPr>
            <a:endParaRPr lang="fr-FR" sz="600" dirty="0">
              <a:solidFill>
                <a:srgbClr val="17375E"/>
              </a:solidFill>
              <a:latin typeface="Trebuchet MS" pitchFamily="34" charset="0"/>
              <a:cs typeface="Arial" pitchFamily="34" charset="0"/>
            </a:endParaRPr>
          </a:p>
          <a:p>
            <a:pPr marL="266700" indent="-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7375E"/>
              </a:buClr>
              <a:buSzPct val="121000"/>
              <a:buFont typeface="Wingdings" pitchFamily="2" charset="2"/>
              <a:buChar char="§"/>
            </a:pPr>
            <a:r>
              <a:rPr lang="fr-FR" dirty="0">
                <a:solidFill>
                  <a:srgbClr val="17375E"/>
                </a:solidFill>
                <a:latin typeface="Trebuchet MS" pitchFamily="34" charset="0"/>
                <a:cs typeface="Arial" pitchFamily="34" charset="0"/>
              </a:rPr>
              <a:t>Renforcement du </a:t>
            </a:r>
            <a:r>
              <a:rPr lang="fr-FR" b="1" dirty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partenariat socioéconomique</a:t>
            </a:r>
          </a:p>
          <a:p>
            <a:pPr marL="266700" indent="-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7375E"/>
              </a:buClr>
              <a:buSzPct val="121000"/>
              <a:buFont typeface="Wingdings" pitchFamily="2" charset="2"/>
              <a:buChar char="§"/>
            </a:pPr>
            <a:endParaRPr lang="fr-FR" sz="600" b="1" dirty="0">
              <a:solidFill>
                <a:srgbClr val="17375E"/>
              </a:solidFill>
              <a:latin typeface="Trebuchet MS" pitchFamily="34" charset="0"/>
              <a:cs typeface="Arial" pitchFamily="34" charset="0"/>
            </a:endParaRPr>
          </a:p>
          <a:p>
            <a:pPr marL="266700" indent="-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7375E"/>
              </a:buClr>
              <a:buSzPct val="121000"/>
              <a:buFont typeface="Wingdings" pitchFamily="2" charset="2"/>
              <a:buChar char="§"/>
            </a:pPr>
            <a:r>
              <a:rPr lang="fr-FR" dirty="0">
                <a:solidFill>
                  <a:srgbClr val="17375E"/>
                </a:solidFill>
                <a:latin typeface="Trebuchet MS" pitchFamily="34" charset="0"/>
                <a:cs typeface="Arial" pitchFamily="34" charset="0"/>
              </a:rPr>
              <a:t>Organisation de </a:t>
            </a:r>
            <a:r>
              <a:rPr lang="fr-FR" b="1" dirty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Forums</a:t>
            </a:r>
            <a:r>
              <a:rPr lang="fr-FR" dirty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 </a:t>
            </a:r>
            <a:r>
              <a:rPr lang="fr-FR" b="1" dirty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Etudiant/Entreprise </a:t>
            </a:r>
            <a:r>
              <a:rPr lang="fr-FR" dirty="0">
                <a:solidFill>
                  <a:srgbClr val="17375E"/>
                </a:solidFill>
                <a:latin typeface="Trebuchet MS" pitchFamily="34" charset="0"/>
                <a:cs typeface="Arial" pitchFamily="34" charset="0"/>
              </a:rPr>
              <a:t>et</a:t>
            </a:r>
            <a:r>
              <a:rPr lang="fr-FR" b="1" dirty="0">
                <a:solidFill>
                  <a:srgbClr val="17375E"/>
                </a:solidFill>
                <a:latin typeface="Trebuchet MS" pitchFamily="34" charset="0"/>
                <a:cs typeface="Arial" pitchFamily="34" charset="0"/>
              </a:rPr>
              <a:t> </a:t>
            </a:r>
            <a:r>
              <a:rPr lang="fr-FR" b="1" dirty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Séminaires</a:t>
            </a:r>
            <a:r>
              <a:rPr lang="fr-FR" dirty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 </a:t>
            </a:r>
            <a:r>
              <a:rPr lang="fr-FR" b="1" dirty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thématiques</a:t>
            </a:r>
            <a:endParaRPr lang="fr-FR" dirty="0">
              <a:solidFill>
                <a:srgbClr val="0070C0"/>
              </a:solidFill>
              <a:latin typeface="Trebuchet MS" pitchFamily="34" charset="0"/>
              <a:cs typeface="Arial" pitchFamily="34" charset="0"/>
            </a:endParaRPr>
          </a:p>
          <a:p>
            <a:pPr marL="266700" indent="-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7375E"/>
              </a:buClr>
              <a:buSzPct val="121000"/>
              <a:buFont typeface="Wingdings" pitchFamily="2" charset="2"/>
              <a:buChar char="§"/>
            </a:pPr>
            <a:endParaRPr lang="fr-FR" sz="600" dirty="0">
              <a:solidFill>
                <a:srgbClr val="17375E"/>
              </a:solidFill>
              <a:latin typeface="Trebuchet MS" pitchFamily="34" charset="0"/>
              <a:cs typeface="Arial" pitchFamily="34" charset="0"/>
            </a:endParaRPr>
          </a:p>
          <a:p>
            <a:pPr marL="266700" indent="-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7375E"/>
              </a:buClr>
              <a:buSzPct val="121000"/>
              <a:buFont typeface="Wingdings" pitchFamily="2" charset="2"/>
              <a:buChar char="§"/>
            </a:pPr>
            <a:r>
              <a:rPr lang="fr-FR" dirty="0">
                <a:solidFill>
                  <a:srgbClr val="17375E"/>
                </a:solidFill>
                <a:latin typeface="Trebuchet MS" pitchFamily="34" charset="0"/>
                <a:cs typeface="Arial" pitchFamily="34" charset="0"/>
              </a:rPr>
              <a:t>Organisation de </a:t>
            </a:r>
            <a:r>
              <a:rPr lang="fr-FR" b="1" dirty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visites en entreprise</a:t>
            </a:r>
          </a:p>
          <a:p>
            <a:pPr marL="266700" indent="-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7375E"/>
              </a:buClr>
              <a:buSzPct val="121000"/>
              <a:buFont typeface="Wingdings" pitchFamily="2" charset="2"/>
              <a:buChar char="§"/>
            </a:pPr>
            <a:r>
              <a:rPr lang="fr-FR" b="1" dirty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Engagement des universités à mettre en place les structures </a:t>
            </a:r>
            <a:r>
              <a:rPr lang="fr-FR" dirty="0">
                <a:solidFill>
                  <a:srgbClr val="17375E"/>
                </a:solidFill>
                <a:latin typeface="Trebuchet MS" pitchFamily="34" charset="0"/>
                <a:cs typeface="Arial" pitchFamily="34" charset="0"/>
              </a:rPr>
              <a:t>nécessaires (</a:t>
            </a:r>
            <a:r>
              <a:rPr lang="fr-FR" dirty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Observatoires</a:t>
            </a:r>
            <a:r>
              <a:rPr lang="fr-FR" dirty="0">
                <a:solidFill>
                  <a:srgbClr val="17375E"/>
                </a:solidFill>
                <a:latin typeface="Trebuchet MS" pitchFamily="34" charset="0"/>
                <a:cs typeface="Arial" pitchFamily="34" charset="0"/>
              </a:rPr>
              <a:t>) pour le </a:t>
            </a:r>
            <a:r>
              <a:rPr lang="fr-FR" dirty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suivi de l’insertion des lauréats </a:t>
            </a:r>
            <a:r>
              <a:rPr lang="fr-FR" dirty="0">
                <a:solidFill>
                  <a:srgbClr val="17375E"/>
                </a:solidFill>
                <a:latin typeface="Trebuchet MS" pitchFamily="34" charset="0"/>
                <a:cs typeface="Arial" pitchFamily="34" charset="0"/>
              </a:rPr>
              <a:t>et des </a:t>
            </a:r>
            <a:r>
              <a:rPr lang="fr-FR" b="1" dirty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centres de développement des carrières.</a:t>
            </a:r>
          </a:p>
          <a:p>
            <a:pPr marL="266700" indent="-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7375E"/>
              </a:buClr>
              <a:buSzPct val="121000"/>
              <a:buFont typeface="Wingdings" pitchFamily="2" charset="2"/>
              <a:buChar char="§"/>
            </a:pPr>
            <a:endParaRPr lang="fr-FR" sz="600" dirty="0">
              <a:solidFill>
                <a:srgbClr val="17375E"/>
              </a:solidFill>
              <a:latin typeface="Trebuchet MS" pitchFamily="34" charset="0"/>
              <a:cs typeface="Arial" pitchFamily="34" charset="0"/>
            </a:endParaRPr>
          </a:p>
        </p:txBody>
      </p:sp>
      <p:cxnSp>
        <p:nvCxnSpPr>
          <p:cNvPr id="21507" name="Connecteur droit 9"/>
          <p:cNvCxnSpPr>
            <a:cxnSpLocks noChangeShapeType="1"/>
          </p:cNvCxnSpPr>
          <p:nvPr/>
        </p:nvCxnSpPr>
        <p:spPr bwMode="auto">
          <a:xfrm>
            <a:off x="1141287" y="733425"/>
            <a:ext cx="9906001" cy="1588"/>
          </a:xfrm>
          <a:prstGeom prst="line">
            <a:avLst/>
          </a:prstGeom>
          <a:noFill/>
          <a:ln w="38100">
            <a:solidFill>
              <a:srgbClr val="17375E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</p:cxnSp>
      <p:sp>
        <p:nvSpPr>
          <p:cNvPr id="11" name="Rectangle 10"/>
          <p:cNvSpPr/>
          <p:nvPr/>
        </p:nvSpPr>
        <p:spPr>
          <a:xfrm>
            <a:off x="1143000" y="857935"/>
            <a:ext cx="9906000" cy="472102"/>
          </a:xfrm>
          <a:prstGeom prst="rect">
            <a:avLst/>
          </a:prstGeom>
          <a:solidFill>
            <a:srgbClr val="17375E"/>
          </a:solidFill>
          <a:ln>
            <a:noFill/>
          </a:ln>
          <a:scene3d>
            <a:camera prst="perspectiveFront"/>
            <a:lightRig rig="threePt" dir="t"/>
          </a:scene3d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2200" b="1" dirty="0">
                <a:solidFill>
                  <a:prstClr val="white"/>
                </a:solidFill>
                <a:latin typeface="Arial" pitchFamily="-104" charset="0"/>
                <a:cs typeface="ＭＳ Ｐゴシック" pitchFamily="-104" charset="-128"/>
              </a:rPr>
              <a:t> Actions menées par les universités</a:t>
            </a:r>
            <a:endParaRPr lang="fr-FR" sz="2400" b="1" dirty="0">
              <a:solidFill>
                <a:prstClr val="white"/>
              </a:solidFill>
              <a:latin typeface="Arial" pitchFamily="-104" charset="0"/>
              <a:cs typeface="ＭＳ Ｐゴシック" pitchFamily="-104" charset="-128"/>
            </a:endParaRPr>
          </a:p>
        </p:txBody>
      </p:sp>
      <p:cxnSp>
        <p:nvCxnSpPr>
          <p:cNvPr id="6" name="Connecteur droit 5"/>
          <p:cNvCxnSpPr/>
          <p:nvPr/>
        </p:nvCxnSpPr>
        <p:spPr>
          <a:xfrm>
            <a:off x="1143000" y="6732600"/>
            <a:ext cx="9906000" cy="1587"/>
          </a:xfrm>
          <a:prstGeom prst="line">
            <a:avLst/>
          </a:prstGeom>
          <a:ln w="1270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8" name="Rectangle 17"/>
          <p:cNvSpPr>
            <a:spLocks noChangeArrowheads="1"/>
          </p:cNvSpPr>
          <p:nvPr/>
        </p:nvSpPr>
        <p:spPr bwMode="auto">
          <a:xfrm>
            <a:off x="1143001" y="219076"/>
            <a:ext cx="79683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fontAlgn="base">
              <a:spcBef>
                <a:spcPct val="0"/>
              </a:spcBef>
              <a:spcAft>
                <a:spcPct val="0"/>
              </a:spcAft>
            </a:pPr>
            <a:r>
              <a:rPr lang="fr-FR" sz="2000" b="1" dirty="0">
                <a:solidFill>
                  <a:prstClr val="black"/>
                </a:solidFill>
                <a:latin typeface="Gill Sans MT" pitchFamily="34" charset="0"/>
                <a:cs typeface="Arial" pitchFamily="34" charset="0"/>
              </a:rPr>
              <a:t>    </a:t>
            </a:r>
            <a:r>
              <a:rPr lang="fr-FR" sz="2400" b="1" kern="0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Mesures facilitant l’insertion des diplômés </a:t>
            </a:r>
            <a:endParaRPr lang="fr-BE" sz="2400" b="1" kern="0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itchFamily="34" charset="0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>
          <a:xfrm>
            <a:off x="4163887" y="6137576"/>
            <a:ext cx="3860800" cy="365125"/>
          </a:xfrm>
        </p:spPr>
        <p:txBody>
          <a:bodyPr/>
          <a:lstStyle/>
          <a:p>
            <a:pPr lvl="0"/>
            <a:r>
              <a:rPr lang="fr-FR" sz="1400" b="1" dirty="0">
                <a:solidFill>
                  <a:srgbClr val="0197A7"/>
                </a:solidFill>
                <a:latin typeface="Comic Sans MS" panose="030F0702030302020204" pitchFamily="66" charset="0"/>
              </a:rPr>
              <a:t>e-Val.  Porto 9-10/2018</a:t>
            </a:r>
            <a:endParaRPr lang="fr-FR" sz="1400" b="1" dirty="0">
              <a:solidFill>
                <a:srgbClr val="0197A7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9772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24000" y="1096613"/>
            <a:ext cx="6096000" cy="117083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342900" lvl="0" indent="-342900" algn="just">
              <a:lnSpc>
                <a:spcPct val="115000"/>
              </a:lnSpc>
              <a:buFont typeface="Cambria" panose="02040503050406030204" pitchFamily="18" charset="0"/>
              <a:buChar char="-"/>
            </a:pPr>
            <a:r>
              <a:rPr lang="fr-FR" sz="2000" b="1" dirty="0">
                <a:solidFill>
                  <a:srgbClr val="0000FF"/>
                </a:solidFill>
                <a:latin typeface="Calibri" panose="020F0502020204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Erasmus+ e-Val : un projet clé pour développer les liens entreprises – universités</a:t>
            </a:r>
            <a:r>
              <a:rPr lang="fr-FR" sz="2400" dirty="0">
                <a:solidFill>
                  <a:srgbClr val="0000FF"/>
                </a:solidFill>
                <a:latin typeface="Calibri" panose="020F0502020204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r>
              <a:rPr lang="fr-FR" i="1" dirty="0">
                <a:solidFill>
                  <a:srgbClr val="0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(Pr. K. </a:t>
            </a:r>
            <a:r>
              <a:rPr lang="fr-FR" i="1" dirty="0" err="1">
                <a:solidFill>
                  <a:srgbClr val="0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Selmaoui</a:t>
            </a:r>
            <a:r>
              <a:rPr lang="fr-FR" i="1" dirty="0">
                <a:solidFill>
                  <a:srgbClr val="0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, Coordinatrice du Projet e-VAL à l’Université Ibn </a:t>
            </a:r>
            <a:r>
              <a:rPr lang="fr-FR" i="1" dirty="0" err="1">
                <a:solidFill>
                  <a:srgbClr val="0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Tofaïl</a:t>
            </a:r>
            <a:r>
              <a:rPr lang="fr-FR" i="1" dirty="0">
                <a:solidFill>
                  <a:srgbClr val="0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)</a:t>
            </a:r>
            <a:endParaRPr lang="fr-FR" dirty="0">
              <a:solidFill>
                <a:srgbClr val="000000"/>
              </a:solidFill>
              <a:latin typeface="Calibri" panose="020F0502020204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89566" y="236179"/>
            <a:ext cx="3898118" cy="553998"/>
          </a:xfrm>
          <a:prstGeom prst="rect">
            <a:avLst/>
          </a:prstGeom>
          <a:solidFill>
            <a:srgbClr val="00FF00">
              <a:alpha val="38000"/>
            </a:srgbClr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fr-FR" sz="20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Projet </a:t>
            </a:r>
            <a:r>
              <a:rPr lang="fr-FR" sz="2000" b="1" dirty="0">
                <a:latin typeface="Calibri" panose="020F0502020204030204" pitchFamily="34" charset="0"/>
                <a:ea typeface="Calibri" panose="020F0502020204030204" pitchFamily="34" charset="0"/>
              </a:rPr>
              <a:t>e-Val : Contexte et Objectifs </a:t>
            </a:r>
          </a:p>
        </p:txBody>
      </p:sp>
      <p:sp>
        <p:nvSpPr>
          <p:cNvPr id="5" name="Rectangle 4"/>
          <p:cNvSpPr/>
          <p:nvPr/>
        </p:nvSpPr>
        <p:spPr>
          <a:xfrm>
            <a:off x="1062685" y="3066276"/>
            <a:ext cx="5320687" cy="2682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Aft>
                <a:spcPts val="1000"/>
              </a:spcAft>
            </a:pPr>
            <a:r>
              <a:rPr lang="fr-FR" b="1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Problématique</a:t>
            </a:r>
          </a:p>
          <a:p>
            <a:pPr lvl="0">
              <a:lnSpc>
                <a:spcPct val="150000"/>
              </a:lnSpc>
              <a:spcAft>
                <a:spcPts val="1000"/>
              </a:spcAft>
            </a:pPr>
            <a:r>
              <a:rPr lang="fr-FR" b="1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Objectifs général et spécifique</a:t>
            </a:r>
          </a:p>
          <a:p>
            <a:pPr lvl="0">
              <a:lnSpc>
                <a:spcPct val="150000"/>
              </a:lnSpc>
              <a:spcAft>
                <a:spcPts val="1000"/>
              </a:spcAft>
            </a:pPr>
            <a:r>
              <a:rPr lang="fr-FR" b="1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Programme du projet et les étapes réalisées et à venir</a:t>
            </a:r>
          </a:p>
          <a:p>
            <a:pPr lvl="0">
              <a:lnSpc>
                <a:spcPct val="150000"/>
              </a:lnSpc>
              <a:spcAft>
                <a:spcPts val="1000"/>
              </a:spcAft>
            </a:pPr>
            <a:r>
              <a:rPr lang="fr-FR" b="1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Projet e-Portfolio, lien université entreprise</a:t>
            </a:r>
          </a:p>
          <a:p>
            <a:pPr lvl="0">
              <a:lnSpc>
                <a:spcPct val="150000"/>
              </a:lnSpc>
              <a:spcAft>
                <a:spcPts val="1000"/>
              </a:spcAft>
            </a:pPr>
            <a:r>
              <a:rPr lang="fr-FR" b="1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Dissémination très large  </a:t>
            </a:r>
            <a:endParaRPr lang="fr-FR" sz="1600" b="1" dirty="0">
              <a:solidFill>
                <a:srgbClr val="0000FF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319" y="122663"/>
            <a:ext cx="4298191" cy="2419815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9" y="2786900"/>
            <a:ext cx="5287812" cy="3965858"/>
          </a:xfrm>
          <a:prstGeom prst="rect">
            <a:avLst/>
          </a:prstGeom>
        </p:spPr>
      </p:pic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2928891" y="6268516"/>
            <a:ext cx="4114800" cy="365125"/>
          </a:xfrm>
        </p:spPr>
        <p:txBody>
          <a:bodyPr/>
          <a:lstStyle/>
          <a:p>
            <a:pPr lvl="0"/>
            <a:r>
              <a:rPr lang="fr-FR" sz="1400" b="1" dirty="0">
                <a:solidFill>
                  <a:srgbClr val="0197A7"/>
                </a:solidFill>
                <a:latin typeface="Comic Sans MS" panose="030F0702030302020204" pitchFamily="66" charset="0"/>
              </a:rPr>
              <a:t>e-Val.  Porto 9-10/2018</a:t>
            </a:r>
            <a:endParaRPr lang="fr-FR" sz="1400" b="1" dirty="0">
              <a:solidFill>
                <a:srgbClr val="0197A7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81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17631"/>
              </p:ext>
            </p:extLst>
          </p:nvPr>
        </p:nvGraphicFramePr>
        <p:xfrm>
          <a:off x="568025" y="985026"/>
          <a:ext cx="11096440" cy="1419606"/>
        </p:xfrm>
        <a:graphic>
          <a:graphicData uri="http://schemas.openxmlformats.org/drawingml/2006/table">
            <a:tbl>
              <a:tblPr firstRow="1" firstCol="1" bandRow="1"/>
              <a:tblGrid>
                <a:gridCol w="11096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560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mbria" panose="02040503050406030204" pitchFamily="18" charset="0"/>
                        <a:buChar char="-"/>
                      </a:pPr>
                      <a:r>
                        <a:rPr lang="fr-FR" sz="2400" b="1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a:t>Les </a:t>
                      </a:r>
                      <a:r>
                        <a:rPr lang="fr-FR" sz="2400" b="1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a:t>attentes des recruteurs face aux jeunes diplômés, et l’implication des entreprises dans la formation universitaire, quels enjeux et quelles perspectives ?</a:t>
                      </a:r>
                      <a:r>
                        <a:rPr lang="fr-FR" sz="2800" b="1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a:t>   </a:t>
                      </a:r>
                      <a:r>
                        <a:rPr lang="fr-FR" sz="1800" i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a:t>(Mme S. BOUAB, DRH </a:t>
                      </a:r>
                      <a:r>
                        <a:rPr lang="fr-FR" sz="1800" i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a:t>Saint-Gobain)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mbria" panose="02040503050406030204" pitchFamily="18" charset="0"/>
                        <a:buChar char="-"/>
                      </a:pPr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247774" y="244644"/>
            <a:ext cx="8410575" cy="646331"/>
          </a:xfrm>
          <a:prstGeom prst="rect">
            <a:avLst/>
          </a:prstGeom>
          <a:solidFill>
            <a:srgbClr val="00FFFF">
              <a:alpha val="44000"/>
            </a:srgbClr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1000"/>
              </a:spcAft>
            </a:pPr>
            <a:r>
              <a:rPr lang="fr-FR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Enjeux </a:t>
            </a:r>
            <a:r>
              <a:rPr lang="fr-F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des relations Entreprises/Universités/Etudiants</a:t>
            </a:r>
            <a:endParaRPr lang="fr-FR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704" y="3221296"/>
            <a:ext cx="5289309" cy="297779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5898" y="2663735"/>
            <a:ext cx="649253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ü"/>
            </a:pPr>
            <a:r>
              <a:rPr lang="fr-FR" u="sng" dirty="0"/>
              <a:t>objectif</a:t>
            </a:r>
            <a:r>
              <a:rPr lang="fr-FR" dirty="0"/>
              <a:t> </a:t>
            </a:r>
            <a:r>
              <a:rPr lang="fr-FR" dirty="0" smtClean="0"/>
              <a:t>: soulever </a:t>
            </a:r>
            <a:r>
              <a:rPr lang="fr-FR" dirty="0"/>
              <a:t>les liens éventuels qui peuvent exister entre les connaissances acquises par les étudiants et les compétences professionnelles requises par les recruteurs</a:t>
            </a:r>
            <a:r>
              <a:rPr lang="fr-FR" dirty="0" smtClean="0"/>
              <a:t>.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ü"/>
            </a:pPr>
            <a:r>
              <a:rPr lang="fr-FR" dirty="0"/>
              <a:t> Les jeunes diplômés se trompent sur les attentes des </a:t>
            </a:r>
            <a:r>
              <a:rPr lang="fr-FR" dirty="0" smtClean="0"/>
              <a:t>recruteurs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ü"/>
            </a:pPr>
            <a:r>
              <a:rPr lang="fr-FR" dirty="0"/>
              <a:t>une inadéquation entre l’offre universitaire et les besoins de marché du travail, précisément pour les universités publiques. </a:t>
            </a:r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ü"/>
            </a:pPr>
            <a:endParaRPr lang="fr-FR" dirty="0"/>
          </a:p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ü"/>
            </a:pP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395661" y="6285373"/>
            <a:ext cx="4114800" cy="365125"/>
          </a:xfrm>
        </p:spPr>
        <p:txBody>
          <a:bodyPr/>
          <a:lstStyle/>
          <a:p>
            <a:pPr lvl="0"/>
            <a:r>
              <a:rPr lang="fr-FR" sz="1400" b="1" dirty="0">
                <a:solidFill>
                  <a:srgbClr val="0197A7"/>
                </a:solidFill>
                <a:latin typeface="Comic Sans MS" panose="030F0702030302020204" pitchFamily="66" charset="0"/>
              </a:rPr>
              <a:t>e-Val.  Porto 9-10/2018</a:t>
            </a:r>
            <a:endParaRPr lang="fr-FR" sz="1400" b="1" dirty="0">
              <a:solidFill>
                <a:srgbClr val="0197A7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93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039123"/>
            <a:ext cx="1741715" cy="369332"/>
          </a:xfrm>
        </p:spPr>
        <p:txBody>
          <a:bodyPr vert="horz" wrap="square" lIns="121920" tIns="0" rIns="121920" bIns="0" rtlCol="0" anchor="t" anchorCtr="0">
            <a:normAutofit/>
          </a:bodyPr>
          <a:lstStyle/>
          <a:p>
            <a:pPr algn="ctr"/>
            <a:r>
              <a:rPr lang="fr-FR" sz="1600" b="1" dirty="0"/>
              <a:t>Profile type</a:t>
            </a:r>
            <a:endParaRPr lang="en-US" sz="1600" b="1" dirty="0"/>
          </a:p>
        </p:txBody>
      </p:sp>
      <p:pic>
        <p:nvPicPr>
          <p:cNvPr id="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084" y="4103412"/>
            <a:ext cx="960000" cy="9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387215"/>
            <a:ext cx="1609012" cy="917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301" y="806687"/>
            <a:ext cx="960000" cy="9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799" y="4103412"/>
            <a:ext cx="960000" cy="9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6132799" y="5063412"/>
            <a:ext cx="1081623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33" dirty="0">
                <a:solidFill>
                  <a:srgbClr val="FF0000"/>
                </a:solidFill>
              </a:rPr>
              <a:t>Adaptabilité</a:t>
            </a:r>
            <a:endParaRPr lang="en-US" sz="933" dirty="0">
              <a:solidFill>
                <a:srgbClr val="FF0000"/>
              </a:solidFill>
            </a:endParaRPr>
          </a:p>
        </p:txBody>
      </p:sp>
      <p:pic>
        <p:nvPicPr>
          <p:cNvPr id="2053" name="Picture 5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783" y="4052227"/>
            <a:ext cx="960000" cy="9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371302" y="5063412"/>
            <a:ext cx="936697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33" dirty="0" err="1">
                <a:solidFill>
                  <a:srgbClr val="FF0000"/>
                </a:solidFill>
              </a:rPr>
              <a:t>Rigueure</a:t>
            </a:r>
            <a:endParaRPr lang="fr-FR" sz="933" dirty="0">
              <a:solidFill>
                <a:srgbClr val="FF0000"/>
              </a:solidFill>
            </a:endParaRPr>
          </a:p>
        </p:txBody>
      </p:sp>
      <p:grpSp>
        <p:nvGrpSpPr>
          <p:cNvPr id="15" name="Groupe 14"/>
          <p:cNvGrpSpPr/>
          <p:nvPr/>
        </p:nvGrpSpPr>
        <p:grpSpPr>
          <a:xfrm>
            <a:off x="4382783" y="2366148"/>
            <a:ext cx="1961836" cy="960000"/>
            <a:chOff x="4120845" y="1636102"/>
            <a:chExt cx="1471377" cy="720000"/>
          </a:xfrm>
        </p:grpSpPr>
        <p:pic>
          <p:nvPicPr>
            <p:cNvPr id="2054" name="Picture 6"/>
            <p:cNvPicPr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0845" y="1636102"/>
              <a:ext cx="720000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5" name="Picture 7"/>
            <p:cNvPicPr>
              <a:picLocks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2222" y="1636102"/>
              <a:ext cx="720000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6" name="Picture 8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401" y="2363684"/>
            <a:ext cx="960000" cy="9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ZoneTexte 11"/>
          <p:cNvSpPr txBox="1"/>
          <p:nvPr/>
        </p:nvSpPr>
        <p:spPr>
          <a:xfrm>
            <a:off x="6947146" y="3344203"/>
            <a:ext cx="1620517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33" dirty="0">
                <a:solidFill>
                  <a:srgbClr val="FF0000"/>
                </a:solidFill>
              </a:rPr>
              <a:t>Défendre sa candidature</a:t>
            </a:r>
            <a:endParaRPr lang="en-US" sz="933" dirty="0">
              <a:solidFill>
                <a:srgbClr val="FF0000"/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7210" y="2"/>
            <a:ext cx="604791" cy="443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 preferRelativeResize="0">
            <a:picLocks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3505" y="820472"/>
            <a:ext cx="960000" cy="9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7703506" y="1784965"/>
            <a:ext cx="1381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>
                <a:solidFill>
                  <a:srgbClr val="FF0000"/>
                </a:solidFill>
              </a:rPr>
              <a:t>Compétences en langues étrangères</a:t>
            </a:r>
          </a:p>
        </p:txBody>
      </p:sp>
      <p:sp>
        <p:nvSpPr>
          <p:cNvPr id="21" name="Titre 1"/>
          <p:cNvSpPr txBox="1">
            <a:spLocks/>
          </p:cNvSpPr>
          <p:nvPr/>
        </p:nvSpPr>
        <p:spPr>
          <a:xfrm>
            <a:off x="1008515" y="94462"/>
            <a:ext cx="10896000" cy="348813"/>
          </a:xfrm>
          <a:prstGeom prst="rect">
            <a:avLst/>
          </a:prstGeom>
        </p:spPr>
        <p:txBody>
          <a:bodyPr vert="horz" wrap="square" lIns="121920" tIns="0" rIns="12192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700" kern="1200" cap="all" baseline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1400" b="1" dirty="0" smtClean="0">
                <a:solidFill>
                  <a:srgbClr val="0197A7"/>
                </a:solidFill>
              </a:rPr>
              <a:t>les </a:t>
            </a:r>
            <a:r>
              <a:rPr lang="fr-FR" sz="1400" b="1" dirty="0">
                <a:solidFill>
                  <a:srgbClr val="0197A7"/>
                </a:solidFill>
              </a:rPr>
              <a:t>attentes des recruteurs face aux jeunes diplômés et l’implication des entreprises </a:t>
            </a:r>
            <a:endParaRPr lang="fr-FR" sz="1400" b="1" dirty="0" smtClean="0">
              <a:solidFill>
                <a:srgbClr val="0197A7"/>
              </a:solidFill>
            </a:endParaRPr>
          </a:p>
          <a:p>
            <a:r>
              <a:rPr lang="fr-FR" sz="1400" b="1" dirty="0" smtClean="0">
                <a:solidFill>
                  <a:srgbClr val="0197A7"/>
                </a:solidFill>
              </a:rPr>
              <a:t>dans </a:t>
            </a:r>
            <a:r>
              <a:rPr lang="fr-FR" sz="1400" b="1" dirty="0">
                <a:solidFill>
                  <a:srgbClr val="0197A7"/>
                </a:solidFill>
              </a:rPr>
              <a:t>la formation universitaire, quels enjeux et quelles perspectives?</a:t>
            </a:r>
            <a:endParaRPr lang="fr-FR" sz="1800" b="1" u="sng" dirty="0">
              <a:solidFill>
                <a:srgbClr val="0197A7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382783" y="3344203"/>
            <a:ext cx="2326956" cy="37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33" dirty="0">
                <a:solidFill>
                  <a:srgbClr val="FF0000"/>
                </a:solidFill>
              </a:rPr>
              <a:t>Passage d’une logique scolaire à une logique de gestion de carrière </a:t>
            </a:r>
            <a:endParaRPr lang="en-US" sz="933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371302" y="5649001"/>
            <a:ext cx="5987861" cy="58496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1067" dirty="0">
                <a:solidFill>
                  <a:srgbClr val="575756"/>
                </a:solidFill>
              </a:rPr>
              <a:t>Ils doivent définir des projets professionnels clairs et précis, qui prennent en compte leurs compétences mais aussi leur désir d’évolution et d’intégration. </a:t>
            </a:r>
          </a:p>
          <a:p>
            <a:r>
              <a:rPr lang="fr-FR" sz="1067" dirty="0">
                <a:solidFill>
                  <a:srgbClr val="575756"/>
                </a:solidFill>
              </a:rPr>
              <a:t>Sans exclure: une expatriation sur le long terme.</a:t>
            </a:r>
            <a:endParaRPr lang="en-US" sz="1067" dirty="0">
              <a:solidFill>
                <a:srgbClr val="575756"/>
              </a:solidFill>
            </a:endParaRPr>
          </a:p>
        </p:txBody>
      </p:sp>
      <p:sp>
        <p:nvSpPr>
          <p:cNvPr id="14" name="Flèche vers le bas 13"/>
          <p:cNvSpPr/>
          <p:nvPr/>
        </p:nvSpPr>
        <p:spPr>
          <a:xfrm>
            <a:off x="1998823" y="790642"/>
            <a:ext cx="2057820" cy="1226740"/>
          </a:xfrm>
          <a:prstGeom prst="downArrow">
            <a:avLst>
              <a:gd name="adj1" fmla="val 50000"/>
              <a:gd name="adj2" fmla="val 18224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67" dirty="0">
                <a:solidFill>
                  <a:prstClr val="white"/>
                </a:solidFill>
              </a:rPr>
              <a:t>Avant l’entretien d’embauche</a:t>
            </a:r>
            <a:endParaRPr lang="en-US" sz="1067" dirty="0">
              <a:solidFill>
                <a:prstClr val="white"/>
              </a:solidFill>
            </a:endParaRPr>
          </a:p>
        </p:txBody>
      </p:sp>
      <p:sp>
        <p:nvSpPr>
          <p:cNvPr id="28" name="Flèche vers le bas 27"/>
          <p:cNvSpPr/>
          <p:nvPr/>
        </p:nvSpPr>
        <p:spPr>
          <a:xfrm>
            <a:off x="1998825" y="2525415"/>
            <a:ext cx="2057820" cy="1226740"/>
          </a:xfrm>
          <a:prstGeom prst="downArrow">
            <a:avLst>
              <a:gd name="adj1" fmla="val 50000"/>
              <a:gd name="adj2" fmla="val 1822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67" dirty="0">
                <a:solidFill>
                  <a:srgbClr val="17428C"/>
                </a:solidFill>
              </a:rPr>
              <a:t>Lors de l’entretien d’embauche</a:t>
            </a:r>
            <a:endParaRPr lang="en-US" sz="1067" dirty="0">
              <a:solidFill>
                <a:srgbClr val="17428C"/>
              </a:solidFill>
            </a:endParaRPr>
          </a:p>
        </p:txBody>
      </p:sp>
      <p:pic>
        <p:nvPicPr>
          <p:cNvPr id="1026" name="Picture 2"/>
          <p:cNvPicPr preferRelativeResize="0">
            <a:picLocks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91819" y="816197"/>
            <a:ext cx="960000" cy="9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Rectangle 29"/>
          <p:cNvSpPr/>
          <p:nvPr/>
        </p:nvSpPr>
        <p:spPr>
          <a:xfrm>
            <a:off x="6003991" y="1776198"/>
            <a:ext cx="96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>
                <a:solidFill>
                  <a:srgbClr val="FF0000"/>
                </a:solidFill>
              </a:rPr>
              <a:t>Connaissance de l’entreprise</a:t>
            </a:r>
          </a:p>
        </p:txBody>
      </p:sp>
      <p:sp>
        <p:nvSpPr>
          <p:cNvPr id="31" name="Flèche vers le bas 30"/>
          <p:cNvSpPr/>
          <p:nvPr/>
        </p:nvSpPr>
        <p:spPr>
          <a:xfrm>
            <a:off x="1998825" y="4052227"/>
            <a:ext cx="2057820" cy="1226740"/>
          </a:xfrm>
          <a:prstGeom prst="downArrow">
            <a:avLst>
              <a:gd name="adj1" fmla="val 50000"/>
              <a:gd name="adj2" fmla="val 1822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67" dirty="0">
                <a:solidFill>
                  <a:srgbClr val="17428C"/>
                </a:solidFill>
              </a:rPr>
              <a:t>Lors de l’exercice de sa fonction</a:t>
            </a:r>
            <a:endParaRPr lang="en-US" sz="1067" dirty="0">
              <a:solidFill>
                <a:srgbClr val="17428C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362899" y="1766687"/>
            <a:ext cx="979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>
                <a:solidFill>
                  <a:srgbClr val="FF0000"/>
                </a:solidFill>
              </a:rPr>
              <a:t>Cohérence du cursus</a:t>
            </a:r>
            <a:endParaRPr lang="en-US" sz="800" dirty="0">
              <a:solidFill>
                <a:srgbClr val="FF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075084" y="5063412"/>
            <a:ext cx="14089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>
                <a:solidFill>
                  <a:srgbClr val="FF0000"/>
                </a:solidFill>
              </a:rPr>
              <a:t>Ambition professionnelle</a:t>
            </a:r>
          </a:p>
        </p:txBody>
      </p:sp>
      <p:sp>
        <p:nvSpPr>
          <p:cNvPr id="35" name="Flèche vers le bas 34"/>
          <p:cNvSpPr/>
          <p:nvPr/>
        </p:nvSpPr>
        <p:spPr>
          <a:xfrm>
            <a:off x="1998822" y="5531629"/>
            <a:ext cx="2057820" cy="1226740"/>
          </a:xfrm>
          <a:prstGeom prst="downArrow">
            <a:avLst>
              <a:gd name="adj1" fmla="val 50000"/>
              <a:gd name="adj2" fmla="val 18224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67" dirty="0">
                <a:solidFill>
                  <a:srgbClr val="17428C"/>
                </a:solidFill>
              </a:rPr>
              <a:t>Un peu plus tard</a:t>
            </a:r>
            <a:endParaRPr lang="en-US" sz="1067" dirty="0">
              <a:solidFill>
                <a:srgbClr val="17428C"/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4434984" y="6448115"/>
            <a:ext cx="3860800" cy="215444"/>
          </a:xfrm>
        </p:spPr>
        <p:txBody>
          <a:bodyPr/>
          <a:lstStyle/>
          <a:p>
            <a:pPr lvl="0" algn="ctr"/>
            <a:r>
              <a:rPr lang="fr-FR" sz="1400" b="1" dirty="0">
                <a:solidFill>
                  <a:srgbClr val="0197A7"/>
                </a:solidFill>
                <a:latin typeface="Comic Sans MS" panose="030F0702030302020204" pitchFamily="66" charset="0"/>
                <a:cs typeface="+mn-cs"/>
              </a:rPr>
              <a:t>e-Val.  Porto 9-10/2018</a:t>
            </a:r>
            <a:endParaRPr lang="fr-FR" sz="1400" b="1" dirty="0">
              <a:solidFill>
                <a:srgbClr val="0197A7"/>
              </a:solidFill>
              <a:latin typeface="Comic Sans MS" panose="030F0702030302020204" pitchFamily="66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329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9" grpId="0"/>
      <p:bldP spid="22" grpId="0"/>
      <p:bldP spid="13" grpId="0" animBg="1"/>
      <p:bldP spid="14" grpId="0" animBg="1"/>
      <p:bldP spid="28" grpId="0" animBg="1"/>
      <p:bldP spid="30" grpId="0"/>
      <p:bldP spid="31" grpId="0" animBg="1"/>
      <p:bldP spid="32" grpId="0"/>
      <p:bldP spid="16" grpId="0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93977" y="293980"/>
            <a:ext cx="5893986" cy="506292"/>
          </a:xfrm>
          <a:prstGeom prst="rect">
            <a:avLst/>
          </a:prstGeom>
          <a:solidFill>
            <a:srgbClr val="0197A7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fr-F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Communication </a:t>
            </a:r>
            <a:r>
              <a:rPr lang="fr-F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Lauréats-Entreprises et Employabilité</a:t>
            </a:r>
            <a:endParaRPr lang="fr-FR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95093" y="1303609"/>
            <a:ext cx="5616497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Cambria" panose="02040503050406030204" pitchFamily="18" charset="0"/>
              <a:buChar char="-"/>
            </a:pPr>
            <a:r>
              <a:rPr lang="fr-FR" sz="2000" b="1" dirty="0">
                <a:solidFill>
                  <a:srgbClr val="0000FF"/>
                </a:solidFill>
                <a:latin typeface="Calibri" panose="020F0502020204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L’expérience de développement de l’employabilité des lauréats de l’Université Ibn </a:t>
            </a:r>
            <a:r>
              <a:rPr lang="fr-FR" sz="2000" b="1" dirty="0" err="1">
                <a:solidFill>
                  <a:srgbClr val="0000FF"/>
                </a:solidFill>
                <a:latin typeface="Calibri" panose="020F0502020204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Tofaïl</a:t>
            </a:r>
            <a:r>
              <a:rPr lang="fr-FR" sz="2000" b="1" dirty="0">
                <a:solidFill>
                  <a:srgbClr val="0000FF"/>
                </a:solidFill>
                <a:latin typeface="Calibri" panose="020F0502020204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  </a:t>
            </a:r>
            <a:r>
              <a:rPr lang="fr-FR" sz="2000" i="1" dirty="0">
                <a:solidFill>
                  <a:srgbClr val="0000FF"/>
                </a:solidFill>
                <a:latin typeface="Calibri" panose="020F0502020204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(Pr A.R. KRIBII, Centre de Développement de Carrière, Université Ibn </a:t>
            </a:r>
            <a:r>
              <a:rPr lang="fr-FR" sz="2000" i="1" dirty="0" err="1">
                <a:solidFill>
                  <a:srgbClr val="0000FF"/>
                </a:solidFill>
                <a:latin typeface="Calibri" panose="020F0502020204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Tofaïl</a:t>
            </a:r>
            <a:r>
              <a:rPr lang="fr-FR" sz="2000" i="1" dirty="0">
                <a:solidFill>
                  <a:srgbClr val="0000FF"/>
                </a:solidFill>
                <a:latin typeface="Calibri" panose="020F0502020204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)</a:t>
            </a:r>
            <a:endParaRPr lang="fr-FR" sz="2000" dirty="0">
              <a:solidFill>
                <a:srgbClr val="0000FF"/>
              </a:solidFill>
              <a:effectLst/>
              <a:latin typeface="Calibri" panose="020F0502020204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pic>
        <p:nvPicPr>
          <p:cNvPr id="4" name="Imag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36780" y="1140351"/>
            <a:ext cx="4848676" cy="267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mage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92175" y="3992136"/>
            <a:ext cx="4988314" cy="281010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6" name="Rectangle 5"/>
          <p:cNvSpPr/>
          <p:nvPr/>
        </p:nvSpPr>
        <p:spPr>
          <a:xfrm>
            <a:off x="695093" y="319067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aider</a:t>
            </a:r>
            <a:r>
              <a:rPr lang="fr-FR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 </a:t>
            </a:r>
            <a:r>
              <a:rPr lang="fr-FR" dirty="0">
                <a:solidFill>
                  <a:srgbClr val="0000FF"/>
                </a:solidFill>
                <a:latin typeface="Comic Sans MS" panose="030F0702030302020204" pitchFamily="66" charset="0"/>
              </a:rPr>
              <a:t>nos lauréats à </a:t>
            </a:r>
            <a:r>
              <a:rPr lang="fr-FR" dirty="0">
                <a:solidFill>
                  <a:srgbClr val="FF0000"/>
                </a:solidFill>
                <a:latin typeface="Comic Sans MS" panose="030F0702030302020204" pitchFamily="66" charset="0"/>
              </a:rPr>
              <a:t>acquérir</a:t>
            </a:r>
            <a:r>
              <a:rPr lang="fr-FR" dirty="0">
                <a:solidFill>
                  <a:srgbClr val="0000FF"/>
                </a:solidFill>
                <a:latin typeface="Comic Sans MS" panose="030F0702030302020204" pitchFamily="66" charset="0"/>
              </a:rPr>
              <a:t> </a:t>
            </a:r>
            <a:r>
              <a:rPr lang="fr-FR" dirty="0">
                <a:solidFill>
                  <a:srgbClr val="FF0000"/>
                </a:solidFill>
                <a:latin typeface="Comic Sans MS" panose="030F0702030302020204" pitchFamily="66" charset="0"/>
              </a:rPr>
              <a:t>les compétences</a:t>
            </a:r>
            <a:r>
              <a:rPr lang="fr-FR" dirty="0">
                <a:solidFill>
                  <a:srgbClr val="0000FF"/>
                </a:solidFill>
                <a:latin typeface="Comic Sans MS" panose="030F0702030302020204" pitchFamily="66" charset="0"/>
              </a:rPr>
              <a:t> nécessaires à leur </a:t>
            </a:r>
            <a:r>
              <a:rPr lang="fr-FR" dirty="0">
                <a:solidFill>
                  <a:srgbClr val="FF0000"/>
                </a:solidFill>
                <a:latin typeface="Comic Sans MS" panose="030F0702030302020204" pitchFamily="66" charset="0"/>
              </a:rPr>
              <a:t>employabilité</a:t>
            </a:r>
            <a:r>
              <a:rPr lang="fr-FR" dirty="0">
                <a:solidFill>
                  <a:srgbClr val="0000FF"/>
                </a:solidFill>
                <a:latin typeface="Comic Sans MS" panose="030F0702030302020204" pitchFamily="66" charset="0"/>
              </a:rPr>
              <a:t> 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695093" y="415405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dirty="0">
                <a:solidFill>
                  <a:srgbClr val="0000FF"/>
                </a:solidFill>
                <a:latin typeface="Comic Sans MS" panose="030F0702030302020204" pitchFamily="66" charset="0"/>
              </a:rPr>
              <a:t>les </a:t>
            </a:r>
            <a:r>
              <a:rPr lang="fr-FR" dirty="0">
                <a:solidFill>
                  <a:srgbClr val="FF0000"/>
                </a:solidFill>
                <a:latin typeface="Comic Sans MS" panose="030F0702030302020204" pitchFamily="66" charset="0"/>
              </a:rPr>
              <a:t>accompagnant</a:t>
            </a:r>
            <a:r>
              <a:rPr lang="fr-FR" dirty="0">
                <a:solidFill>
                  <a:srgbClr val="0000FF"/>
                </a:solidFill>
                <a:latin typeface="Comic Sans MS" panose="030F0702030302020204" pitchFamily="66" charset="0"/>
              </a:rPr>
              <a:t> au cours du cursus universitaire pour </a:t>
            </a:r>
            <a:r>
              <a:rPr lang="fr-FR" dirty="0">
                <a:solidFill>
                  <a:srgbClr val="FF0000"/>
                </a:solidFill>
                <a:latin typeface="Comic Sans MS" panose="030F0702030302020204" pitchFamily="66" charset="0"/>
              </a:rPr>
              <a:t>avoir</a:t>
            </a:r>
            <a:r>
              <a:rPr lang="fr-FR" dirty="0">
                <a:solidFill>
                  <a:srgbClr val="0000FF"/>
                </a:solidFill>
                <a:latin typeface="Comic Sans MS" panose="030F0702030302020204" pitchFamily="66" charset="0"/>
              </a:rPr>
              <a:t> une bonne </a:t>
            </a:r>
            <a:r>
              <a:rPr lang="fr-FR" dirty="0">
                <a:solidFill>
                  <a:srgbClr val="FF0000"/>
                </a:solidFill>
                <a:latin typeface="Comic Sans MS" panose="030F0702030302020204" pitchFamily="66" charset="0"/>
              </a:rPr>
              <a:t>visibilité</a:t>
            </a:r>
            <a:r>
              <a:rPr lang="fr-FR" dirty="0">
                <a:solidFill>
                  <a:srgbClr val="0000FF"/>
                </a:solidFill>
                <a:latin typeface="Comic Sans MS" panose="030F0702030302020204" pitchFamily="66" charset="0"/>
              </a:rPr>
              <a:t> sur le </a:t>
            </a:r>
            <a:r>
              <a:rPr lang="fr-FR" dirty="0">
                <a:solidFill>
                  <a:srgbClr val="FF0000"/>
                </a:solidFill>
                <a:latin typeface="Comic Sans MS" panose="030F0702030302020204" pitchFamily="66" charset="0"/>
              </a:rPr>
              <a:t>marché du travail</a:t>
            </a:r>
          </a:p>
        </p:txBody>
      </p:sp>
      <p:sp>
        <p:nvSpPr>
          <p:cNvPr id="8" name="Rectangle 7"/>
          <p:cNvSpPr/>
          <p:nvPr/>
        </p:nvSpPr>
        <p:spPr>
          <a:xfrm>
            <a:off x="695093" y="515578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dirty="0">
                <a:solidFill>
                  <a:srgbClr val="FF0000"/>
                </a:solidFill>
                <a:latin typeface="Comic Sans MS" panose="030F0702030302020204" pitchFamily="66" charset="0"/>
              </a:rPr>
              <a:t>permettre </a:t>
            </a:r>
            <a:r>
              <a:rPr lang="fr-FR" dirty="0">
                <a:solidFill>
                  <a:srgbClr val="0000FF"/>
                </a:solidFill>
                <a:latin typeface="Comic Sans MS" panose="030F0702030302020204" pitchFamily="66" charset="0"/>
              </a:rPr>
              <a:t>à nos futurs lauréats de </a:t>
            </a:r>
            <a:r>
              <a:rPr lang="fr-FR" dirty="0">
                <a:solidFill>
                  <a:srgbClr val="FF0000"/>
                </a:solidFill>
                <a:latin typeface="Comic Sans MS" panose="030F0702030302020204" pitchFamily="66" charset="0"/>
              </a:rPr>
              <a:t>s’autoévaluer</a:t>
            </a:r>
            <a:r>
              <a:rPr lang="fr-FR" dirty="0">
                <a:solidFill>
                  <a:srgbClr val="0000FF"/>
                </a:solidFill>
                <a:latin typeface="Comic Sans MS" panose="030F0702030302020204" pitchFamily="66" charset="0"/>
              </a:rPr>
              <a:t> </a:t>
            </a:r>
          </a:p>
          <a:p>
            <a:r>
              <a:rPr lang="fr-FR" dirty="0">
                <a:solidFill>
                  <a:srgbClr val="0000FF"/>
                </a:solidFill>
                <a:latin typeface="Comic Sans MS" panose="030F0702030302020204" pitchFamily="66" charset="0"/>
              </a:rPr>
              <a:t>à fin de remédier aux faiblesses 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2826834" y="6107776"/>
            <a:ext cx="4114800" cy="365125"/>
          </a:xfrm>
        </p:spPr>
        <p:txBody>
          <a:bodyPr/>
          <a:lstStyle/>
          <a:p>
            <a:pPr lvl="0"/>
            <a:r>
              <a:rPr lang="fr-FR" sz="1400" b="1" dirty="0">
                <a:solidFill>
                  <a:srgbClr val="0197A7"/>
                </a:solidFill>
                <a:latin typeface="Comic Sans MS" panose="030F0702030302020204" pitchFamily="66" charset="0"/>
              </a:rPr>
              <a:t>e-Val.  Porto 9-10/2018</a:t>
            </a:r>
            <a:endParaRPr lang="fr-FR" sz="1400" b="1" dirty="0">
              <a:solidFill>
                <a:srgbClr val="0197A7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41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592" y="3672269"/>
            <a:ext cx="5388681" cy="3033744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9775" y="565686"/>
            <a:ext cx="5522815" cy="31065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47058" y="312539"/>
            <a:ext cx="5893986" cy="553998"/>
          </a:xfrm>
          <a:prstGeom prst="rect">
            <a:avLst/>
          </a:prstGeom>
          <a:solidFill>
            <a:srgbClr val="00FFFF">
              <a:alpha val="27000"/>
            </a:srgbClr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fr-FR" sz="2000" b="1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Communication </a:t>
            </a:r>
            <a:r>
              <a:rPr lang="fr-FR" sz="20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Lauréats-Entreprises et Employabilité</a:t>
            </a:r>
            <a:endParaRPr lang="fr-FR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288349" y="1357094"/>
            <a:ext cx="546567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b="1" dirty="0" smtClean="0">
                <a:solidFill>
                  <a:srgbClr val="0000FF"/>
                </a:solidFill>
              </a:rPr>
              <a:t>Représentant de l’ANAPEC: Mohamed BRETAA</a:t>
            </a:r>
          </a:p>
          <a:p>
            <a:pPr>
              <a:lnSpc>
                <a:spcPct val="150000"/>
              </a:lnSpc>
            </a:pPr>
            <a:endParaRPr lang="fr-FR" sz="2000" dirty="0"/>
          </a:p>
          <a:p>
            <a:pPr>
              <a:lnSpc>
                <a:spcPct val="150000"/>
              </a:lnSpc>
            </a:pPr>
            <a:endParaRPr lang="fr-FR" sz="2000" dirty="0" smtClean="0"/>
          </a:p>
          <a:p>
            <a:pPr>
              <a:lnSpc>
                <a:spcPct val="150000"/>
              </a:lnSpc>
            </a:pPr>
            <a:endParaRPr lang="fr-FR" sz="2000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FR" sz="2000" dirty="0" smtClean="0"/>
              <a:t>Action de l’agence universitaire ANAPEC de l’UIT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FR" sz="2000" dirty="0" smtClean="0"/>
              <a:t>Manque de compétences personnelles chez les lauréats « Soft </a:t>
            </a:r>
            <a:r>
              <a:rPr lang="fr-FR" sz="2000" dirty="0" err="1" smtClean="0"/>
              <a:t>Skills</a:t>
            </a:r>
            <a:r>
              <a:rPr lang="fr-FR" sz="2000" dirty="0" smtClean="0"/>
              <a:t> »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FR" sz="2000" dirty="0" smtClean="0"/>
              <a:t>Comment y remédier : formation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FR" sz="2000" dirty="0" smtClean="0"/>
              <a:t>L’aide à l’auto-emploi</a:t>
            </a:r>
            <a:endParaRPr lang="fr-FR" sz="2000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978981" y="6094968"/>
            <a:ext cx="4114800" cy="365125"/>
          </a:xfrm>
        </p:spPr>
        <p:txBody>
          <a:bodyPr/>
          <a:lstStyle/>
          <a:p>
            <a:pPr lvl="0"/>
            <a:r>
              <a:rPr lang="fr-FR" sz="1400" b="1" dirty="0">
                <a:solidFill>
                  <a:srgbClr val="0197A7"/>
                </a:solidFill>
                <a:latin typeface="Comic Sans MS" panose="030F0702030302020204" pitchFamily="66" charset="0"/>
              </a:rPr>
              <a:t>e-Val.  Porto 9-10/2018</a:t>
            </a:r>
            <a:endParaRPr lang="fr-FR" sz="1400" b="1" dirty="0">
              <a:solidFill>
                <a:srgbClr val="0197A7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47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02433" y="506863"/>
            <a:ext cx="5932843" cy="625428"/>
          </a:xfrm>
          <a:prstGeom prst="rect">
            <a:avLst/>
          </a:prstGeom>
          <a:solidFill>
            <a:srgbClr val="0197A7"/>
          </a:solidFill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fr-FR" sz="3200" b="1" dirty="0">
                <a:solidFill>
                  <a:schemeClr val="bg1"/>
                </a:solidFill>
                <a:latin typeface="Calibri" panose="020F0502020204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Discussions et Recommandations</a:t>
            </a:r>
            <a:r>
              <a:rPr lang="fr-FR" sz="3200" dirty="0">
                <a:solidFill>
                  <a:schemeClr val="bg1"/>
                </a:solidFill>
                <a:latin typeface="Calibri" panose="020F050202020403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endParaRPr lang="fr-FR" sz="2800" dirty="0">
              <a:solidFill>
                <a:schemeClr val="bg1"/>
              </a:solidFill>
              <a:effectLst/>
              <a:latin typeface="Calibri" panose="020F0502020204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89523" y="1845250"/>
            <a:ext cx="2874505" cy="4881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fr-FR" sz="2400" b="1" dirty="0" smtClean="0">
                <a:solidFill>
                  <a:srgbClr val="0000FF"/>
                </a:solidFill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Recommandations:</a:t>
            </a:r>
            <a:endParaRPr lang="fr-FR" sz="2400" b="1" dirty="0">
              <a:solidFill>
                <a:srgbClr val="0000FF"/>
              </a:solidFill>
              <a:latin typeface="Comic Sans MS" panose="030F0702030302020204" pitchFamily="66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6778" y="2442116"/>
            <a:ext cx="9559208" cy="4093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fr-FR" sz="2000" b="1" dirty="0" smtClean="0"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Le projet e-Portfolio doit concerner toutes les universités et entreprises</a:t>
            </a:r>
          </a:p>
          <a:p>
            <a:pPr marL="285750" lvl="0" indent="-28575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fr-FR" sz="2000" b="1" dirty="0" smtClean="0"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Trouver une solution au problème de stage dans les entreprises</a:t>
            </a:r>
          </a:p>
          <a:p>
            <a:pPr marL="285750" lvl="0" indent="-28575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fr-FR" sz="2000" b="1" dirty="0" smtClean="0"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Inclure dans le cursus universitaire la préparation des étudiants au marché de l’emploi</a:t>
            </a:r>
          </a:p>
          <a:p>
            <a:pPr marL="285750" lvl="0" indent="-28575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fr-FR" sz="2000" b="1" dirty="0" smtClean="0"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Faire appel aux DRH pour contribuer à la formation des étudiants</a:t>
            </a:r>
          </a:p>
          <a:p>
            <a:pPr marL="285750" lvl="0" indent="-28575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fr-FR" sz="2000" b="1" dirty="0" smtClean="0"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Aider à l’orientation des étudiants après le BAC</a:t>
            </a:r>
            <a:endParaRPr lang="fr-FR" sz="2000" b="1" dirty="0">
              <a:latin typeface="Comic Sans MS" panose="030F0702030302020204" pitchFamily="66" charset="0"/>
              <a:ea typeface="Cambria" panose="02040503050406030204" pitchFamily="18" charset="0"/>
              <a:cs typeface="Cambria" panose="020405030504060302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fr-FR" sz="2000" b="1" dirty="0"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Les programmes </a:t>
            </a:r>
            <a:r>
              <a:rPr lang="fr-FR" sz="2000" b="1" dirty="0" smtClean="0"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dans les facultés doivent répondre aux besoins du marché de l’emploi</a:t>
            </a:r>
            <a:endParaRPr lang="fr-FR" sz="2000" b="1" dirty="0">
              <a:latin typeface="Comic Sans MS" panose="030F0702030302020204" pitchFamily="66" charset="0"/>
              <a:ea typeface="Cambria" panose="02040503050406030204" pitchFamily="18" charset="0"/>
              <a:cs typeface="Cambria" panose="02040503050406030204" pitchFamily="18" charset="0"/>
            </a:endParaRPr>
          </a:p>
          <a:p>
            <a:pPr marL="285750" lvl="0" indent="-28575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endParaRPr lang="fr-FR" sz="2400" b="1" dirty="0" smtClean="0">
              <a:latin typeface="Calibri" panose="020F0502020204030204" pitchFamily="34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fr-FR" sz="1400" b="1" dirty="0">
                <a:solidFill>
                  <a:srgbClr val="0197A7"/>
                </a:solidFill>
                <a:latin typeface="Comic Sans MS" panose="030F0702030302020204" pitchFamily="66" charset="0"/>
              </a:rPr>
              <a:t>e-Val.  Porto 9-10/2018</a:t>
            </a:r>
            <a:endParaRPr lang="fr-FR" sz="1400" b="1" dirty="0">
              <a:solidFill>
                <a:srgbClr val="0197A7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83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1499587" y="6232062"/>
            <a:ext cx="4114800" cy="365125"/>
          </a:xfrm>
        </p:spPr>
        <p:txBody>
          <a:bodyPr/>
          <a:lstStyle/>
          <a:p>
            <a:pPr lvl="0"/>
            <a:r>
              <a:rPr lang="fr-FR" sz="1400" b="1" dirty="0">
                <a:solidFill>
                  <a:srgbClr val="0197A7"/>
                </a:solidFill>
                <a:latin typeface="Comic Sans MS" panose="030F0702030302020204" pitchFamily="66" charset="0"/>
              </a:rPr>
              <a:t>e-Val.  Porto 9-10/2018</a:t>
            </a:r>
            <a:endParaRPr lang="fr-FR" sz="1400" b="1" dirty="0">
              <a:solidFill>
                <a:srgbClr val="0197A7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16061" y="451143"/>
            <a:ext cx="8699818" cy="461665"/>
          </a:xfrm>
          <a:prstGeom prst="rect">
            <a:avLst/>
          </a:prstGeom>
          <a:solidFill>
            <a:srgbClr val="0197A7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Démarche dissémination : Quelques exemples d’activités 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24522" y="1292414"/>
            <a:ext cx="48013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Semaine de l’emploi 7-12/5/2018:</a:t>
            </a: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	</a:t>
            </a:r>
            <a:endParaRPr kumimoji="0" lang="fr-FR" sz="2000" b="1" i="0" u="sng" strike="noStrike" kern="1200" cap="none" spc="0" normalizeH="0" baseline="0" noProof="0" dirty="0" smtClean="0">
              <a:ln>
                <a:noFill/>
              </a:ln>
              <a:solidFill>
                <a:srgbClr val="0197A7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7" name="Imag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211" y="1087350"/>
            <a:ext cx="4032289" cy="566411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369970" y="2397410"/>
            <a:ext cx="42231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fr-FR" dirty="0" smtClean="0">
                <a:solidFill>
                  <a:srgbClr val="0197A7"/>
                </a:solidFill>
                <a:latin typeface="Comic Sans MS" panose="030F0702030302020204" pitchFamily="66" charset="0"/>
              </a:rPr>
              <a:t>aider </a:t>
            </a:r>
            <a:r>
              <a:rPr lang="fr-FR" dirty="0" smtClean="0">
                <a:solidFill>
                  <a:srgbClr val="0197A7"/>
                </a:solidFill>
                <a:latin typeface="Comic Sans MS" panose="030F0702030302020204" pitchFamily="66" charset="0"/>
              </a:rPr>
              <a:t>les </a:t>
            </a:r>
            <a:r>
              <a:rPr lang="fr-FR" dirty="0">
                <a:solidFill>
                  <a:srgbClr val="0197A7"/>
                </a:solidFill>
                <a:latin typeface="Comic Sans MS" panose="030F0702030302020204" pitchFamily="66" charset="0"/>
              </a:rPr>
              <a:t>lauréats à acquérir les compétences nécessaires à leur employabilité </a:t>
            </a:r>
            <a:endParaRPr lang="fr-FR" dirty="0">
              <a:solidFill>
                <a:srgbClr val="0197A7"/>
              </a:solidFill>
            </a:endParaRPr>
          </a:p>
        </p:txBody>
      </p:sp>
      <p:grpSp>
        <p:nvGrpSpPr>
          <p:cNvPr id="10" name="Groupe 9"/>
          <p:cNvGrpSpPr/>
          <p:nvPr/>
        </p:nvGrpSpPr>
        <p:grpSpPr>
          <a:xfrm>
            <a:off x="1185383" y="3504560"/>
            <a:ext cx="2592310" cy="2336946"/>
            <a:chOff x="9516832" y="121855"/>
            <a:chExt cx="2212119" cy="2074283"/>
          </a:xfrm>
        </p:grpSpPr>
        <p:pic>
          <p:nvPicPr>
            <p:cNvPr id="11" name="Image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04436">
              <a:off x="9516832" y="121855"/>
              <a:ext cx="1684235" cy="752704"/>
            </a:xfrm>
            <a:prstGeom prst="rect">
              <a:avLst/>
            </a:prstGeom>
          </p:spPr>
        </p:pic>
        <p:pic>
          <p:nvPicPr>
            <p:cNvPr id="12" name="Image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6578" y="781223"/>
              <a:ext cx="2122373" cy="14149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484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272180" y="6257150"/>
            <a:ext cx="4114800" cy="365125"/>
          </a:xfrm>
        </p:spPr>
        <p:txBody>
          <a:bodyPr/>
          <a:lstStyle/>
          <a:p>
            <a:pPr lvl="0"/>
            <a:r>
              <a:rPr lang="fr-FR" sz="1400" b="1" dirty="0">
                <a:solidFill>
                  <a:srgbClr val="0197A7"/>
                </a:solidFill>
                <a:latin typeface="Comic Sans MS" panose="030F0702030302020204" pitchFamily="66" charset="0"/>
              </a:rPr>
              <a:t>e-Val.  Porto 9-10/2018</a:t>
            </a:r>
            <a:endParaRPr lang="fr-FR" sz="1400" b="1" dirty="0">
              <a:solidFill>
                <a:srgbClr val="0197A7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16061" y="451143"/>
            <a:ext cx="8699818" cy="461665"/>
          </a:xfrm>
          <a:prstGeom prst="rect">
            <a:avLst/>
          </a:prstGeom>
          <a:solidFill>
            <a:srgbClr val="0197A7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Démarche dissémination : Quelques exemples d’activités 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2180" y="1140026"/>
            <a:ext cx="48013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Semaine de l’emploi 7-12/5/2018:</a:t>
            </a: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	</a:t>
            </a:r>
            <a:endParaRPr kumimoji="0" lang="fr-FR" sz="2000" b="1" i="0" u="sng" strike="noStrike" kern="1200" cap="none" spc="0" normalizeH="0" baseline="0" noProof="0" dirty="0" smtClean="0">
              <a:ln>
                <a:noFill/>
              </a:ln>
              <a:solidFill>
                <a:srgbClr val="0197A7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1934" y="2513648"/>
            <a:ext cx="39268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fr-FR" dirty="0" smtClean="0">
                <a:solidFill>
                  <a:srgbClr val="0197A7"/>
                </a:solidFill>
                <a:latin typeface="Comic Sans MS" panose="030F0702030302020204" pitchFamily="66" charset="0"/>
              </a:rPr>
              <a:t>permettre aux futurs </a:t>
            </a:r>
            <a:r>
              <a:rPr lang="fr-FR" dirty="0">
                <a:solidFill>
                  <a:srgbClr val="0197A7"/>
                </a:solidFill>
                <a:latin typeface="Comic Sans MS" panose="030F0702030302020204" pitchFamily="66" charset="0"/>
              </a:rPr>
              <a:t>lauréats de s’autoévaluer </a:t>
            </a:r>
            <a:r>
              <a:rPr lang="fr-FR" dirty="0" smtClean="0">
                <a:solidFill>
                  <a:srgbClr val="0197A7"/>
                </a:solidFill>
                <a:latin typeface="Comic Sans MS" panose="030F0702030302020204" pitchFamily="66" charset="0"/>
              </a:rPr>
              <a:t>à </a:t>
            </a:r>
            <a:r>
              <a:rPr lang="fr-FR" dirty="0">
                <a:solidFill>
                  <a:srgbClr val="0197A7"/>
                </a:solidFill>
                <a:latin typeface="Comic Sans MS" panose="030F0702030302020204" pitchFamily="66" charset="0"/>
              </a:rPr>
              <a:t>fin de remédier aux faiblesses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7167" y="1540136"/>
            <a:ext cx="7525443" cy="4929751"/>
          </a:xfrm>
          <a:prstGeom prst="rect">
            <a:avLst/>
          </a:prstGeom>
          <a:ln>
            <a:solidFill>
              <a:srgbClr val="0197A7"/>
            </a:solidFill>
          </a:ln>
        </p:spPr>
      </p:pic>
      <p:grpSp>
        <p:nvGrpSpPr>
          <p:cNvPr id="3" name="Groupe 2"/>
          <p:cNvGrpSpPr/>
          <p:nvPr/>
        </p:nvGrpSpPr>
        <p:grpSpPr>
          <a:xfrm>
            <a:off x="121510" y="4120611"/>
            <a:ext cx="3989102" cy="1747529"/>
            <a:chOff x="-224023" y="4825143"/>
            <a:chExt cx="5080161" cy="1779496"/>
          </a:xfrm>
        </p:grpSpPr>
        <p:pic>
          <p:nvPicPr>
            <p:cNvPr id="10" name="Image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40918">
              <a:off x="-224023" y="4825143"/>
              <a:ext cx="1872155" cy="1638136"/>
            </a:xfrm>
            <a:prstGeom prst="rect">
              <a:avLst/>
            </a:prstGeom>
          </p:spPr>
        </p:pic>
        <p:pic>
          <p:nvPicPr>
            <p:cNvPr id="11" name="Imag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3385" y="4925569"/>
              <a:ext cx="3352753" cy="16790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6077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8A5C28-A9AF-48F7-A492-117CD84F551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083" y="108858"/>
            <a:ext cx="5010218" cy="375766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630278" y="4024820"/>
            <a:ext cx="4945585" cy="18928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Contact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: 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Pr. Abdelaziz KRIBII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Centre de Développement de Carrière – UIT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e-mail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: </a:t>
            </a:r>
            <a:r>
              <a:rPr kumimoji="0" lang="fr-FR" sz="1800" b="0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3"/>
              </a:rPr>
              <a:t>arkribii@</a:t>
            </a:r>
            <a:r>
              <a:rPr kumimoji="0" lang="fr-FR" sz="1800" b="0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uit.ac.ma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Tél: 06 94 500 145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3"/>
          <p:cNvSpPr txBox="1">
            <a:spLocks/>
          </p:cNvSpPr>
          <p:nvPr/>
        </p:nvSpPr>
        <p:spPr>
          <a:xfrm>
            <a:off x="4045670" y="624094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smtClean="0">
                <a:solidFill>
                  <a:srgbClr val="0197A7"/>
                </a:solidFill>
                <a:latin typeface="Comic Sans MS" panose="030F0702030302020204" pitchFamily="66" charset="0"/>
              </a:rPr>
              <a:t>e-Val.  Porto 9-10/2018</a:t>
            </a:r>
            <a:endParaRPr lang="fr-FR" sz="1400" b="1" dirty="0">
              <a:solidFill>
                <a:srgbClr val="0197A7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866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54503" y="501133"/>
            <a:ext cx="5126724" cy="461665"/>
          </a:xfrm>
          <a:prstGeom prst="rect">
            <a:avLst/>
          </a:prstGeom>
          <a:solidFill>
            <a:srgbClr val="0197A7"/>
          </a:solidFill>
        </p:spPr>
        <p:txBody>
          <a:bodyPr wrap="none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Démarche </a:t>
            </a:r>
            <a:r>
              <a:rPr lang="fr-FR" sz="24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dissémination : Cibles </a:t>
            </a:r>
            <a:endParaRPr lang="fr-FR" sz="24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96934" y="2444127"/>
            <a:ext cx="11625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u="sng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Enseignants</a:t>
            </a:r>
            <a:r>
              <a:rPr lang="fr-FR" sz="20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: </a:t>
            </a:r>
            <a:r>
              <a:rPr lang="fr-FR" sz="2000" b="1" dirty="0" smtClean="0">
                <a:latin typeface="Comic Sans MS" panose="030F0702030302020204" pitchFamily="66" charset="0"/>
              </a:rPr>
              <a:t>Plus de 200 enseignants (administration, responsables de masters, profs…), qui ont été contactés et/ou informés sur le projet e-Val.  </a:t>
            </a:r>
            <a:endParaRPr lang="fr-FR" sz="2000" dirty="0"/>
          </a:p>
        </p:txBody>
      </p:sp>
      <p:sp>
        <p:nvSpPr>
          <p:cNvPr id="4" name="Rectangle 3"/>
          <p:cNvSpPr/>
          <p:nvPr/>
        </p:nvSpPr>
        <p:spPr>
          <a:xfrm>
            <a:off x="359078" y="5352306"/>
            <a:ext cx="111139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="1" u="sng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Enseignement privé</a:t>
            </a:r>
            <a:r>
              <a:rPr lang="fr-FR" sz="20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: 10 écoles,</a:t>
            </a:r>
            <a:r>
              <a:rPr lang="fr-FR" sz="2000" b="1" dirty="0">
                <a:solidFill>
                  <a:srgbClr val="0000FF"/>
                </a:solidFill>
                <a:latin typeface="Comic Sans MS" panose="030F0702030302020204" pitchFamily="66" charset="0"/>
              </a:rPr>
              <a:t> </a:t>
            </a:r>
            <a:r>
              <a:rPr lang="fr-FR" sz="2000" b="1" dirty="0" smtClean="0">
                <a:latin typeface="Comic Sans MS" panose="030F0702030302020204" pitchFamily="66" charset="0"/>
              </a:rPr>
              <a:t>c</a:t>
            </a:r>
            <a:r>
              <a:rPr lang="fr-FR" sz="2000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ontactées </a:t>
            </a:r>
            <a:r>
              <a:rPr lang="fr-FR" sz="2000" b="1" dirty="0">
                <a:solidFill>
                  <a:prstClr val="black"/>
                </a:solidFill>
                <a:latin typeface="Comic Sans MS" panose="030F0702030302020204" pitchFamily="66" charset="0"/>
              </a:rPr>
              <a:t>par l’agence universitaire ANAPEC de l’UIT</a:t>
            </a:r>
            <a:r>
              <a:rPr lang="fr-FR" sz="20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 </a:t>
            </a:r>
            <a:endParaRPr lang="fr-FR" sz="2000" dirty="0"/>
          </a:p>
        </p:txBody>
      </p:sp>
      <p:sp>
        <p:nvSpPr>
          <p:cNvPr id="5" name="Rectangle 4"/>
          <p:cNvSpPr/>
          <p:nvPr/>
        </p:nvSpPr>
        <p:spPr>
          <a:xfrm>
            <a:off x="296934" y="3744328"/>
            <a:ext cx="115726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u="sng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Industriels </a:t>
            </a:r>
            <a:r>
              <a:rPr lang="fr-FR" sz="2000" b="1" u="sng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de la zone de Kénitra</a:t>
            </a:r>
            <a:r>
              <a:rPr lang="fr-FR" sz="20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:</a:t>
            </a:r>
            <a:r>
              <a:rPr lang="fr-FR" sz="2000" b="1" dirty="0" smtClean="0">
                <a:latin typeface="Comic Sans MS" panose="030F0702030302020204" pitchFamily="66" charset="0"/>
              </a:rPr>
              <a:t> contactés par l’agence universitaire ANAPEC de l’UIT</a:t>
            </a:r>
          </a:p>
          <a:p>
            <a:r>
              <a:rPr lang="fr-FR" sz="20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sociétés: </a:t>
            </a:r>
            <a:r>
              <a:rPr lang="fr-FR" sz="2000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Saint </a:t>
            </a:r>
            <a:r>
              <a:rPr lang="fr-FR" sz="2000" b="1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Gobain</a:t>
            </a:r>
            <a:r>
              <a:rPr lang="fr-FR" sz="20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, </a:t>
            </a:r>
            <a:r>
              <a:rPr lang="fr-FR" sz="2000" b="1" dirty="0" smtClean="0">
                <a:latin typeface="Comic Sans MS" panose="030F0702030302020204" pitchFamily="66" charset="0"/>
              </a:rPr>
              <a:t>FPTP</a:t>
            </a:r>
            <a:r>
              <a:rPr lang="fr-FR" sz="2000" b="1" dirty="0" smtClean="0">
                <a:latin typeface="Comic Sans MS" panose="030F0702030302020204" pitchFamily="66" charset="0"/>
              </a:rPr>
              <a:t>, </a:t>
            </a:r>
            <a:r>
              <a:rPr lang="fr-FR" sz="2000" b="1" dirty="0">
                <a:latin typeface="Comic Sans MS" panose="030F0702030302020204" pitchFamily="66" charset="0"/>
              </a:rPr>
              <a:t>SEWS </a:t>
            </a:r>
            <a:r>
              <a:rPr lang="fr-FR" sz="2000" b="1" dirty="0" smtClean="0">
                <a:latin typeface="Comic Sans MS" panose="030F0702030302020204" pitchFamily="66" charset="0"/>
              </a:rPr>
              <a:t>MFZ, SEWS Maroc, </a:t>
            </a:r>
            <a:r>
              <a:rPr lang="fr-FR" sz="2000" b="1" dirty="0" err="1" smtClean="0">
                <a:latin typeface="Comic Sans MS" panose="030F0702030302020204" pitchFamily="66" charset="0"/>
              </a:rPr>
              <a:t>Hirchmann</a:t>
            </a:r>
            <a:r>
              <a:rPr lang="fr-FR" sz="2000" b="1" dirty="0" smtClean="0">
                <a:latin typeface="Comic Sans MS" panose="030F0702030302020204" pitchFamily="66" charset="0"/>
              </a:rPr>
              <a:t>, </a:t>
            </a:r>
            <a:r>
              <a:rPr lang="fr-FR" sz="2000" b="1" dirty="0" err="1" smtClean="0">
                <a:latin typeface="Comic Sans MS" panose="030F0702030302020204" pitchFamily="66" charset="0"/>
              </a:rPr>
              <a:t>Fujikura</a:t>
            </a:r>
            <a:r>
              <a:rPr lang="fr-FR" sz="2000" b="1" dirty="0">
                <a:latin typeface="Comic Sans MS" panose="030F0702030302020204" pitchFamily="66" charset="0"/>
              </a:rPr>
              <a:t>, SBS </a:t>
            </a:r>
            <a:r>
              <a:rPr lang="fr-FR" sz="2000" b="1" dirty="0" smtClean="0">
                <a:latin typeface="Comic Sans MS" panose="030F0702030302020204" pitchFamily="66" charset="0"/>
              </a:rPr>
              <a:t>Porcher, </a:t>
            </a:r>
            <a:r>
              <a:rPr lang="fr-FR" sz="2000" b="1" dirty="0" err="1" smtClean="0">
                <a:latin typeface="Comic Sans MS" panose="030F0702030302020204" pitchFamily="66" charset="0"/>
              </a:rPr>
              <a:t>Coficab</a:t>
            </a:r>
            <a:r>
              <a:rPr lang="fr-FR" sz="2000" b="1" dirty="0" smtClean="0">
                <a:latin typeface="Comic Sans MS" panose="030F0702030302020204" pitchFamily="66" charset="0"/>
              </a:rPr>
              <a:t>, </a:t>
            </a:r>
            <a:r>
              <a:rPr lang="fr-FR" sz="2000" b="1" dirty="0" err="1" smtClean="0">
                <a:latin typeface="Comic Sans MS" panose="030F0702030302020204" pitchFamily="66" charset="0"/>
              </a:rPr>
              <a:t>Faurecia</a:t>
            </a:r>
            <a:r>
              <a:rPr lang="fr-FR" sz="2000" b="1" dirty="0" smtClean="0">
                <a:latin typeface="Comic Sans MS" panose="030F0702030302020204" pitchFamily="66" charset="0"/>
              </a:rPr>
              <a:t>, </a:t>
            </a:r>
            <a:r>
              <a:rPr lang="fr-FR" sz="2000" b="1" dirty="0" err="1" smtClean="0">
                <a:latin typeface="Comic Sans MS" panose="030F0702030302020204" pitchFamily="66" charset="0"/>
              </a:rPr>
              <a:t>Prefab</a:t>
            </a:r>
            <a:r>
              <a:rPr lang="fr-FR" sz="2000" b="1" dirty="0" smtClean="0">
                <a:latin typeface="Comic Sans MS" panose="030F0702030302020204" pitchFamily="66" charset="0"/>
              </a:rPr>
              <a:t> </a:t>
            </a:r>
            <a:r>
              <a:rPr lang="fr-FR" sz="2000" b="1" dirty="0" err="1" smtClean="0">
                <a:latin typeface="Comic Sans MS" panose="030F0702030302020204" pitchFamily="66" charset="0"/>
              </a:rPr>
              <a:t>Industry</a:t>
            </a:r>
            <a:endParaRPr lang="fr-FR" sz="2000" b="1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9078" y="1440083"/>
            <a:ext cx="106202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="1" u="sng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Étudiants</a:t>
            </a:r>
            <a:r>
              <a:rPr lang="fr-FR" sz="20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: </a:t>
            </a:r>
            <a:r>
              <a:rPr lang="fr-FR" sz="2000" b="1" dirty="0" smtClean="0">
                <a:latin typeface="Comic Sans MS" panose="030F0702030302020204" pitchFamily="66" charset="0"/>
              </a:rPr>
              <a:t>Plus de 2000 étudiants de l’UIT, qui ont été contactés personnellement.</a:t>
            </a:r>
            <a:endParaRPr lang="fr-FR" sz="200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>
          <a:xfrm>
            <a:off x="4052422" y="6344731"/>
            <a:ext cx="4114800" cy="365125"/>
          </a:xfrm>
        </p:spPr>
        <p:txBody>
          <a:bodyPr/>
          <a:lstStyle/>
          <a:p>
            <a:pPr lvl="0"/>
            <a:r>
              <a:rPr lang="fr-FR" sz="1400" b="1" dirty="0">
                <a:solidFill>
                  <a:srgbClr val="0197A7"/>
                </a:solidFill>
                <a:latin typeface="Comic Sans MS" panose="030F0702030302020204" pitchFamily="66" charset="0"/>
              </a:rPr>
              <a:t>e-Val.  Porto 9-10/2018</a:t>
            </a:r>
            <a:endParaRPr lang="fr-FR" sz="1400" b="1" dirty="0">
              <a:solidFill>
                <a:srgbClr val="0197A7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87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57931" y="1145706"/>
            <a:ext cx="51796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="1" u="sng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Questionnaire administré aux étudiants:</a:t>
            </a: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fr-FR" sz="1400" b="1" dirty="0">
                <a:solidFill>
                  <a:srgbClr val="0197A7"/>
                </a:solidFill>
                <a:latin typeface="Comic Sans MS" panose="030F0702030302020204" pitchFamily="66" charset="0"/>
              </a:rPr>
              <a:t>e-Val.  Porto 9-10/2018</a:t>
            </a:r>
            <a:endParaRPr lang="fr-FR" sz="1400" b="1" dirty="0">
              <a:solidFill>
                <a:srgbClr val="0197A7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25232" y="317544"/>
            <a:ext cx="8699818" cy="461665"/>
          </a:xfrm>
          <a:prstGeom prst="rect">
            <a:avLst/>
          </a:prstGeom>
          <a:solidFill>
            <a:srgbClr val="0197A7"/>
          </a:solidFill>
        </p:spPr>
        <p:txBody>
          <a:bodyPr wrap="none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Démarche </a:t>
            </a:r>
            <a:r>
              <a:rPr lang="fr-FR" sz="24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dissémination : Quelques exemples d’activités </a:t>
            </a:r>
            <a:endParaRPr lang="fr-FR" sz="2400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87036" y="1606210"/>
            <a:ext cx="40991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="1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Situation en mars – avril 2017</a:t>
            </a:r>
          </a:p>
        </p:txBody>
      </p:sp>
      <p:grpSp>
        <p:nvGrpSpPr>
          <p:cNvPr id="15" name="Groupe 14"/>
          <p:cNvGrpSpPr/>
          <p:nvPr/>
        </p:nvGrpSpPr>
        <p:grpSpPr>
          <a:xfrm>
            <a:off x="435006" y="2266326"/>
            <a:ext cx="5064836" cy="3970122"/>
            <a:chOff x="435006" y="2266326"/>
            <a:chExt cx="5064836" cy="3970122"/>
          </a:xfrm>
        </p:grpSpPr>
        <p:pic>
          <p:nvPicPr>
            <p:cNvPr id="17" name="Image 16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006" y="2266326"/>
              <a:ext cx="5064836" cy="397012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Ellipse 18"/>
            <p:cNvSpPr/>
            <p:nvPr/>
          </p:nvSpPr>
          <p:spPr>
            <a:xfrm>
              <a:off x="3038475" y="5862129"/>
              <a:ext cx="1000125" cy="219075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6" name="Groupe 15"/>
          <p:cNvGrpSpPr/>
          <p:nvPr/>
        </p:nvGrpSpPr>
        <p:grpSpPr>
          <a:xfrm>
            <a:off x="6436311" y="2266326"/>
            <a:ext cx="5237825" cy="4240943"/>
            <a:chOff x="6436311" y="2266326"/>
            <a:chExt cx="5237825" cy="4240943"/>
          </a:xfrm>
        </p:grpSpPr>
        <p:pic>
          <p:nvPicPr>
            <p:cNvPr id="18" name="Image 17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6311" y="2266326"/>
              <a:ext cx="5237825" cy="397012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" name="Zone de texte 21"/>
            <p:cNvSpPr txBox="1"/>
            <p:nvPr/>
          </p:nvSpPr>
          <p:spPr>
            <a:xfrm>
              <a:off x="9070202" y="6192944"/>
              <a:ext cx="704850" cy="31432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200" b="1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Arial" panose="020B0604020202020204" pitchFamily="34" charset="0"/>
                </a:rPr>
                <a:t>Tot= 49</a:t>
              </a:r>
              <a:endParaRPr lang="fr-FR" sz="1100">
                <a:effectLst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Ellipse 20"/>
            <p:cNvSpPr/>
            <p:nvPr/>
          </p:nvSpPr>
          <p:spPr>
            <a:xfrm rot="5400000">
              <a:off x="8902863" y="3391626"/>
              <a:ext cx="1009015" cy="280670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2" name="Connecteur en arc 21"/>
            <p:cNvCxnSpPr/>
            <p:nvPr/>
          </p:nvCxnSpPr>
          <p:spPr>
            <a:xfrm flipH="1" flipV="1">
              <a:off x="9305136" y="4357286"/>
              <a:ext cx="45085" cy="476250"/>
            </a:xfrm>
            <a:prstGeom prst="curvedConnector3">
              <a:avLst>
                <a:gd name="adj1" fmla="val 600000"/>
              </a:avLst>
            </a:prstGeom>
            <a:noFill/>
            <a:ln w="1905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66550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16377" y="1074815"/>
            <a:ext cx="51796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="1" u="sng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Questionnaire administré aux étudiants:</a:t>
            </a: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fr-FR" sz="1400" b="1" dirty="0">
                <a:solidFill>
                  <a:srgbClr val="0197A7"/>
                </a:solidFill>
                <a:latin typeface="Comic Sans MS" panose="030F0702030302020204" pitchFamily="66" charset="0"/>
              </a:rPr>
              <a:t>e-Val.  Porto 9-10/2018</a:t>
            </a:r>
            <a:endParaRPr lang="fr-FR" sz="1400" b="1" dirty="0">
              <a:solidFill>
                <a:srgbClr val="0197A7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2290" y="226150"/>
            <a:ext cx="8699818" cy="461665"/>
          </a:xfrm>
          <a:prstGeom prst="rect">
            <a:avLst/>
          </a:prstGeom>
          <a:solidFill>
            <a:srgbClr val="0197A7"/>
          </a:solidFill>
        </p:spPr>
        <p:txBody>
          <a:bodyPr wrap="none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Démarche </a:t>
            </a:r>
            <a:r>
              <a:rPr lang="fr-FR" sz="24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dissémination : Quelques exemples d’activités </a:t>
            </a:r>
            <a:endParaRPr lang="fr-FR" sz="24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87036" y="1966204"/>
            <a:ext cx="30540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="1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Situation en mai 2017</a:t>
            </a:r>
          </a:p>
        </p:txBody>
      </p:sp>
      <p:grpSp>
        <p:nvGrpSpPr>
          <p:cNvPr id="18" name="Groupe 17"/>
          <p:cNvGrpSpPr/>
          <p:nvPr/>
        </p:nvGrpSpPr>
        <p:grpSpPr>
          <a:xfrm>
            <a:off x="7061290" y="2811453"/>
            <a:ext cx="4895850" cy="3119438"/>
            <a:chOff x="7030468" y="2816452"/>
            <a:chExt cx="4895850" cy="3119438"/>
          </a:xfrm>
        </p:grpSpPr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030468" y="3030765"/>
              <a:ext cx="4895850" cy="2905125"/>
            </a:xfrm>
            <a:prstGeom prst="rect">
              <a:avLst/>
            </a:prstGeom>
          </p:spPr>
        </p:pic>
        <p:pic>
          <p:nvPicPr>
            <p:cNvPr id="11" name="Imag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43711" y="2816452"/>
              <a:ext cx="619125" cy="428625"/>
            </a:xfrm>
            <a:prstGeom prst="rect">
              <a:avLst/>
            </a:prstGeom>
          </p:spPr>
        </p:pic>
        <p:sp>
          <p:nvSpPr>
            <p:cNvPr id="15" name="Ellipse 14"/>
            <p:cNvSpPr/>
            <p:nvPr/>
          </p:nvSpPr>
          <p:spPr>
            <a:xfrm>
              <a:off x="7742498" y="2857381"/>
              <a:ext cx="986037" cy="387696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7" name="Groupe 16"/>
          <p:cNvGrpSpPr/>
          <p:nvPr/>
        </p:nvGrpSpPr>
        <p:grpSpPr>
          <a:xfrm>
            <a:off x="362417" y="3204148"/>
            <a:ext cx="5875626" cy="1962656"/>
            <a:chOff x="362417" y="3204148"/>
            <a:chExt cx="5875626" cy="1962656"/>
          </a:xfrm>
        </p:grpSpPr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1788" y="3204148"/>
              <a:ext cx="5796255" cy="1645457"/>
            </a:xfrm>
            <a:prstGeom prst="rect">
              <a:avLst/>
            </a:prstGeom>
          </p:spPr>
        </p:pic>
        <p:sp>
          <p:nvSpPr>
            <p:cNvPr id="13" name="Ellipse 12"/>
            <p:cNvSpPr/>
            <p:nvPr/>
          </p:nvSpPr>
          <p:spPr>
            <a:xfrm>
              <a:off x="441788" y="3740366"/>
              <a:ext cx="1724363" cy="281218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Ellipse 13"/>
            <p:cNvSpPr/>
            <p:nvPr/>
          </p:nvSpPr>
          <p:spPr>
            <a:xfrm>
              <a:off x="3568824" y="3735543"/>
              <a:ext cx="2280394" cy="281218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6" name="Image 15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62417" y="4952836"/>
              <a:ext cx="3725554" cy="213968"/>
            </a:xfrm>
            <a:prstGeom prst="rect">
              <a:avLst/>
            </a:prstGeom>
            <a:noFill/>
            <a:ln>
              <a:solidFill>
                <a:srgbClr val="0197A7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49929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69506" y="1567672"/>
            <a:ext cx="8963423" cy="478867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15966" y="1198340"/>
            <a:ext cx="24069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>
                <a:solidFill>
                  <a:srgbClr val="0000FF"/>
                </a:solidFill>
              </a:rPr>
              <a:t>http://www.uit.ac.ma/</a:t>
            </a:r>
            <a:endParaRPr lang="fr-FR" b="1" dirty="0">
              <a:solidFill>
                <a:srgbClr val="0000FF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145132" y="6454364"/>
            <a:ext cx="4114800" cy="365125"/>
          </a:xfrm>
        </p:spPr>
        <p:txBody>
          <a:bodyPr/>
          <a:lstStyle/>
          <a:p>
            <a:pPr lvl="0"/>
            <a:r>
              <a:rPr lang="fr-FR" sz="1400" b="1" dirty="0">
                <a:solidFill>
                  <a:srgbClr val="0197A7"/>
                </a:solidFill>
                <a:latin typeface="Comic Sans MS" panose="030F0702030302020204" pitchFamily="66" charset="0"/>
              </a:rPr>
              <a:t>e-Val.  Porto 9-10/2018</a:t>
            </a:r>
            <a:endParaRPr lang="fr-FR" sz="1400" b="1" dirty="0">
              <a:solidFill>
                <a:srgbClr val="0197A7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07184" y="238079"/>
            <a:ext cx="8699818" cy="461665"/>
          </a:xfrm>
          <a:prstGeom prst="rect">
            <a:avLst/>
          </a:prstGeom>
          <a:solidFill>
            <a:srgbClr val="0197A7"/>
          </a:solidFill>
        </p:spPr>
        <p:txBody>
          <a:bodyPr wrap="none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Démarche </a:t>
            </a:r>
            <a:r>
              <a:rPr lang="fr-FR" sz="24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dissémination : Quelques exemples d’activités </a:t>
            </a:r>
            <a:endParaRPr lang="fr-FR" sz="24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72176" y="886985"/>
            <a:ext cx="3369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="1" u="sng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Workshop du 4/12/2018:</a:t>
            </a:r>
          </a:p>
        </p:txBody>
      </p:sp>
      <p:sp>
        <p:nvSpPr>
          <p:cNvPr id="7" name="Ellipse 6"/>
          <p:cNvSpPr/>
          <p:nvPr/>
        </p:nvSpPr>
        <p:spPr>
          <a:xfrm>
            <a:off x="3410195" y="4996898"/>
            <a:ext cx="3301323" cy="1359452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904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5077" y="539079"/>
            <a:ext cx="9458105" cy="532018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94183" y="72093"/>
            <a:ext cx="9432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>
                <a:solidFill>
                  <a:srgbClr val="0000FF"/>
                </a:solidFill>
              </a:rPr>
              <a:t>http://www.uit.ac.ma/workshop-intitule-vers-meilleure-communication-laureats-entreprises/</a:t>
            </a:r>
            <a:endParaRPr lang="fr-FR" b="1" dirty="0">
              <a:solidFill>
                <a:srgbClr val="0000FF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fr-FR" sz="1400" b="1" dirty="0">
                <a:solidFill>
                  <a:srgbClr val="0197A7"/>
                </a:solidFill>
                <a:latin typeface="Comic Sans MS" panose="030F0702030302020204" pitchFamily="66" charset="0"/>
              </a:rPr>
              <a:t>e-Val.  Porto 9-10/2018</a:t>
            </a:r>
            <a:endParaRPr lang="fr-FR" sz="1400" b="1" dirty="0">
              <a:solidFill>
                <a:srgbClr val="0197A7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2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0760" y="359199"/>
            <a:ext cx="10777825" cy="305149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69335" y="3259770"/>
            <a:ext cx="7424099" cy="3412273"/>
          </a:xfrm>
          <a:prstGeom prst="rect">
            <a:avLst/>
          </a:prstGeom>
        </p:spPr>
      </p:pic>
      <p:sp>
        <p:nvSpPr>
          <p:cNvPr id="8" name="Rectangle à coins arrondis 7"/>
          <p:cNvSpPr/>
          <p:nvPr/>
        </p:nvSpPr>
        <p:spPr>
          <a:xfrm>
            <a:off x="5932120" y="1679052"/>
            <a:ext cx="1080654" cy="424873"/>
          </a:xfrm>
          <a:prstGeom prst="wedgeRoundRectCallout">
            <a:avLst>
              <a:gd name="adj1" fmla="val 181533"/>
              <a:gd name="adj2" fmla="val 701959"/>
              <a:gd name="adj3" fmla="val 16667"/>
            </a:avLst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327389" y="-27823"/>
            <a:ext cx="71943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="1" dirty="0" smtClean="0">
                <a:solidFill>
                  <a:srgbClr val="0197A7"/>
                </a:solidFill>
              </a:rPr>
              <a:t>Lien de la page du projet </a:t>
            </a:r>
            <a:r>
              <a:rPr lang="fr-FR" sz="2000" b="1" dirty="0" smtClean="0">
                <a:solidFill>
                  <a:srgbClr val="0197A7"/>
                </a:solidFill>
                <a:sym typeface="Wingdings" panose="05000000000000000000" pitchFamily="2" charset="2"/>
              </a:rPr>
              <a:t>: (</a:t>
            </a:r>
            <a:r>
              <a:rPr lang="fr-FR" sz="2000" b="1" dirty="0" smtClean="0">
                <a:solidFill>
                  <a:srgbClr val="0197A7"/>
                </a:solidFill>
              </a:rPr>
              <a:t> http</a:t>
            </a:r>
            <a:r>
              <a:rPr lang="fr-FR" sz="2000" b="1" dirty="0">
                <a:solidFill>
                  <a:srgbClr val="0197A7"/>
                </a:solidFill>
              </a:rPr>
              <a:t>://www.uit.ac.ma/erasmus-eval</a:t>
            </a:r>
            <a:r>
              <a:rPr lang="fr-FR" sz="2000" b="1" dirty="0" smtClean="0">
                <a:solidFill>
                  <a:srgbClr val="0197A7"/>
                </a:solidFill>
              </a:rPr>
              <a:t>/)</a:t>
            </a:r>
            <a:endParaRPr lang="fr-FR" sz="2000" b="1" dirty="0">
              <a:solidFill>
                <a:srgbClr val="0197A7"/>
              </a:solidFill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fr-FR" sz="1400" b="1" dirty="0">
                <a:solidFill>
                  <a:srgbClr val="0197A7"/>
                </a:solidFill>
                <a:latin typeface="Comic Sans MS" panose="030F0702030302020204" pitchFamily="66" charset="0"/>
              </a:rPr>
              <a:t>e-Val.  Porto 9-10/2018</a:t>
            </a:r>
            <a:endParaRPr lang="fr-FR" sz="1400" b="1" dirty="0">
              <a:solidFill>
                <a:srgbClr val="0197A7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83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560" y="2042556"/>
            <a:ext cx="7800769" cy="4387933"/>
          </a:xfrm>
          <a:prstGeom prst="rect">
            <a:avLst/>
          </a:prstGeo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e-Val.  Porto 9-10/2018</a:t>
            </a:r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2116061" y="451143"/>
            <a:ext cx="8699818" cy="461665"/>
          </a:xfrm>
          <a:prstGeom prst="rect">
            <a:avLst/>
          </a:prstGeom>
          <a:solidFill>
            <a:srgbClr val="0197A7"/>
          </a:solidFill>
        </p:spPr>
        <p:txBody>
          <a:bodyPr wrap="none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Démarche </a:t>
            </a:r>
            <a:r>
              <a:rPr lang="fr-FR" sz="24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dissémination : Quelques exemples d’activités </a:t>
            </a:r>
            <a:endParaRPr lang="fr-FR" sz="24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7170" y="1123739"/>
            <a:ext cx="118817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="1" u="sng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Workshop du 4/12/2018:</a:t>
            </a:r>
            <a:r>
              <a:rPr lang="fr-FR" sz="20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 </a:t>
            </a:r>
          </a:p>
          <a:p>
            <a:r>
              <a:rPr lang="fr-FR" sz="2000" b="1" dirty="0">
                <a:solidFill>
                  <a:srgbClr val="0000FF"/>
                </a:solidFill>
                <a:latin typeface="Comic Sans MS" panose="030F0702030302020204" pitchFamily="66" charset="0"/>
              </a:rPr>
              <a:t>	</a:t>
            </a:r>
            <a:r>
              <a:rPr lang="fr-FR" sz="20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			</a:t>
            </a:r>
            <a:r>
              <a:rPr lang="fr-FR" sz="2000" b="1" dirty="0" smtClean="0">
                <a:solidFill>
                  <a:srgbClr val="0197A7"/>
                </a:solidFill>
                <a:latin typeface="Comic Sans MS" panose="030F0702030302020204" pitchFamily="66" charset="0"/>
              </a:rPr>
              <a:t>intervenants: </a:t>
            </a:r>
            <a:r>
              <a:rPr lang="fr-FR" sz="2000" b="1" dirty="0" smtClean="0">
                <a:solidFill>
                  <a:srgbClr val="0197A7"/>
                </a:solidFill>
                <a:latin typeface="Comic Sans MS" panose="030F0702030302020204" pitchFamily="66" charset="0"/>
              </a:rPr>
              <a:t>Ministère, DRH Saint </a:t>
            </a:r>
            <a:r>
              <a:rPr lang="fr-FR" sz="2000" b="1" dirty="0" err="1" smtClean="0">
                <a:solidFill>
                  <a:srgbClr val="0197A7"/>
                </a:solidFill>
                <a:latin typeface="Comic Sans MS" panose="030F0702030302020204" pitchFamily="66" charset="0"/>
              </a:rPr>
              <a:t>Gobain</a:t>
            </a:r>
            <a:r>
              <a:rPr lang="fr-FR" sz="2000" b="1" dirty="0" smtClean="0">
                <a:solidFill>
                  <a:srgbClr val="0197A7"/>
                </a:solidFill>
                <a:latin typeface="Comic Sans MS" panose="030F0702030302020204" pitchFamily="66" charset="0"/>
              </a:rPr>
              <a:t>, Anapec, UIT, CDC </a:t>
            </a:r>
            <a:endParaRPr lang="fr-FR" sz="2000" b="1" u="sng" dirty="0" smtClean="0">
              <a:solidFill>
                <a:srgbClr val="0197A7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5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212235"/>
              </p:ext>
            </p:extLst>
          </p:nvPr>
        </p:nvGraphicFramePr>
        <p:xfrm>
          <a:off x="1195964" y="937604"/>
          <a:ext cx="9539288" cy="1459367"/>
        </p:xfrm>
        <a:graphic>
          <a:graphicData uri="http://schemas.openxmlformats.org/drawingml/2006/table">
            <a:tbl>
              <a:tblPr firstRow="1" firstCol="1" bandRow="1"/>
              <a:tblGrid>
                <a:gridCol w="1913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6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59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2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mbria" panose="02040503050406030204" pitchFamily="18" charset="0"/>
                        <a:buChar char="-"/>
                      </a:pPr>
                      <a:r>
                        <a:rPr lang="fr-FR" sz="1800" b="1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a:t>La </a:t>
                      </a:r>
                      <a:r>
                        <a:rPr lang="fr-FR" sz="1800" b="1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a:t>problématique de l’employabilité des lauréats des universités au Maroc</a:t>
                      </a:r>
                      <a:r>
                        <a:rPr lang="fr-FR" sz="20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a:t> </a:t>
                      </a:r>
                      <a:r>
                        <a:rPr lang="fr-FR" sz="1800" i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a:t>(Mr. A. </a:t>
                      </a:r>
                      <a:r>
                        <a:rPr lang="fr-FR" sz="1800" i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a:t>Mansoureddine</a:t>
                      </a:r>
                      <a:r>
                        <a:rPr lang="fr-FR" sz="1800" i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a:t>, Chef de la Division de l'Enseignement Supérieur Public Universitaire - MENFESRS</a:t>
                      </a:r>
                      <a:r>
                        <a:rPr lang="fr-FR" sz="1800" i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a:t>.)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mbria" panose="02040503050406030204" pitchFamily="18" charset="0"/>
                        <a:cs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234260" y="180201"/>
            <a:ext cx="4961230" cy="553998"/>
          </a:xfrm>
          <a:prstGeom prst="rect">
            <a:avLst/>
          </a:prstGeom>
          <a:solidFill>
            <a:srgbClr val="00FF00">
              <a:alpha val="50000"/>
            </a:srgbClr>
          </a:solidFill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Aft>
                <a:spcPts val="1000"/>
              </a:spcAft>
            </a:pPr>
            <a:r>
              <a:rPr lang="fr-FR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Plénière : Projet e-Val : Contexte et Objectifs</a:t>
            </a:r>
            <a:r>
              <a:rPr lang="fr-FR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fr-FR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71197" y="2600376"/>
            <a:ext cx="528687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FR" dirty="0" smtClean="0"/>
              <a:t>Massification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FR" dirty="0"/>
              <a:t>Mesures entreprises pour l’adéquation formation-emploi </a:t>
            </a:r>
            <a:endParaRPr lang="fr-FR" dirty="0" smtClean="0"/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FR" dirty="0" smtClean="0"/>
              <a:t>Chantiers en cours: </a:t>
            </a:r>
            <a:r>
              <a:rPr lang="fr-FR" dirty="0"/>
              <a:t>c</a:t>
            </a:r>
            <a:r>
              <a:rPr lang="fr-FR" dirty="0" smtClean="0"/>
              <a:t>oncertation et implication des différentes parties concernées par l’employabilité (ministères, entreprises, ANAPEC, Universités… )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FR" dirty="0" smtClean="0">
                <a:solidFill>
                  <a:prstClr val="black"/>
                </a:solidFill>
              </a:rPr>
              <a:t> </a:t>
            </a:r>
            <a:r>
              <a:rPr lang="fr-FR" dirty="0">
                <a:solidFill>
                  <a:prstClr val="black"/>
                </a:solidFill>
              </a:rPr>
              <a:t>Implication des partenaires socio-économiques dans le montage des formations et dans l’encadrement et l’évaluation des étudiants</a:t>
            </a:r>
            <a:r>
              <a:rPr lang="fr-FR" dirty="0" smtClean="0">
                <a:solidFill>
                  <a:prstClr val="black"/>
                </a:solidFill>
              </a:rPr>
              <a:t>.</a:t>
            </a:r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061" y="2646534"/>
            <a:ext cx="1972356" cy="350641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60411" y="3095073"/>
            <a:ext cx="4074168" cy="2766580"/>
          </a:xfrm>
          <a:prstGeom prst="rect">
            <a:avLst/>
          </a:prstGeom>
        </p:spPr>
      </p:pic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fr-FR" sz="1400" b="1" dirty="0">
                <a:solidFill>
                  <a:srgbClr val="0197A7"/>
                </a:solidFill>
                <a:latin typeface="Comic Sans MS" panose="030F0702030302020204" pitchFamily="66" charset="0"/>
              </a:rPr>
              <a:t>e-Val.  Porto 9-10/2018</a:t>
            </a:r>
            <a:endParaRPr lang="fr-FR" sz="1400" b="1" dirty="0">
              <a:solidFill>
                <a:srgbClr val="0197A7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77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hème Office">
  <a:themeElements>
    <a:clrScheme name="SAINT-GOBAIN">
      <a:dk1>
        <a:srgbClr val="575756"/>
      </a:dk1>
      <a:lt1>
        <a:sysClr val="window" lastClr="FFFFFF"/>
      </a:lt1>
      <a:dk2>
        <a:srgbClr val="17428C"/>
      </a:dk2>
      <a:lt2>
        <a:srgbClr val="000000"/>
      </a:lt2>
      <a:accent1>
        <a:srgbClr val="CE1431"/>
      </a:accent1>
      <a:accent2>
        <a:srgbClr val="E5531A"/>
      </a:accent2>
      <a:accent3>
        <a:srgbClr val="67B9B0"/>
      </a:accent3>
      <a:accent4>
        <a:srgbClr val="219CDC"/>
      </a:accent4>
      <a:accent5>
        <a:srgbClr val="17428C"/>
      </a:accent5>
      <a:accent6>
        <a:srgbClr val="000000"/>
      </a:accent6>
      <a:hlink>
        <a:srgbClr val="0000FF"/>
      </a:hlink>
      <a:folHlink>
        <a:srgbClr val="800080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Four-part_teardrop_graphic_in_perspec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3133</TotalTime>
  <Words>910</Words>
  <Application>Microsoft Office PowerPoint</Application>
  <PresentationFormat>Grand écran</PresentationFormat>
  <Paragraphs>126</Paragraphs>
  <Slides>19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19</vt:i4>
      </vt:variant>
    </vt:vector>
  </HeadingPairs>
  <TitlesOfParts>
    <vt:vector size="32" baseType="lpstr">
      <vt:lpstr>ＭＳ Ｐゴシック</vt:lpstr>
      <vt:lpstr>Arial</vt:lpstr>
      <vt:lpstr>Calibri</vt:lpstr>
      <vt:lpstr>Calibri Light</vt:lpstr>
      <vt:lpstr>Cambria</vt:lpstr>
      <vt:lpstr>Comic Sans MS</vt:lpstr>
      <vt:lpstr>Gill Sans MT</vt:lpstr>
      <vt:lpstr>Trebuchet MS</vt:lpstr>
      <vt:lpstr>Wingdings</vt:lpstr>
      <vt:lpstr>Thème Office</vt:lpstr>
      <vt:lpstr>1_Thème Office</vt:lpstr>
      <vt:lpstr>2_Thème Office</vt:lpstr>
      <vt:lpstr>Four-part_teardrop_graphic_in_perspective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Profile type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HP</dc:creator>
  <cp:lastModifiedBy>famille</cp:lastModifiedBy>
  <cp:revision>96</cp:revision>
  <dcterms:created xsi:type="dcterms:W3CDTF">2017-12-08T09:17:05Z</dcterms:created>
  <dcterms:modified xsi:type="dcterms:W3CDTF">2018-07-06T00:29:52Z</dcterms:modified>
</cp:coreProperties>
</file>