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89" r:id="rId3"/>
    <p:sldId id="528" r:id="rId4"/>
    <p:sldId id="529" r:id="rId5"/>
    <p:sldId id="532" r:id="rId6"/>
    <p:sldId id="539" r:id="rId7"/>
    <p:sldId id="540" r:id="rId8"/>
    <p:sldId id="541" r:id="rId9"/>
    <p:sldId id="530" r:id="rId10"/>
    <p:sldId id="531" r:id="rId11"/>
    <p:sldId id="533" r:id="rId12"/>
    <p:sldId id="534" r:id="rId13"/>
    <p:sldId id="535" r:id="rId14"/>
    <p:sldId id="542" r:id="rId15"/>
    <p:sldId id="537" r:id="rId16"/>
    <p:sldId id="536" r:id="rId17"/>
  </p:sldIdLst>
  <p:sldSz cx="9144000" cy="6858000" type="screen4x3"/>
  <p:notesSz cx="7102475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BFB"/>
    <a:srgbClr val="BBE0E3"/>
    <a:srgbClr val="6B5CD6"/>
    <a:srgbClr val="DDDDDD"/>
    <a:srgbClr val="FF3300"/>
    <a:srgbClr val="9999FF"/>
    <a:srgbClr val="000099"/>
    <a:srgbClr val="6600FF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115" autoAdjust="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EC9762-59E8-46FE-B760-B9C78F8B9B2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F17AB53D-6006-4641-874D-0773B171D940}">
      <dgm:prSet phldrT="[Texte]" custT="1"/>
      <dgm:spPr/>
      <dgm:t>
        <a:bodyPr/>
        <a:lstStyle/>
        <a:p>
          <a:r>
            <a:rPr lang="fr-FR" sz="2000" b="1" dirty="0" smtClean="0">
              <a:solidFill>
                <a:schemeClr val="tx1"/>
              </a:solidFill>
            </a:rPr>
            <a:t>WP.4 Mise en œuvre (implantation et déploiement)</a:t>
          </a:r>
          <a:endParaRPr lang="fr-FR" sz="2000" b="1" dirty="0">
            <a:solidFill>
              <a:schemeClr val="tx1"/>
            </a:solidFill>
          </a:endParaRPr>
        </a:p>
      </dgm:t>
    </dgm:pt>
    <dgm:pt modelId="{65386EB1-5623-4856-8F18-0739F2FA1038}" type="parTrans" cxnId="{4B6C3CED-822F-4479-A420-6D9EFE4FEE1A}">
      <dgm:prSet/>
      <dgm:spPr/>
      <dgm:t>
        <a:bodyPr/>
        <a:lstStyle/>
        <a:p>
          <a:endParaRPr lang="fr-FR"/>
        </a:p>
      </dgm:t>
    </dgm:pt>
    <dgm:pt modelId="{C9808BAB-B7FC-4198-B534-972E6CE807E1}" type="sibTrans" cxnId="{4B6C3CED-822F-4479-A420-6D9EFE4FEE1A}">
      <dgm:prSet/>
      <dgm:spPr/>
      <dgm:t>
        <a:bodyPr/>
        <a:lstStyle/>
        <a:p>
          <a:endParaRPr lang="fr-FR"/>
        </a:p>
      </dgm:t>
    </dgm:pt>
    <dgm:pt modelId="{D112B87D-E3CF-4008-9027-B6EDF95881B2}">
      <dgm:prSet phldrT="[Texte]" custT="1"/>
      <dgm:spPr/>
      <dgm:t>
        <a:bodyPr/>
        <a:lstStyle/>
        <a:p>
          <a:r>
            <a:rPr lang="fr-FR" sz="2000" b="1" dirty="0" smtClean="0">
              <a:solidFill>
                <a:schemeClr val="tx1"/>
              </a:solidFill>
            </a:rPr>
            <a:t>WP.5.1. Validation</a:t>
          </a:r>
          <a:endParaRPr lang="fr-FR" sz="2000" b="1" dirty="0">
            <a:solidFill>
              <a:schemeClr val="tx1"/>
            </a:solidFill>
          </a:endParaRPr>
        </a:p>
      </dgm:t>
    </dgm:pt>
    <dgm:pt modelId="{9E255E37-5048-4817-9AE9-9B544F0F7ABD}" type="parTrans" cxnId="{B68D5D50-E23E-40A5-BAEC-370DA52A7BDB}">
      <dgm:prSet/>
      <dgm:spPr/>
      <dgm:t>
        <a:bodyPr/>
        <a:lstStyle/>
        <a:p>
          <a:endParaRPr lang="fr-FR"/>
        </a:p>
      </dgm:t>
    </dgm:pt>
    <dgm:pt modelId="{85AC898B-EFC8-4CD7-BF1E-528307F1FC95}" type="sibTrans" cxnId="{B68D5D50-E23E-40A5-BAEC-370DA52A7BDB}">
      <dgm:prSet/>
      <dgm:spPr/>
      <dgm:t>
        <a:bodyPr/>
        <a:lstStyle/>
        <a:p>
          <a:endParaRPr lang="fr-FR"/>
        </a:p>
      </dgm:t>
    </dgm:pt>
    <dgm:pt modelId="{F642898E-2FE6-4F9F-BD0C-8368BAD8C512}">
      <dgm:prSet phldrT="[Texte]" custT="1"/>
      <dgm:spPr/>
      <dgm:t>
        <a:bodyPr/>
        <a:lstStyle/>
        <a:p>
          <a:r>
            <a:rPr lang="fr-FR" sz="2000" b="1" dirty="0" smtClean="0">
              <a:solidFill>
                <a:schemeClr val="tx1"/>
              </a:solidFill>
            </a:rPr>
            <a:t>WP.5.2.Expérimentation</a:t>
          </a:r>
          <a:endParaRPr lang="fr-FR" sz="2000" b="1" dirty="0">
            <a:solidFill>
              <a:schemeClr val="tx1"/>
            </a:solidFill>
          </a:endParaRPr>
        </a:p>
      </dgm:t>
    </dgm:pt>
    <dgm:pt modelId="{ED814B5D-1C77-4E07-87FC-0FC5C7BCB11E}" type="parTrans" cxnId="{71B96623-506B-4FF0-AC51-48584A51C9A1}">
      <dgm:prSet/>
      <dgm:spPr/>
      <dgm:t>
        <a:bodyPr/>
        <a:lstStyle/>
        <a:p>
          <a:endParaRPr lang="fr-FR"/>
        </a:p>
      </dgm:t>
    </dgm:pt>
    <dgm:pt modelId="{7C6AC4D0-5A2F-4D5A-87A2-6B1E9A2296D0}" type="sibTrans" cxnId="{71B96623-506B-4FF0-AC51-48584A51C9A1}">
      <dgm:prSet/>
      <dgm:spPr/>
      <dgm:t>
        <a:bodyPr/>
        <a:lstStyle/>
        <a:p>
          <a:endParaRPr lang="fr-FR"/>
        </a:p>
      </dgm:t>
    </dgm:pt>
    <dgm:pt modelId="{01FD3C81-DDA5-4F7D-89C1-388C351C19E0}" type="pres">
      <dgm:prSet presAssocID="{A5EC9762-59E8-46FE-B760-B9C78F8B9B2A}" presName="CompostProcess" presStyleCnt="0">
        <dgm:presLayoutVars>
          <dgm:dir/>
          <dgm:resizeHandles val="exact"/>
        </dgm:presLayoutVars>
      </dgm:prSet>
      <dgm:spPr/>
    </dgm:pt>
    <dgm:pt modelId="{C168071B-7C1F-4CAA-B479-21CA75FD5334}" type="pres">
      <dgm:prSet presAssocID="{A5EC9762-59E8-46FE-B760-B9C78F8B9B2A}" presName="arrow" presStyleLbl="bgShp" presStyleIdx="0" presStyleCnt="1"/>
      <dgm:spPr/>
    </dgm:pt>
    <dgm:pt modelId="{76A0AAC7-77FE-4F16-B210-7B249F885633}" type="pres">
      <dgm:prSet presAssocID="{A5EC9762-59E8-46FE-B760-B9C78F8B9B2A}" presName="linearProcess" presStyleCnt="0"/>
      <dgm:spPr/>
    </dgm:pt>
    <dgm:pt modelId="{DFBFD6B1-9836-4C34-B853-F2549522A1B7}" type="pres">
      <dgm:prSet presAssocID="{F17AB53D-6006-4641-874D-0773B171D940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0CFC600-BAC9-43D0-A2C7-696F750FF05E}" type="pres">
      <dgm:prSet presAssocID="{C9808BAB-B7FC-4198-B534-972E6CE807E1}" presName="sibTrans" presStyleCnt="0"/>
      <dgm:spPr/>
    </dgm:pt>
    <dgm:pt modelId="{D9DFFB5C-5A5F-4BB2-82C6-7263D2A7826E}" type="pres">
      <dgm:prSet presAssocID="{D112B87D-E3CF-4008-9027-B6EDF95881B2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CB5B4B2-050F-4E3D-86B9-4ABF3F854D38}" type="pres">
      <dgm:prSet presAssocID="{85AC898B-EFC8-4CD7-BF1E-528307F1FC95}" presName="sibTrans" presStyleCnt="0"/>
      <dgm:spPr/>
    </dgm:pt>
    <dgm:pt modelId="{149AF821-C058-4271-A526-F861C3E10D5B}" type="pres">
      <dgm:prSet presAssocID="{F642898E-2FE6-4F9F-BD0C-8368BAD8C512}" presName="textNode" presStyleLbl="node1" presStyleIdx="2" presStyleCnt="3" custScaleX="15671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71B96623-506B-4FF0-AC51-48584A51C9A1}" srcId="{A5EC9762-59E8-46FE-B760-B9C78F8B9B2A}" destId="{F642898E-2FE6-4F9F-BD0C-8368BAD8C512}" srcOrd="2" destOrd="0" parTransId="{ED814B5D-1C77-4E07-87FC-0FC5C7BCB11E}" sibTransId="{7C6AC4D0-5A2F-4D5A-87A2-6B1E9A2296D0}"/>
    <dgm:cxn modelId="{84174C09-260E-4C7C-9965-56853E97A832}" type="presOf" srcId="{D112B87D-E3CF-4008-9027-B6EDF95881B2}" destId="{D9DFFB5C-5A5F-4BB2-82C6-7263D2A7826E}" srcOrd="0" destOrd="0" presId="urn:microsoft.com/office/officeart/2005/8/layout/hProcess9"/>
    <dgm:cxn modelId="{D3281CEF-F0E1-4DEC-9E7F-7B96D7E0B706}" type="presOf" srcId="{F642898E-2FE6-4F9F-BD0C-8368BAD8C512}" destId="{149AF821-C058-4271-A526-F861C3E10D5B}" srcOrd="0" destOrd="0" presId="urn:microsoft.com/office/officeart/2005/8/layout/hProcess9"/>
    <dgm:cxn modelId="{5E83CF65-D3B9-4275-9212-24D32AF9D388}" type="presOf" srcId="{A5EC9762-59E8-46FE-B760-B9C78F8B9B2A}" destId="{01FD3C81-DDA5-4F7D-89C1-388C351C19E0}" srcOrd="0" destOrd="0" presId="urn:microsoft.com/office/officeart/2005/8/layout/hProcess9"/>
    <dgm:cxn modelId="{4B6C3CED-822F-4479-A420-6D9EFE4FEE1A}" srcId="{A5EC9762-59E8-46FE-B760-B9C78F8B9B2A}" destId="{F17AB53D-6006-4641-874D-0773B171D940}" srcOrd="0" destOrd="0" parTransId="{65386EB1-5623-4856-8F18-0739F2FA1038}" sibTransId="{C9808BAB-B7FC-4198-B534-972E6CE807E1}"/>
    <dgm:cxn modelId="{B68D5D50-E23E-40A5-BAEC-370DA52A7BDB}" srcId="{A5EC9762-59E8-46FE-B760-B9C78F8B9B2A}" destId="{D112B87D-E3CF-4008-9027-B6EDF95881B2}" srcOrd="1" destOrd="0" parTransId="{9E255E37-5048-4817-9AE9-9B544F0F7ABD}" sibTransId="{85AC898B-EFC8-4CD7-BF1E-528307F1FC95}"/>
    <dgm:cxn modelId="{F1C2BE96-E410-4DC2-A873-35D45FAC588F}" type="presOf" srcId="{F17AB53D-6006-4641-874D-0773B171D940}" destId="{DFBFD6B1-9836-4C34-B853-F2549522A1B7}" srcOrd="0" destOrd="0" presId="urn:microsoft.com/office/officeart/2005/8/layout/hProcess9"/>
    <dgm:cxn modelId="{D10BB6A2-E7E1-4D30-B9B4-15871867C6B2}" type="presParOf" srcId="{01FD3C81-DDA5-4F7D-89C1-388C351C19E0}" destId="{C168071B-7C1F-4CAA-B479-21CA75FD5334}" srcOrd="0" destOrd="0" presId="urn:microsoft.com/office/officeart/2005/8/layout/hProcess9"/>
    <dgm:cxn modelId="{3E3F1609-F4E8-4D16-AAEF-4F5751C05448}" type="presParOf" srcId="{01FD3C81-DDA5-4F7D-89C1-388C351C19E0}" destId="{76A0AAC7-77FE-4F16-B210-7B249F885633}" srcOrd="1" destOrd="0" presId="urn:microsoft.com/office/officeart/2005/8/layout/hProcess9"/>
    <dgm:cxn modelId="{BF46A2E3-5982-4D13-B15A-72B04A88989F}" type="presParOf" srcId="{76A0AAC7-77FE-4F16-B210-7B249F885633}" destId="{DFBFD6B1-9836-4C34-B853-F2549522A1B7}" srcOrd="0" destOrd="0" presId="urn:microsoft.com/office/officeart/2005/8/layout/hProcess9"/>
    <dgm:cxn modelId="{8B3BED8A-EE85-4166-A3A1-68EF4858DF2B}" type="presParOf" srcId="{76A0AAC7-77FE-4F16-B210-7B249F885633}" destId="{50CFC600-BAC9-43D0-A2C7-696F750FF05E}" srcOrd="1" destOrd="0" presId="urn:microsoft.com/office/officeart/2005/8/layout/hProcess9"/>
    <dgm:cxn modelId="{D46107C7-8A1E-45AF-B98E-3419594F700E}" type="presParOf" srcId="{76A0AAC7-77FE-4F16-B210-7B249F885633}" destId="{D9DFFB5C-5A5F-4BB2-82C6-7263D2A7826E}" srcOrd="2" destOrd="0" presId="urn:microsoft.com/office/officeart/2005/8/layout/hProcess9"/>
    <dgm:cxn modelId="{6C04C901-2FD0-44D1-9350-A4388FD914FC}" type="presParOf" srcId="{76A0AAC7-77FE-4F16-B210-7B249F885633}" destId="{3CB5B4B2-050F-4E3D-86B9-4ABF3F854D38}" srcOrd="3" destOrd="0" presId="urn:microsoft.com/office/officeart/2005/8/layout/hProcess9"/>
    <dgm:cxn modelId="{19B572A8-FF27-4080-AA2C-8F04343C7B38}" type="presParOf" srcId="{76A0AAC7-77FE-4F16-B210-7B249F885633}" destId="{149AF821-C058-4271-A526-F861C3E10D5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5EC9762-59E8-46FE-B760-B9C78F8B9B2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F17AB53D-6006-4641-874D-0773B171D940}">
      <dgm:prSet phldrT="[Texte]" custT="1"/>
      <dgm:spPr/>
      <dgm:t>
        <a:bodyPr/>
        <a:lstStyle/>
        <a:p>
          <a:r>
            <a:rPr lang="fr-FR" sz="2000" b="1" dirty="0" smtClean="0">
              <a:solidFill>
                <a:schemeClr val="tx1"/>
              </a:solidFill>
            </a:rPr>
            <a:t>WP.4 Mise en œuvre (implantation et déploiement)</a:t>
          </a:r>
          <a:endParaRPr lang="fr-FR" sz="2000" b="1" dirty="0">
            <a:solidFill>
              <a:schemeClr val="tx1"/>
            </a:solidFill>
          </a:endParaRPr>
        </a:p>
      </dgm:t>
    </dgm:pt>
    <dgm:pt modelId="{65386EB1-5623-4856-8F18-0739F2FA1038}" type="parTrans" cxnId="{4B6C3CED-822F-4479-A420-6D9EFE4FEE1A}">
      <dgm:prSet/>
      <dgm:spPr/>
      <dgm:t>
        <a:bodyPr/>
        <a:lstStyle/>
        <a:p>
          <a:endParaRPr lang="fr-FR"/>
        </a:p>
      </dgm:t>
    </dgm:pt>
    <dgm:pt modelId="{C9808BAB-B7FC-4198-B534-972E6CE807E1}" type="sibTrans" cxnId="{4B6C3CED-822F-4479-A420-6D9EFE4FEE1A}">
      <dgm:prSet/>
      <dgm:spPr/>
      <dgm:t>
        <a:bodyPr/>
        <a:lstStyle/>
        <a:p>
          <a:endParaRPr lang="fr-FR"/>
        </a:p>
      </dgm:t>
    </dgm:pt>
    <dgm:pt modelId="{D112B87D-E3CF-4008-9027-B6EDF95881B2}">
      <dgm:prSet phldrT="[Texte]" custT="1"/>
      <dgm:spPr/>
      <dgm:t>
        <a:bodyPr/>
        <a:lstStyle/>
        <a:p>
          <a:r>
            <a:rPr lang="fr-FR" sz="2000" b="1" dirty="0" smtClean="0">
              <a:solidFill>
                <a:schemeClr val="tx1"/>
              </a:solidFill>
            </a:rPr>
            <a:t>WP.5.1. Validation</a:t>
          </a:r>
          <a:endParaRPr lang="fr-FR" sz="2000" b="1" dirty="0">
            <a:solidFill>
              <a:schemeClr val="tx1"/>
            </a:solidFill>
          </a:endParaRPr>
        </a:p>
      </dgm:t>
    </dgm:pt>
    <dgm:pt modelId="{9E255E37-5048-4817-9AE9-9B544F0F7ABD}" type="parTrans" cxnId="{B68D5D50-E23E-40A5-BAEC-370DA52A7BDB}">
      <dgm:prSet/>
      <dgm:spPr/>
      <dgm:t>
        <a:bodyPr/>
        <a:lstStyle/>
        <a:p>
          <a:endParaRPr lang="fr-FR"/>
        </a:p>
      </dgm:t>
    </dgm:pt>
    <dgm:pt modelId="{85AC898B-EFC8-4CD7-BF1E-528307F1FC95}" type="sibTrans" cxnId="{B68D5D50-E23E-40A5-BAEC-370DA52A7BDB}">
      <dgm:prSet/>
      <dgm:spPr/>
      <dgm:t>
        <a:bodyPr/>
        <a:lstStyle/>
        <a:p>
          <a:endParaRPr lang="fr-FR"/>
        </a:p>
      </dgm:t>
    </dgm:pt>
    <dgm:pt modelId="{F642898E-2FE6-4F9F-BD0C-8368BAD8C512}">
      <dgm:prSet phldrT="[Texte]" custT="1"/>
      <dgm:spPr/>
      <dgm:t>
        <a:bodyPr/>
        <a:lstStyle/>
        <a:p>
          <a:r>
            <a:rPr lang="fr-FR" sz="2000" b="1" dirty="0" smtClean="0">
              <a:solidFill>
                <a:schemeClr val="tx1"/>
              </a:solidFill>
            </a:rPr>
            <a:t>WP.5.2.Expérimentation</a:t>
          </a:r>
          <a:endParaRPr lang="fr-FR" sz="2000" b="1" dirty="0">
            <a:solidFill>
              <a:schemeClr val="tx1"/>
            </a:solidFill>
          </a:endParaRPr>
        </a:p>
      </dgm:t>
    </dgm:pt>
    <dgm:pt modelId="{ED814B5D-1C77-4E07-87FC-0FC5C7BCB11E}" type="parTrans" cxnId="{71B96623-506B-4FF0-AC51-48584A51C9A1}">
      <dgm:prSet/>
      <dgm:spPr/>
      <dgm:t>
        <a:bodyPr/>
        <a:lstStyle/>
        <a:p>
          <a:endParaRPr lang="fr-FR"/>
        </a:p>
      </dgm:t>
    </dgm:pt>
    <dgm:pt modelId="{7C6AC4D0-5A2F-4D5A-87A2-6B1E9A2296D0}" type="sibTrans" cxnId="{71B96623-506B-4FF0-AC51-48584A51C9A1}">
      <dgm:prSet/>
      <dgm:spPr/>
      <dgm:t>
        <a:bodyPr/>
        <a:lstStyle/>
        <a:p>
          <a:endParaRPr lang="fr-FR"/>
        </a:p>
      </dgm:t>
    </dgm:pt>
    <dgm:pt modelId="{01FD3C81-DDA5-4F7D-89C1-388C351C19E0}" type="pres">
      <dgm:prSet presAssocID="{A5EC9762-59E8-46FE-B760-B9C78F8B9B2A}" presName="CompostProcess" presStyleCnt="0">
        <dgm:presLayoutVars>
          <dgm:dir/>
          <dgm:resizeHandles val="exact"/>
        </dgm:presLayoutVars>
      </dgm:prSet>
      <dgm:spPr/>
    </dgm:pt>
    <dgm:pt modelId="{C168071B-7C1F-4CAA-B479-21CA75FD5334}" type="pres">
      <dgm:prSet presAssocID="{A5EC9762-59E8-46FE-B760-B9C78F8B9B2A}" presName="arrow" presStyleLbl="bgShp" presStyleIdx="0" presStyleCnt="1"/>
      <dgm:spPr/>
    </dgm:pt>
    <dgm:pt modelId="{76A0AAC7-77FE-4F16-B210-7B249F885633}" type="pres">
      <dgm:prSet presAssocID="{A5EC9762-59E8-46FE-B760-B9C78F8B9B2A}" presName="linearProcess" presStyleCnt="0"/>
      <dgm:spPr/>
    </dgm:pt>
    <dgm:pt modelId="{DFBFD6B1-9836-4C34-B853-F2549522A1B7}" type="pres">
      <dgm:prSet presAssocID="{F17AB53D-6006-4641-874D-0773B171D940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0CFC600-BAC9-43D0-A2C7-696F750FF05E}" type="pres">
      <dgm:prSet presAssocID="{C9808BAB-B7FC-4198-B534-972E6CE807E1}" presName="sibTrans" presStyleCnt="0"/>
      <dgm:spPr/>
    </dgm:pt>
    <dgm:pt modelId="{D9DFFB5C-5A5F-4BB2-82C6-7263D2A7826E}" type="pres">
      <dgm:prSet presAssocID="{D112B87D-E3CF-4008-9027-B6EDF95881B2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CB5B4B2-050F-4E3D-86B9-4ABF3F854D38}" type="pres">
      <dgm:prSet presAssocID="{85AC898B-EFC8-4CD7-BF1E-528307F1FC95}" presName="sibTrans" presStyleCnt="0"/>
      <dgm:spPr/>
    </dgm:pt>
    <dgm:pt modelId="{149AF821-C058-4271-A526-F861C3E10D5B}" type="pres">
      <dgm:prSet presAssocID="{F642898E-2FE6-4F9F-BD0C-8368BAD8C512}" presName="textNode" presStyleLbl="node1" presStyleIdx="2" presStyleCnt="3" custScaleX="15671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122A0A3D-FAF9-4BB8-8AC4-BAAF045F7D14}" type="presOf" srcId="{D112B87D-E3CF-4008-9027-B6EDF95881B2}" destId="{D9DFFB5C-5A5F-4BB2-82C6-7263D2A7826E}" srcOrd="0" destOrd="0" presId="urn:microsoft.com/office/officeart/2005/8/layout/hProcess9"/>
    <dgm:cxn modelId="{71B96623-506B-4FF0-AC51-48584A51C9A1}" srcId="{A5EC9762-59E8-46FE-B760-B9C78F8B9B2A}" destId="{F642898E-2FE6-4F9F-BD0C-8368BAD8C512}" srcOrd="2" destOrd="0" parTransId="{ED814B5D-1C77-4E07-87FC-0FC5C7BCB11E}" sibTransId="{7C6AC4D0-5A2F-4D5A-87A2-6B1E9A2296D0}"/>
    <dgm:cxn modelId="{46EB1BAA-F8BF-46D9-BC79-E29DEA94652D}" type="presOf" srcId="{F642898E-2FE6-4F9F-BD0C-8368BAD8C512}" destId="{149AF821-C058-4271-A526-F861C3E10D5B}" srcOrd="0" destOrd="0" presId="urn:microsoft.com/office/officeart/2005/8/layout/hProcess9"/>
    <dgm:cxn modelId="{8BF4B6B9-9D0D-44B5-AAAF-A270C7B4D671}" type="presOf" srcId="{A5EC9762-59E8-46FE-B760-B9C78F8B9B2A}" destId="{01FD3C81-DDA5-4F7D-89C1-388C351C19E0}" srcOrd="0" destOrd="0" presId="urn:microsoft.com/office/officeart/2005/8/layout/hProcess9"/>
    <dgm:cxn modelId="{34ACB221-E12C-4AEC-A275-D0D1FB23DA02}" type="presOf" srcId="{F17AB53D-6006-4641-874D-0773B171D940}" destId="{DFBFD6B1-9836-4C34-B853-F2549522A1B7}" srcOrd="0" destOrd="0" presId="urn:microsoft.com/office/officeart/2005/8/layout/hProcess9"/>
    <dgm:cxn modelId="{4B6C3CED-822F-4479-A420-6D9EFE4FEE1A}" srcId="{A5EC9762-59E8-46FE-B760-B9C78F8B9B2A}" destId="{F17AB53D-6006-4641-874D-0773B171D940}" srcOrd="0" destOrd="0" parTransId="{65386EB1-5623-4856-8F18-0739F2FA1038}" sibTransId="{C9808BAB-B7FC-4198-B534-972E6CE807E1}"/>
    <dgm:cxn modelId="{B68D5D50-E23E-40A5-BAEC-370DA52A7BDB}" srcId="{A5EC9762-59E8-46FE-B760-B9C78F8B9B2A}" destId="{D112B87D-E3CF-4008-9027-B6EDF95881B2}" srcOrd="1" destOrd="0" parTransId="{9E255E37-5048-4817-9AE9-9B544F0F7ABD}" sibTransId="{85AC898B-EFC8-4CD7-BF1E-528307F1FC95}"/>
    <dgm:cxn modelId="{0604D324-8618-43DC-9AE0-EE0119FCC045}" type="presParOf" srcId="{01FD3C81-DDA5-4F7D-89C1-388C351C19E0}" destId="{C168071B-7C1F-4CAA-B479-21CA75FD5334}" srcOrd="0" destOrd="0" presId="urn:microsoft.com/office/officeart/2005/8/layout/hProcess9"/>
    <dgm:cxn modelId="{5359B74A-5DDF-41A9-B736-D7BDD0CBDA1E}" type="presParOf" srcId="{01FD3C81-DDA5-4F7D-89C1-388C351C19E0}" destId="{76A0AAC7-77FE-4F16-B210-7B249F885633}" srcOrd="1" destOrd="0" presId="urn:microsoft.com/office/officeart/2005/8/layout/hProcess9"/>
    <dgm:cxn modelId="{EF3BC75E-8D05-488A-BFD4-166A51256E88}" type="presParOf" srcId="{76A0AAC7-77FE-4F16-B210-7B249F885633}" destId="{DFBFD6B1-9836-4C34-B853-F2549522A1B7}" srcOrd="0" destOrd="0" presId="urn:microsoft.com/office/officeart/2005/8/layout/hProcess9"/>
    <dgm:cxn modelId="{425F6BC7-033F-44F2-BAFE-53B12D3CDC55}" type="presParOf" srcId="{76A0AAC7-77FE-4F16-B210-7B249F885633}" destId="{50CFC600-BAC9-43D0-A2C7-696F750FF05E}" srcOrd="1" destOrd="0" presId="urn:microsoft.com/office/officeart/2005/8/layout/hProcess9"/>
    <dgm:cxn modelId="{95F39A16-4A64-45A6-ABDA-B62FDBDA5B02}" type="presParOf" srcId="{76A0AAC7-77FE-4F16-B210-7B249F885633}" destId="{D9DFFB5C-5A5F-4BB2-82C6-7263D2A7826E}" srcOrd="2" destOrd="0" presId="urn:microsoft.com/office/officeart/2005/8/layout/hProcess9"/>
    <dgm:cxn modelId="{AD59D707-0DF5-4C05-8281-FA4D0D9E07FF}" type="presParOf" srcId="{76A0AAC7-77FE-4F16-B210-7B249F885633}" destId="{3CB5B4B2-050F-4E3D-86B9-4ABF3F854D38}" srcOrd="3" destOrd="0" presId="urn:microsoft.com/office/officeart/2005/8/layout/hProcess9"/>
    <dgm:cxn modelId="{80DFF1EE-5323-46E7-B1FB-FE4A430FEA25}" type="presParOf" srcId="{76A0AAC7-77FE-4F16-B210-7B249F885633}" destId="{149AF821-C058-4271-A526-F861C3E10D5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B6CB75-029D-48D4-B109-2C8944D5149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5AEA6863-08B2-4772-990C-A9FBD463C494}">
      <dgm:prSet phldrT="[Texte]"/>
      <dgm:spPr/>
      <dgm:t>
        <a:bodyPr/>
        <a:lstStyle/>
        <a:p>
          <a:r>
            <a:rPr lang="fr-FR" b="1" dirty="0" smtClean="0">
              <a:solidFill>
                <a:schemeClr val="tx1"/>
              </a:solidFill>
            </a:rPr>
            <a:t>Avant</a:t>
          </a:r>
          <a:endParaRPr lang="fr-FR" b="1" dirty="0">
            <a:solidFill>
              <a:schemeClr val="tx1"/>
            </a:solidFill>
          </a:endParaRPr>
        </a:p>
      </dgm:t>
    </dgm:pt>
    <dgm:pt modelId="{BB8EC365-E1CB-4EB4-BEBD-7DE17F123BF2}" type="parTrans" cxnId="{174434A4-4BA1-4673-839C-600A81E09AAE}">
      <dgm:prSet/>
      <dgm:spPr/>
      <dgm:t>
        <a:bodyPr/>
        <a:lstStyle/>
        <a:p>
          <a:endParaRPr lang="fr-FR"/>
        </a:p>
      </dgm:t>
    </dgm:pt>
    <dgm:pt modelId="{DE89DFD5-AFF1-4C8F-9C76-5B57B855DF8B}" type="sibTrans" cxnId="{174434A4-4BA1-4673-839C-600A81E09AAE}">
      <dgm:prSet/>
      <dgm:spPr/>
      <dgm:t>
        <a:bodyPr/>
        <a:lstStyle/>
        <a:p>
          <a:endParaRPr lang="fr-FR"/>
        </a:p>
      </dgm:t>
    </dgm:pt>
    <dgm:pt modelId="{33FEDB96-693A-4857-B7E7-9AE035B72CFA}">
      <dgm:prSet phldrT="[Texte]"/>
      <dgm:spPr/>
      <dgm:t>
        <a:bodyPr/>
        <a:lstStyle/>
        <a:p>
          <a:r>
            <a:rPr lang="fr-FR" b="1" dirty="0" smtClean="0">
              <a:solidFill>
                <a:schemeClr val="tx1"/>
              </a:solidFill>
            </a:rPr>
            <a:t>Expérimentation</a:t>
          </a:r>
          <a:endParaRPr lang="fr-FR" b="1" dirty="0">
            <a:solidFill>
              <a:schemeClr val="tx1"/>
            </a:solidFill>
          </a:endParaRPr>
        </a:p>
      </dgm:t>
    </dgm:pt>
    <dgm:pt modelId="{24966713-0542-4298-91BE-BEF2D3991107}" type="parTrans" cxnId="{D7EBCCF2-4874-4B17-9B15-064280A7188E}">
      <dgm:prSet/>
      <dgm:spPr/>
      <dgm:t>
        <a:bodyPr/>
        <a:lstStyle/>
        <a:p>
          <a:endParaRPr lang="fr-FR"/>
        </a:p>
      </dgm:t>
    </dgm:pt>
    <dgm:pt modelId="{60C25F37-B3DE-426B-A3DB-64CD4497D021}" type="sibTrans" cxnId="{D7EBCCF2-4874-4B17-9B15-064280A7188E}">
      <dgm:prSet/>
      <dgm:spPr/>
      <dgm:t>
        <a:bodyPr/>
        <a:lstStyle/>
        <a:p>
          <a:endParaRPr lang="fr-FR"/>
        </a:p>
      </dgm:t>
    </dgm:pt>
    <dgm:pt modelId="{CE224AB0-DD8C-467B-87CB-F5EBB9DB3723}">
      <dgm:prSet phldrT="[Texte]"/>
      <dgm:spPr/>
      <dgm:t>
        <a:bodyPr/>
        <a:lstStyle/>
        <a:p>
          <a:r>
            <a:rPr lang="fr-FR" b="1" dirty="0" smtClean="0">
              <a:solidFill>
                <a:schemeClr val="tx1"/>
              </a:solidFill>
            </a:rPr>
            <a:t>Après</a:t>
          </a:r>
          <a:endParaRPr lang="fr-FR" b="1" dirty="0">
            <a:solidFill>
              <a:schemeClr val="tx1"/>
            </a:solidFill>
          </a:endParaRPr>
        </a:p>
      </dgm:t>
    </dgm:pt>
    <dgm:pt modelId="{0886E3F5-1BEE-44A1-92A9-E8DBEE345745}" type="parTrans" cxnId="{9BCC92A1-F1B3-4734-8E20-FDBCD8AD5924}">
      <dgm:prSet/>
      <dgm:spPr/>
      <dgm:t>
        <a:bodyPr/>
        <a:lstStyle/>
        <a:p>
          <a:endParaRPr lang="fr-FR"/>
        </a:p>
      </dgm:t>
    </dgm:pt>
    <dgm:pt modelId="{D55AA4FD-FA36-445D-AD63-3D4171960F98}" type="sibTrans" cxnId="{9BCC92A1-F1B3-4734-8E20-FDBCD8AD5924}">
      <dgm:prSet/>
      <dgm:spPr/>
      <dgm:t>
        <a:bodyPr/>
        <a:lstStyle/>
        <a:p>
          <a:endParaRPr lang="fr-FR"/>
        </a:p>
      </dgm:t>
    </dgm:pt>
    <dgm:pt modelId="{206356B1-5C6C-4786-B6AE-40C71B7201C4}" type="pres">
      <dgm:prSet presAssocID="{EFB6CB75-029D-48D4-B109-2C8944D51496}" presName="CompostProcess" presStyleCnt="0">
        <dgm:presLayoutVars>
          <dgm:dir/>
          <dgm:resizeHandles val="exact"/>
        </dgm:presLayoutVars>
      </dgm:prSet>
      <dgm:spPr/>
    </dgm:pt>
    <dgm:pt modelId="{92BFC2DC-F3B7-46F9-BC85-5E6BC7AB8294}" type="pres">
      <dgm:prSet presAssocID="{EFB6CB75-029D-48D4-B109-2C8944D51496}" presName="arrow" presStyleLbl="bgShp" presStyleIdx="0" presStyleCnt="1"/>
      <dgm:spPr/>
    </dgm:pt>
    <dgm:pt modelId="{C6C38040-3068-4A91-B253-A7CB91DBA2AA}" type="pres">
      <dgm:prSet presAssocID="{EFB6CB75-029D-48D4-B109-2C8944D51496}" presName="linearProcess" presStyleCnt="0"/>
      <dgm:spPr/>
    </dgm:pt>
    <dgm:pt modelId="{CBB0EBEE-9810-4767-86E8-81E744E91D76}" type="pres">
      <dgm:prSet presAssocID="{5AEA6863-08B2-4772-990C-A9FBD463C494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37BCDD1-8905-4752-8DFA-875BD8F0B2D8}" type="pres">
      <dgm:prSet presAssocID="{DE89DFD5-AFF1-4C8F-9C76-5B57B855DF8B}" presName="sibTrans" presStyleCnt="0"/>
      <dgm:spPr/>
    </dgm:pt>
    <dgm:pt modelId="{9E0D1D18-3DF3-4A94-86CB-A3D94023BCAC}" type="pres">
      <dgm:prSet presAssocID="{33FEDB96-693A-4857-B7E7-9AE035B72CFA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4945679-053A-412D-BE5A-17ADEE2AF0F3}" type="pres">
      <dgm:prSet presAssocID="{60C25F37-B3DE-426B-A3DB-64CD4497D021}" presName="sibTrans" presStyleCnt="0"/>
      <dgm:spPr/>
    </dgm:pt>
    <dgm:pt modelId="{0A5720EC-FF6B-41FF-91C5-1ADC94D02DDF}" type="pres">
      <dgm:prSet presAssocID="{CE224AB0-DD8C-467B-87CB-F5EBB9DB3723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7EBCCF2-4874-4B17-9B15-064280A7188E}" srcId="{EFB6CB75-029D-48D4-B109-2C8944D51496}" destId="{33FEDB96-693A-4857-B7E7-9AE035B72CFA}" srcOrd="1" destOrd="0" parTransId="{24966713-0542-4298-91BE-BEF2D3991107}" sibTransId="{60C25F37-B3DE-426B-A3DB-64CD4497D021}"/>
    <dgm:cxn modelId="{7FA188ED-B3C7-4704-81AD-B3D2A9F3F54B}" type="presOf" srcId="{EFB6CB75-029D-48D4-B109-2C8944D51496}" destId="{206356B1-5C6C-4786-B6AE-40C71B7201C4}" srcOrd="0" destOrd="0" presId="urn:microsoft.com/office/officeart/2005/8/layout/hProcess9"/>
    <dgm:cxn modelId="{9BCC92A1-F1B3-4734-8E20-FDBCD8AD5924}" srcId="{EFB6CB75-029D-48D4-B109-2C8944D51496}" destId="{CE224AB0-DD8C-467B-87CB-F5EBB9DB3723}" srcOrd="2" destOrd="0" parTransId="{0886E3F5-1BEE-44A1-92A9-E8DBEE345745}" sibTransId="{D55AA4FD-FA36-445D-AD63-3D4171960F98}"/>
    <dgm:cxn modelId="{174434A4-4BA1-4673-839C-600A81E09AAE}" srcId="{EFB6CB75-029D-48D4-B109-2C8944D51496}" destId="{5AEA6863-08B2-4772-990C-A9FBD463C494}" srcOrd="0" destOrd="0" parTransId="{BB8EC365-E1CB-4EB4-BEBD-7DE17F123BF2}" sibTransId="{DE89DFD5-AFF1-4C8F-9C76-5B57B855DF8B}"/>
    <dgm:cxn modelId="{1BBD38DD-99FA-4542-B17D-7E190A9D08AA}" type="presOf" srcId="{33FEDB96-693A-4857-B7E7-9AE035B72CFA}" destId="{9E0D1D18-3DF3-4A94-86CB-A3D94023BCAC}" srcOrd="0" destOrd="0" presId="urn:microsoft.com/office/officeart/2005/8/layout/hProcess9"/>
    <dgm:cxn modelId="{A1FEE51F-C89E-4C50-B044-F9F78ABF9336}" type="presOf" srcId="{CE224AB0-DD8C-467B-87CB-F5EBB9DB3723}" destId="{0A5720EC-FF6B-41FF-91C5-1ADC94D02DDF}" srcOrd="0" destOrd="0" presId="urn:microsoft.com/office/officeart/2005/8/layout/hProcess9"/>
    <dgm:cxn modelId="{98A1C215-ECFA-48E1-9F8B-19A1E46B5443}" type="presOf" srcId="{5AEA6863-08B2-4772-990C-A9FBD463C494}" destId="{CBB0EBEE-9810-4767-86E8-81E744E91D76}" srcOrd="0" destOrd="0" presId="urn:microsoft.com/office/officeart/2005/8/layout/hProcess9"/>
    <dgm:cxn modelId="{36106011-685F-4C2F-A1AF-3419F56C4E69}" type="presParOf" srcId="{206356B1-5C6C-4786-B6AE-40C71B7201C4}" destId="{92BFC2DC-F3B7-46F9-BC85-5E6BC7AB8294}" srcOrd="0" destOrd="0" presId="urn:microsoft.com/office/officeart/2005/8/layout/hProcess9"/>
    <dgm:cxn modelId="{7CB59462-34E3-4870-B054-153C80D88517}" type="presParOf" srcId="{206356B1-5C6C-4786-B6AE-40C71B7201C4}" destId="{C6C38040-3068-4A91-B253-A7CB91DBA2AA}" srcOrd="1" destOrd="0" presId="urn:microsoft.com/office/officeart/2005/8/layout/hProcess9"/>
    <dgm:cxn modelId="{7AD713C6-B037-40DF-8B6C-C8ABBDD9A7F5}" type="presParOf" srcId="{C6C38040-3068-4A91-B253-A7CB91DBA2AA}" destId="{CBB0EBEE-9810-4767-86E8-81E744E91D76}" srcOrd="0" destOrd="0" presId="urn:microsoft.com/office/officeart/2005/8/layout/hProcess9"/>
    <dgm:cxn modelId="{D021E8CC-B340-4BE4-8798-02CACBAA5895}" type="presParOf" srcId="{C6C38040-3068-4A91-B253-A7CB91DBA2AA}" destId="{537BCDD1-8905-4752-8DFA-875BD8F0B2D8}" srcOrd="1" destOrd="0" presId="urn:microsoft.com/office/officeart/2005/8/layout/hProcess9"/>
    <dgm:cxn modelId="{878075AE-84FD-4339-AA2A-365845352462}" type="presParOf" srcId="{C6C38040-3068-4A91-B253-A7CB91DBA2AA}" destId="{9E0D1D18-3DF3-4A94-86CB-A3D94023BCAC}" srcOrd="2" destOrd="0" presId="urn:microsoft.com/office/officeart/2005/8/layout/hProcess9"/>
    <dgm:cxn modelId="{90815366-2E25-4AB9-8D34-3B2EF97E9DA4}" type="presParOf" srcId="{C6C38040-3068-4A91-B253-A7CB91DBA2AA}" destId="{14945679-053A-412D-BE5A-17ADEE2AF0F3}" srcOrd="3" destOrd="0" presId="urn:microsoft.com/office/officeart/2005/8/layout/hProcess9"/>
    <dgm:cxn modelId="{A03E4446-9BE8-4102-B3E1-AA72A5326CF3}" type="presParOf" srcId="{C6C38040-3068-4A91-B253-A7CB91DBA2AA}" destId="{0A5720EC-FF6B-41FF-91C5-1ADC94D02DDF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3250" cy="46053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BB6600F-1436-411F-AED8-760B557F571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3334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1FB9D-4A25-4A51-8E70-F639D6BCE03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BF52F-94C2-4C81-A5AF-E05A98F0252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FE289-2CC1-4114-B564-4222635D286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DB604-EE9E-42BE-B171-20A3478D22D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FD3C6-EBCF-431C-8B3F-7AF9FA1391A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432C7-5F1E-4FE7-89B7-F6A10BC8232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7D7EC-FC88-40CC-86B1-1DC52F7F273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060595-6023-4454-831A-B10CD45D626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876BC-340D-4795-9165-93328183A75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E2C4A-47AC-4D2F-AA5A-407A391C98B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B7A4C-CF0F-4598-8519-504085011EF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Click to edit Master text styles</a:t>
            </a:r>
          </a:p>
          <a:p>
            <a:pPr lvl="1"/>
            <a:r>
              <a:rPr lang="fr-FR" altLang="fr-FR" smtClean="0"/>
              <a:t>Second level</a:t>
            </a:r>
          </a:p>
          <a:p>
            <a:pPr lvl="2"/>
            <a:r>
              <a:rPr lang="fr-FR" altLang="fr-FR" smtClean="0"/>
              <a:t>Third level</a:t>
            </a:r>
          </a:p>
          <a:p>
            <a:pPr lvl="3"/>
            <a:r>
              <a:rPr lang="fr-FR" altLang="fr-FR" smtClean="0"/>
              <a:t>Fourth level</a:t>
            </a:r>
          </a:p>
          <a:p>
            <a:pPr lvl="4"/>
            <a:r>
              <a:rPr lang="fr-FR" altLang="fr-FR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E3AA319-D026-4F0E-A9A8-9EF9C52D068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3812381"/>
            <a:ext cx="8280400" cy="1323975"/>
          </a:xfrm>
        </p:spPr>
        <p:txBody>
          <a:bodyPr/>
          <a:lstStyle/>
          <a:p>
            <a:pPr eaLnBrk="1" hangingPunct="1"/>
            <a:r>
              <a:rPr lang="fr-FR" altLang="fr-FR" sz="3200" b="1" dirty="0" smtClean="0">
                <a:solidFill>
                  <a:srgbClr val="6600FF"/>
                </a:solidFill>
              </a:rPr>
              <a:t>Expérimentation de la plateforme </a:t>
            </a:r>
            <a:r>
              <a:rPr lang="fr-FR" altLang="fr-FR" sz="3200" b="1" dirty="0" err="1" smtClean="0">
                <a:solidFill>
                  <a:srgbClr val="6600FF"/>
                </a:solidFill>
              </a:rPr>
              <a:t>e-VAL</a:t>
            </a:r>
            <a:r>
              <a:rPr lang="fr-FR" altLang="fr-FR" sz="3200" b="1" dirty="0" smtClean="0">
                <a:solidFill>
                  <a:srgbClr val="6600FF"/>
                </a:solidFill>
              </a:rPr>
              <a:t/>
            </a:r>
            <a:br>
              <a:rPr lang="fr-FR" altLang="fr-FR" sz="3200" b="1" dirty="0" smtClean="0">
                <a:solidFill>
                  <a:srgbClr val="6600FF"/>
                </a:solidFill>
              </a:rPr>
            </a:br>
            <a:r>
              <a:rPr lang="fr-FR" altLang="fr-FR" sz="3200" b="1" dirty="0" smtClean="0">
                <a:solidFill>
                  <a:srgbClr val="6600FF"/>
                </a:solidFill>
              </a:rPr>
              <a:t/>
            </a:r>
            <a:br>
              <a:rPr lang="fr-FR" altLang="fr-FR" sz="3200" b="1" dirty="0" smtClean="0">
                <a:solidFill>
                  <a:srgbClr val="6600FF"/>
                </a:solidFill>
              </a:rPr>
            </a:br>
            <a:r>
              <a:rPr lang="fr-FR" altLang="fr-FR" sz="1800" dirty="0" smtClean="0">
                <a:solidFill>
                  <a:srgbClr val="6600FF"/>
                </a:solidFill>
              </a:rPr>
              <a:t>Amel NEJJARI (UAE) &amp; </a:t>
            </a:r>
            <a:r>
              <a:rPr lang="fr-FR" altLang="fr-FR" sz="1800" dirty="0" err="1" smtClean="0">
                <a:solidFill>
                  <a:srgbClr val="6600FF"/>
                </a:solidFill>
              </a:rPr>
              <a:t>Soufiane</a:t>
            </a:r>
            <a:r>
              <a:rPr lang="fr-FR" altLang="fr-FR" sz="1800" dirty="0" smtClean="0">
                <a:solidFill>
                  <a:srgbClr val="6600FF"/>
                </a:solidFill>
              </a:rPr>
              <a:t> ROUISSI (UBM)</a:t>
            </a: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261145"/>
            <a:ext cx="9144000" cy="646906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2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4" name="Text Box 24"/>
          <p:cNvSpPr txBox="1">
            <a:spLocks noChangeArrowheads="1"/>
          </p:cNvSpPr>
          <p:nvPr/>
        </p:nvSpPr>
        <p:spPr bwMode="auto">
          <a:xfrm>
            <a:off x="395288" y="6583363"/>
            <a:ext cx="22324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A. NEJJARI / S. ROUISSI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4105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4106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  <p:pic>
        <p:nvPicPr>
          <p:cNvPr id="4107" name="Imag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6975" y="908050"/>
            <a:ext cx="1201738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196975"/>
            <a:ext cx="43227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971600" y="2363976"/>
            <a:ext cx="6624736" cy="1785104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defRPr/>
            </a:pPr>
            <a:r>
              <a:rPr lang="fr-FR" sz="1600" b="1" i="1" dirty="0" smtClean="0"/>
              <a:t>Exploitation des Compétences et Valorisation des acquis pour une Meilleure Insertion et Visibilité professionnelles</a:t>
            </a:r>
            <a:r>
              <a:rPr lang="fr-FR" sz="1400" b="1" i="1" dirty="0" smtClean="0"/>
              <a:t>.</a:t>
            </a:r>
          </a:p>
          <a:p>
            <a:pPr>
              <a:defRPr/>
            </a:pPr>
            <a:r>
              <a:rPr lang="fr-FR" sz="1200" dirty="0" smtClean="0"/>
              <a:t/>
            </a:r>
            <a:br>
              <a:rPr lang="fr-FR" sz="1200" dirty="0" smtClean="0"/>
            </a:br>
            <a:endParaRPr lang="fr-FR" sz="1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110" name="Picture 1" descr="C:\Users\Amal\Desktop\150px-Logouniversidadcadiz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981075"/>
            <a:ext cx="1001712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8" name="Picture 23" descr="C:\Users\chkouri\Desktop\e-val\compatible\e-val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2416175"/>
            <a:ext cx="2519363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RÃ©sultat de recherche d'images pour &quot;universitÃ© ibn tofail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88" y="5113338"/>
            <a:ext cx="3733800" cy="125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21491"/>
            <a:ext cx="9144000" cy="793651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107504" y="139528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fr-FR" sz="3200" b="1" dirty="0" smtClean="0"/>
              <a:t>Qui </a:t>
            </a:r>
            <a:r>
              <a:rPr lang="en-US" altLang="fr-FR" sz="3200" b="1" dirty="0" err="1" smtClean="0"/>
              <a:t>expérimentera</a:t>
            </a:r>
            <a:r>
              <a:rPr lang="en-US" altLang="fr-FR" sz="3200" b="1" dirty="0" smtClean="0"/>
              <a:t> la </a:t>
            </a:r>
            <a:r>
              <a:rPr lang="en-US" altLang="fr-FR" sz="3200" b="1" dirty="0" err="1" smtClean="0"/>
              <a:t>plateforme</a:t>
            </a:r>
            <a:r>
              <a:rPr lang="en-US" altLang="fr-FR" sz="3200" b="1" dirty="0" smtClean="0"/>
              <a:t> </a:t>
            </a:r>
            <a:r>
              <a:rPr lang="en-US" altLang="fr-FR" sz="3200" b="1" dirty="0" err="1" smtClean="0"/>
              <a:t>e-VAL</a:t>
            </a:r>
            <a:r>
              <a:rPr lang="en-US" altLang="fr-FR" sz="3200" b="1" dirty="0" smtClean="0"/>
              <a:t>?</a:t>
            </a:r>
            <a:endParaRPr lang="fr-FR" altLang="fr-FR" sz="3200" b="1" dirty="0"/>
          </a:p>
        </p:txBody>
      </p:sp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54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14 - 15 Décembre 2017</a:t>
            </a:r>
          </a:p>
        </p:txBody>
      </p:sp>
      <p:sp>
        <p:nvSpPr>
          <p:cNvPr id="654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Fès, Maroc 	  	  3/29</a:t>
            </a:r>
          </a:p>
        </p:txBody>
      </p:sp>
      <p:pic>
        <p:nvPicPr>
          <p:cNvPr id="5122" name="Picture 2" descr="RÃ©sultat de recherche d'images pour &quot;Ã©tudiants amphi maroc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5102"/>
            <a:ext cx="4137544" cy="26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Ã©sultat de recherche d'images pour &quot;ressources humaines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54582"/>
            <a:ext cx="4152339" cy="2763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87934" y="4696862"/>
            <a:ext cx="40324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Echantillon?</a:t>
            </a:r>
          </a:p>
          <a:p>
            <a:r>
              <a:rPr lang="fr-FR" b="1" dirty="0" smtClean="0"/>
              <a:t>Accès ouvert/accès régulé?</a:t>
            </a:r>
          </a:p>
          <a:p>
            <a:r>
              <a:rPr lang="fr-FR" b="1" dirty="0" smtClean="0"/>
              <a:t>Champs disciplinaires?</a:t>
            </a:r>
          </a:p>
          <a:p>
            <a:r>
              <a:rPr lang="fr-FR" b="1" dirty="0" smtClean="0"/>
              <a:t>Filières?</a:t>
            </a:r>
          </a:p>
          <a:p>
            <a:r>
              <a:rPr lang="fr-FR" b="1" dirty="0" smtClean="0"/>
              <a:t>Niveaux?</a:t>
            </a:r>
            <a:endParaRPr lang="fr-FR" b="1" dirty="0"/>
          </a:p>
        </p:txBody>
      </p:sp>
      <p:sp>
        <p:nvSpPr>
          <p:cNvPr id="14" name="ZoneTexte 13"/>
          <p:cNvSpPr txBox="1"/>
          <p:nvPr/>
        </p:nvSpPr>
        <p:spPr>
          <a:xfrm>
            <a:off x="4572000" y="4680236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Echantillon?</a:t>
            </a:r>
          </a:p>
          <a:p>
            <a:endParaRPr lang="fr-FR" b="1" dirty="0" smtClean="0"/>
          </a:p>
          <a:p>
            <a:r>
              <a:rPr lang="fr-FR" b="1" dirty="0" smtClean="0"/>
              <a:t>Secteur d’activité?</a:t>
            </a:r>
          </a:p>
        </p:txBody>
      </p:sp>
      <p:sp>
        <p:nvSpPr>
          <p:cNvPr id="4" name="Flèche vers le bas 3"/>
          <p:cNvSpPr/>
          <p:nvPr/>
        </p:nvSpPr>
        <p:spPr>
          <a:xfrm>
            <a:off x="1825911" y="3917776"/>
            <a:ext cx="556494" cy="7624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lèche vers le bas 15"/>
          <p:cNvSpPr/>
          <p:nvPr/>
        </p:nvSpPr>
        <p:spPr>
          <a:xfrm>
            <a:off x="6309977" y="3941487"/>
            <a:ext cx="556494" cy="7624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521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21491"/>
            <a:ext cx="9144000" cy="793651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107504" y="139528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fr-FR" sz="3200" b="1" dirty="0" smtClean="0"/>
              <a:t>Planning des expérimentations?</a:t>
            </a:r>
            <a:endParaRPr lang="fr-FR" altLang="fr-FR" sz="3200" b="1" dirty="0"/>
          </a:p>
        </p:txBody>
      </p:sp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54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14 - 15 Décembre 2017</a:t>
            </a:r>
          </a:p>
        </p:txBody>
      </p:sp>
      <p:sp>
        <p:nvSpPr>
          <p:cNvPr id="654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Fès, Maroc 	  	  3/29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971600" y="1435935"/>
            <a:ext cx="7200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A définir </a:t>
            </a:r>
            <a:r>
              <a:rPr lang="fr-FR" sz="3200" b="1" dirty="0" smtClean="0"/>
              <a:t>aujourd’hui!</a:t>
            </a:r>
          </a:p>
          <a:p>
            <a:pPr algn="ctr"/>
            <a:endParaRPr lang="fr-FR" sz="3200" b="1" dirty="0" smtClean="0"/>
          </a:p>
          <a:p>
            <a:pPr algn="ctr"/>
            <a:r>
              <a:rPr lang="fr-FR" sz="3200" b="1" dirty="0" smtClean="0"/>
              <a:t>Dates (début et fin) de la phase de préparation?</a:t>
            </a:r>
          </a:p>
          <a:p>
            <a:pPr algn="ctr"/>
            <a:endParaRPr lang="fr-FR" sz="3200" b="1" dirty="0"/>
          </a:p>
          <a:p>
            <a:pPr algn="ctr"/>
            <a:r>
              <a:rPr lang="fr-FR" sz="3200" b="1" dirty="0" smtClean="0"/>
              <a:t>Dates (début et fin) de la phase d’expérimentation?</a:t>
            </a:r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77406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21491"/>
            <a:ext cx="9144000" cy="793651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107504" y="139528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fr-FR" sz="3200" b="1" dirty="0" smtClean="0"/>
              <a:t>Comment?</a:t>
            </a:r>
            <a:endParaRPr lang="fr-FR" altLang="fr-FR" sz="3200" b="1" dirty="0"/>
          </a:p>
        </p:txBody>
      </p:sp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54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14 - 15 Décembre 2017</a:t>
            </a:r>
          </a:p>
        </p:txBody>
      </p:sp>
      <p:sp>
        <p:nvSpPr>
          <p:cNvPr id="654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Fès, Maroc 	  	  3/29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971600" y="1435935"/>
            <a:ext cx="7200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/>
              <a:t>Matériel ? (salles, serveur…)</a:t>
            </a:r>
          </a:p>
          <a:p>
            <a:pPr algn="ctr"/>
            <a:endParaRPr lang="fr-FR" sz="3200" b="1" dirty="0" smtClean="0"/>
          </a:p>
          <a:p>
            <a:pPr algn="ctr"/>
            <a:r>
              <a:rPr lang="fr-FR" sz="3200" b="1" dirty="0" smtClean="0"/>
              <a:t>Sensibilisation du public cible ?</a:t>
            </a:r>
          </a:p>
          <a:p>
            <a:pPr algn="ctr"/>
            <a:endParaRPr lang="fr-FR" sz="3200" b="1" dirty="0"/>
          </a:p>
          <a:p>
            <a:pPr algn="ctr"/>
            <a:r>
              <a:rPr lang="fr-FR" sz="3200" b="1" dirty="0" smtClean="0"/>
              <a:t>Conception d’un tutoriel ?</a:t>
            </a:r>
          </a:p>
          <a:p>
            <a:pPr algn="ctr"/>
            <a:endParaRPr lang="fr-FR" sz="3200" b="1" dirty="0"/>
          </a:p>
          <a:p>
            <a:pPr algn="ctr"/>
            <a:r>
              <a:rPr lang="fr-FR" sz="3200" b="1" dirty="0" smtClean="0"/>
              <a:t>Phase préparatoire hors plateforme?</a:t>
            </a:r>
          </a:p>
          <a:p>
            <a:pPr algn="ctr"/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391762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21491"/>
            <a:ext cx="9144000" cy="793651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54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14 - 15 Décembre 2017</a:t>
            </a:r>
          </a:p>
        </p:txBody>
      </p:sp>
      <p:sp>
        <p:nvSpPr>
          <p:cNvPr id="654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Fès, Maroc 	  	  3/29</a:t>
            </a:r>
          </a:p>
        </p:txBody>
      </p:sp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4199142517"/>
              </p:ext>
            </p:extLst>
          </p:nvPr>
        </p:nvGraphicFramePr>
        <p:xfrm>
          <a:off x="107504" y="1125538"/>
          <a:ext cx="8928992" cy="2375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6277559" y="4460441"/>
            <a:ext cx="27363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Traitement et analyse des résultats</a:t>
            </a:r>
          </a:p>
          <a:p>
            <a:pPr algn="ctr"/>
            <a:endParaRPr lang="fr-FR" b="1" dirty="0" smtClean="0"/>
          </a:p>
          <a:p>
            <a:pPr algn="ctr"/>
            <a:r>
              <a:rPr lang="fr-FR" b="1" dirty="0" smtClean="0"/>
              <a:t>Rédaction d’un document de synthèse (à livrer à l’équipe technique)</a:t>
            </a:r>
            <a:endParaRPr lang="fr-FR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3059832" y="3103562"/>
            <a:ext cx="27363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Interaction avec la plateforme</a:t>
            </a:r>
          </a:p>
          <a:p>
            <a:pPr algn="ctr"/>
            <a:endParaRPr lang="fr-FR" b="1" dirty="0"/>
          </a:p>
          <a:p>
            <a:pPr algn="ctr"/>
            <a:r>
              <a:rPr lang="fr-FR" b="1" dirty="0" smtClean="0"/>
              <a:t>Sondages</a:t>
            </a:r>
          </a:p>
          <a:p>
            <a:pPr algn="ctr"/>
            <a:endParaRPr lang="fr-FR" b="1" dirty="0"/>
          </a:p>
          <a:p>
            <a:pPr algn="ctr"/>
            <a:r>
              <a:rPr lang="fr-FR" b="1" dirty="0" smtClean="0"/>
              <a:t>Entretiens</a:t>
            </a:r>
            <a:endParaRPr lang="fr-FR" b="1" dirty="0"/>
          </a:p>
        </p:txBody>
      </p:sp>
      <p:sp>
        <p:nvSpPr>
          <p:cNvPr id="6" name="ZoneTexte 5"/>
          <p:cNvSpPr txBox="1"/>
          <p:nvPr/>
        </p:nvSpPr>
        <p:spPr>
          <a:xfrm>
            <a:off x="4235458" y="4870717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0000"/>
                </a:solidFill>
              </a:rPr>
              <a:t>Collecte de données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7" name="Flèche droite 6"/>
          <p:cNvSpPr/>
          <p:nvPr/>
        </p:nvSpPr>
        <p:spPr>
          <a:xfrm>
            <a:off x="3563888" y="5471094"/>
            <a:ext cx="2713671" cy="499063"/>
          </a:xfrm>
          <a:prstGeom prst="rightArrow">
            <a:avLst/>
          </a:prstGeom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107504" y="3212976"/>
            <a:ext cx="29523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Choix à opérer!</a:t>
            </a:r>
          </a:p>
          <a:p>
            <a:endParaRPr lang="fr-FR" b="1" dirty="0"/>
          </a:p>
          <a:p>
            <a:r>
              <a:rPr lang="fr-FR" b="1" dirty="0" smtClean="0"/>
              <a:t>Sensibilisation et explication</a:t>
            </a:r>
          </a:p>
          <a:p>
            <a:endParaRPr lang="fr-FR" b="1" dirty="0"/>
          </a:p>
          <a:p>
            <a:r>
              <a:rPr lang="fr-FR" b="1" dirty="0" smtClean="0"/>
              <a:t>Rédaction 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/>
              <a:t>Template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/>
              <a:t>Documents supports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b="1" dirty="0" smtClean="0"/>
              <a:t>Items sondages, questionnaires ouverts…</a:t>
            </a:r>
            <a:endParaRPr lang="fr-FR" b="1" dirty="0"/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0" y="86231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fr-FR" sz="3200" b="1" dirty="0" err="1" smtClean="0"/>
              <a:t>Synthèse</a:t>
            </a:r>
            <a:endParaRPr lang="fr-FR" alt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360918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21491"/>
            <a:ext cx="9144000" cy="793651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0" y="86231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fr-FR" sz="3200" b="1" dirty="0" smtClean="0">
                <a:solidFill>
                  <a:srgbClr val="FBFBFB"/>
                </a:solidFill>
              </a:rPr>
              <a:t>Questions </a:t>
            </a:r>
            <a:r>
              <a:rPr lang="en-US" altLang="fr-FR" sz="3200" b="1" dirty="0" err="1" smtClean="0">
                <a:solidFill>
                  <a:srgbClr val="FBFBFB"/>
                </a:solidFill>
              </a:rPr>
              <a:t>sur</a:t>
            </a:r>
            <a:r>
              <a:rPr lang="en-US" altLang="fr-FR" sz="3200" b="1" dirty="0" smtClean="0">
                <a:solidFill>
                  <a:srgbClr val="FBFBFB"/>
                </a:solidFill>
              </a:rPr>
              <a:t> la table</a:t>
            </a:r>
            <a:endParaRPr lang="fr-FR" altLang="fr-FR" sz="3200" b="1" dirty="0">
              <a:solidFill>
                <a:srgbClr val="FBFBFB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3053" y="980728"/>
            <a:ext cx="9144000" cy="5632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i="1" u="sng" dirty="0"/>
              <a:t>Population « cible »</a:t>
            </a:r>
            <a:endParaRPr lang="fr-FR" b="1" dirty="0"/>
          </a:p>
          <a:p>
            <a:r>
              <a:rPr lang="fr-FR" dirty="0"/>
              <a:t>Nombre et profil des étudiants qui participeront à l’expérimentation</a:t>
            </a:r>
          </a:p>
          <a:p>
            <a:r>
              <a:rPr lang="fr-FR" dirty="0"/>
              <a:t>Nombre et profil des entreprises qui participeront à l’expérimentation</a:t>
            </a:r>
          </a:p>
          <a:p>
            <a:r>
              <a:rPr lang="fr-FR" dirty="0"/>
              <a:t>Volet gestionnaire </a:t>
            </a:r>
            <a:r>
              <a:rPr lang="fr-FR" dirty="0" err="1"/>
              <a:t>i.e</a:t>
            </a:r>
            <a:r>
              <a:rPr lang="fr-FR" dirty="0"/>
              <a:t> les responsables de formation ( ?)</a:t>
            </a:r>
          </a:p>
          <a:p>
            <a:r>
              <a:rPr lang="fr-FR" dirty="0"/>
              <a:t> </a:t>
            </a:r>
          </a:p>
          <a:p>
            <a:r>
              <a:rPr lang="fr-FR" b="1" i="1" u="sng" dirty="0"/>
              <a:t>Variables étudiées </a:t>
            </a:r>
            <a:endParaRPr lang="fr-FR" b="1" dirty="0"/>
          </a:p>
          <a:p>
            <a:r>
              <a:rPr lang="fr-FR" dirty="0" smtClean="0"/>
              <a:t>Sera</a:t>
            </a:r>
            <a:r>
              <a:rPr lang="fr-FR" dirty="0"/>
              <a:t>-t-il nécessaire d’ajouter des fonctions spécifiques d’enregistrement des actions à des fins de « </a:t>
            </a:r>
            <a:r>
              <a:rPr lang="fr-FR" dirty="0" err="1"/>
              <a:t>tracking</a:t>
            </a:r>
            <a:r>
              <a:rPr lang="fr-FR" dirty="0"/>
              <a:t> » ? </a:t>
            </a:r>
          </a:p>
          <a:p>
            <a:r>
              <a:rPr lang="fr-FR" dirty="0"/>
              <a:t>Quel(s) type(s) et combien de questions devront être posées au regard des variables choisies ?</a:t>
            </a:r>
          </a:p>
          <a:p>
            <a:r>
              <a:rPr lang="fr-FR" dirty="0"/>
              <a:t> </a:t>
            </a:r>
          </a:p>
          <a:p>
            <a:r>
              <a:rPr lang="fr-FR" b="1" i="1" u="sng" dirty="0"/>
              <a:t>Modalités de collecte des données</a:t>
            </a:r>
            <a:endParaRPr lang="fr-FR" b="1" dirty="0"/>
          </a:p>
          <a:p>
            <a:r>
              <a:rPr lang="fr-FR" dirty="0"/>
              <a:t>Le volet « traces » relève d’un niveau « collecte automatisée » en conformité avec les développements et les fonctionnalités de la plateforme.</a:t>
            </a:r>
          </a:p>
          <a:p>
            <a:r>
              <a:rPr lang="fr-FR" dirty="0"/>
              <a:t>Les entretiens et questionnaires (choix, modalités.</a:t>
            </a:r>
          </a:p>
          <a:p>
            <a:r>
              <a:rPr lang="fr-FR" dirty="0"/>
              <a:t> </a:t>
            </a:r>
          </a:p>
          <a:p>
            <a:r>
              <a:rPr lang="fr-FR" b="1" i="1" u="sng" dirty="0"/>
              <a:t>Calendrier</a:t>
            </a:r>
            <a:endParaRPr lang="fr-FR" b="1" dirty="0"/>
          </a:p>
          <a:p>
            <a:r>
              <a:rPr lang="fr-FR" dirty="0"/>
              <a:t>Date de lancement et de fin de la collecte de données dans la phase d’expérimentation</a:t>
            </a:r>
          </a:p>
          <a:p>
            <a:r>
              <a:rPr lang="fr-FR" dirty="0"/>
              <a:t>Temps d’analyse et de rédaction des conclusions, synthèses et préconisations à l’issue de l’expérimentation</a:t>
            </a:r>
          </a:p>
        </p:txBody>
      </p:sp>
    </p:spTree>
    <p:extLst>
      <p:ext uri="{BB962C8B-B14F-4D97-AF65-F5344CB8AC3E}">
        <p14:creationId xmlns:p14="http://schemas.microsoft.com/office/powerpoint/2010/main" val="113431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Livrable WP.5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t="21122" b="8195"/>
          <a:stretch/>
        </p:blipFill>
        <p:spPr>
          <a:xfrm>
            <a:off x="0" y="1387655"/>
            <a:ext cx="9144000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5825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3812381"/>
            <a:ext cx="8280400" cy="1323975"/>
          </a:xfrm>
        </p:spPr>
        <p:txBody>
          <a:bodyPr/>
          <a:lstStyle/>
          <a:p>
            <a:pPr eaLnBrk="1" hangingPunct="1"/>
            <a:r>
              <a:rPr lang="fr-FR" altLang="fr-FR" sz="3200" b="1" dirty="0" smtClean="0">
                <a:solidFill>
                  <a:srgbClr val="6600FF"/>
                </a:solidFill>
              </a:rPr>
              <a:t>Expérimentation de la plateforme </a:t>
            </a:r>
            <a:r>
              <a:rPr lang="fr-FR" altLang="fr-FR" sz="3200" b="1" dirty="0" err="1" smtClean="0">
                <a:solidFill>
                  <a:srgbClr val="6600FF"/>
                </a:solidFill>
              </a:rPr>
              <a:t>e-VAL</a:t>
            </a:r>
            <a:r>
              <a:rPr lang="fr-FR" altLang="fr-FR" sz="3200" b="1" dirty="0" smtClean="0">
                <a:solidFill>
                  <a:srgbClr val="6600FF"/>
                </a:solidFill>
              </a:rPr>
              <a:t/>
            </a:r>
            <a:br>
              <a:rPr lang="fr-FR" altLang="fr-FR" sz="3200" b="1" dirty="0" smtClean="0">
                <a:solidFill>
                  <a:srgbClr val="6600FF"/>
                </a:solidFill>
              </a:rPr>
            </a:br>
            <a:r>
              <a:rPr lang="fr-FR" altLang="fr-FR" sz="3200" b="1" dirty="0" smtClean="0">
                <a:solidFill>
                  <a:srgbClr val="6600FF"/>
                </a:solidFill>
              </a:rPr>
              <a:t/>
            </a:r>
            <a:br>
              <a:rPr lang="fr-FR" altLang="fr-FR" sz="3200" b="1" dirty="0" smtClean="0">
                <a:solidFill>
                  <a:srgbClr val="6600FF"/>
                </a:solidFill>
              </a:rPr>
            </a:br>
            <a:r>
              <a:rPr lang="fr-FR" altLang="fr-FR" sz="1800" dirty="0" smtClean="0">
                <a:solidFill>
                  <a:srgbClr val="6600FF"/>
                </a:solidFill>
              </a:rPr>
              <a:t>Amel NEJJARI (UAE) &amp; </a:t>
            </a:r>
            <a:r>
              <a:rPr lang="fr-FR" altLang="fr-FR" sz="1800" dirty="0" err="1" smtClean="0">
                <a:solidFill>
                  <a:srgbClr val="6600FF"/>
                </a:solidFill>
              </a:rPr>
              <a:t>Soufiane</a:t>
            </a:r>
            <a:r>
              <a:rPr lang="fr-FR" altLang="fr-FR" sz="1800" dirty="0" smtClean="0">
                <a:solidFill>
                  <a:srgbClr val="6600FF"/>
                </a:solidFill>
              </a:rPr>
              <a:t> ROUISSI (UBM)</a:t>
            </a: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261145"/>
            <a:ext cx="9144000" cy="646906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2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4" name="Text Box 24"/>
          <p:cNvSpPr txBox="1">
            <a:spLocks noChangeArrowheads="1"/>
          </p:cNvSpPr>
          <p:nvPr/>
        </p:nvSpPr>
        <p:spPr bwMode="auto">
          <a:xfrm>
            <a:off x="395288" y="6583363"/>
            <a:ext cx="25205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A. NEJJARI / S. ROUISSI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4105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4106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  <p:pic>
        <p:nvPicPr>
          <p:cNvPr id="4107" name="Imag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6975" y="908050"/>
            <a:ext cx="1201738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196975"/>
            <a:ext cx="43227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971600" y="2363976"/>
            <a:ext cx="6624736" cy="1785104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defRPr/>
            </a:pPr>
            <a:r>
              <a:rPr lang="fr-FR" sz="1600" b="1" i="1" dirty="0" smtClean="0"/>
              <a:t>Exploitation des Compétences et Valorisation des acquis pour une Meilleure Insertion et Visibilité professionnelles</a:t>
            </a:r>
            <a:r>
              <a:rPr lang="fr-FR" sz="1400" b="1" i="1" dirty="0" smtClean="0"/>
              <a:t>.</a:t>
            </a:r>
          </a:p>
          <a:p>
            <a:pPr>
              <a:defRPr/>
            </a:pPr>
            <a:r>
              <a:rPr lang="fr-FR" sz="1200" dirty="0" smtClean="0"/>
              <a:t/>
            </a:r>
            <a:br>
              <a:rPr lang="fr-FR" sz="1200" dirty="0" smtClean="0"/>
            </a:br>
            <a:endParaRPr lang="fr-FR" sz="1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110" name="Picture 1" descr="C:\Users\Amal\Desktop\150px-Logouniversidadcadiz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981075"/>
            <a:ext cx="1001712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8" name="Picture 23" descr="C:\Users\chkouri\Desktop\e-val\compatible\e-val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2416175"/>
            <a:ext cx="2519363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RÃ©sultat de recherche d'images pour &quot;universitÃ© ibn tofail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88" y="5113338"/>
            <a:ext cx="3733800" cy="125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68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21491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0" y="12541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fr-FR" sz="2000" dirty="0" smtClean="0"/>
              <a:t>ANNEE 2 DU PROJET</a:t>
            </a:r>
            <a:endParaRPr lang="fr-FR" altLang="fr-FR" sz="2000" dirty="0"/>
          </a:p>
        </p:txBody>
      </p:sp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54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14 - 15 Décembre 2017</a:t>
            </a:r>
          </a:p>
        </p:txBody>
      </p:sp>
      <p:sp>
        <p:nvSpPr>
          <p:cNvPr id="654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Fès, Maroc 	  	  3/29</a:t>
            </a:r>
          </a:p>
        </p:txBody>
      </p:sp>
      <p:graphicFrame>
        <p:nvGraphicFramePr>
          <p:cNvPr id="26" name="Tableau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546048"/>
              </p:ext>
            </p:extLst>
          </p:nvPr>
        </p:nvGraphicFramePr>
        <p:xfrm>
          <a:off x="929" y="623052"/>
          <a:ext cx="9144000" cy="5800367"/>
        </p:xfrm>
        <a:graphic>
          <a:graphicData uri="http://schemas.openxmlformats.org/drawingml/2006/table">
            <a:tbl>
              <a:tblPr/>
              <a:tblGrid>
                <a:gridCol w="755650"/>
                <a:gridCol w="2304182"/>
                <a:gridCol w="1296144"/>
                <a:gridCol w="3456112"/>
                <a:gridCol w="1331912"/>
              </a:tblGrid>
              <a:tr h="431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Numéro du lot</a:t>
                      </a:r>
                      <a:endParaRPr kumimoji="0" lang="fr-FR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Calibri" pitchFamily="34" charset="0"/>
                      </a:endParaRP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Intitulé du lot</a:t>
                      </a:r>
                      <a:endParaRPr kumimoji="0" lang="fr-FR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Calibri" pitchFamily="34" charset="0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Coordonnateur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du lot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Activités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Coordonnateur de l’activité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235541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3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Spécification &amp; Conception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VUB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3.1 Rédaction du cahier des charges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9308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3.2 Rédaction du document de spécification fonctionnelle et technique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VUB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3.3 Formation de l’équipe de conception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VUB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3.4.Conception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UPorto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23554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4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Mise en œuvre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UBM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4.1 Formations de l’équipe de développement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UBM - UCA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2355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4.2 implantation de la plateforme e-VAL 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UMP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2355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4.3 Déploiement 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UIZ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23554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5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Validation &amp; Expérimentation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UIT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5.1 Validation de la plateforme e-VAL</a:t>
                      </a:r>
                    </a:p>
                  </a:txBody>
                  <a:tcPr marL="35560" marR="3556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UMP - UIT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394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5.2 Préparation d’un centre</a:t>
                      </a:r>
                      <a:r>
                        <a:rPr lang="fr-FR" sz="13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d’expérimentation</a:t>
                      </a:r>
                    </a:p>
                  </a:txBody>
                  <a:tcPr marL="35560" marR="3556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48905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5.3 Expérimentation de la plateforme</a:t>
                      </a:r>
                    </a:p>
                  </a:txBody>
                  <a:tcPr marL="35560" marR="3556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UIR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19654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WP 7</a:t>
                      </a:r>
                      <a:endParaRPr lang="fr-FR" sz="1300" kern="1200" dirty="0" smtClean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Assurance et contrôle de la qualité</a:t>
                      </a:r>
                      <a:endParaRPr lang="fr-FR" sz="1300" kern="1200" dirty="0" smtClean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UVigo</a:t>
                      </a:r>
                      <a:endParaRPr lang="fr-FR" sz="13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7.1 Gestion et contrôle des délais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UVigo</a:t>
                      </a:r>
                      <a:endParaRPr lang="fr-FR" sz="13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7.2 Gestion des livrables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7.3 Qualité des livrables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7.4 Réunion de qualité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985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8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Diffusion et pérennité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8.1 Création et mise à jour du portail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9308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8.2 Réunions de sensibilisation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Ministère, </a:t>
                      </a:r>
                      <a:r>
                        <a:rPr lang="fr-FR" sz="13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Anapec</a:t>
                      </a: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lang="fr-FR" sz="13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Afem</a:t>
                      </a:r>
                      <a:endParaRPr lang="fr-FR" sz="13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23554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9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Gestion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UCA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9.1 Gestion financière du projet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UCA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2355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9.2 Gestion académique du projet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2355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9.3 Réunions de consortium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UCA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</a:tbl>
          </a:graphicData>
        </a:graphic>
      </p:graphicFrame>
      <p:sp>
        <p:nvSpPr>
          <p:cNvPr id="22" name="Rectangle à coins arrondis 21"/>
          <p:cNvSpPr/>
          <p:nvPr/>
        </p:nvSpPr>
        <p:spPr>
          <a:xfrm>
            <a:off x="0" y="3127972"/>
            <a:ext cx="8800499" cy="79052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21491"/>
            <a:ext cx="9144000" cy="720131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127756" y="114915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fr-FR" sz="3200" b="1" dirty="0"/>
              <a:t>SITUATION ACTUELLE</a:t>
            </a:r>
            <a:endParaRPr lang="fr-FR" altLang="fr-FR" sz="3200" b="1" dirty="0"/>
          </a:p>
        </p:txBody>
      </p:sp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54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14 - 15 Décembre 2017</a:t>
            </a:r>
          </a:p>
        </p:txBody>
      </p:sp>
      <p:sp>
        <p:nvSpPr>
          <p:cNvPr id="654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Fès, Maroc 	  	  3/29</a:t>
            </a:r>
          </a:p>
        </p:txBody>
      </p: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2387358553"/>
              </p:ext>
            </p:extLst>
          </p:nvPr>
        </p:nvGraphicFramePr>
        <p:xfrm>
          <a:off x="107504" y="836712"/>
          <a:ext cx="9036496" cy="5472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0975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21491"/>
            <a:ext cx="9144000" cy="761880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288131" y="19682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fr-FR" sz="3200" b="1" dirty="0"/>
              <a:t>SITUATION ACTUELLE</a:t>
            </a:r>
            <a:endParaRPr lang="fr-FR" altLang="fr-FR" sz="3200" b="1" dirty="0"/>
          </a:p>
        </p:txBody>
      </p:sp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54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14 - 15 Décembre 2017</a:t>
            </a:r>
          </a:p>
        </p:txBody>
      </p:sp>
      <p:sp>
        <p:nvSpPr>
          <p:cNvPr id="654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Fès, Maroc 	  	  3/29</a:t>
            </a:r>
          </a:p>
        </p:txBody>
      </p:sp>
      <p:graphicFrame>
        <p:nvGraphicFramePr>
          <p:cNvPr id="14" name="Diagramme 13"/>
          <p:cNvGraphicFramePr/>
          <p:nvPr>
            <p:extLst>
              <p:ext uri="{D42A27DB-BD31-4B8C-83A1-F6EECF244321}">
                <p14:modId xmlns:p14="http://schemas.microsoft.com/office/powerpoint/2010/main" val="543763275"/>
              </p:ext>
            </p:extLst>
          </p:nvPr>
        </p:nvGraphicFramePr>
        <p:xfrm>
          <a:off x="107504" y="836712"/>
          <a:ext cx="9036496" cy="5472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lèche droite 1"/>
          <p:cNvSpPr/>
          <p:nvPr/>
        </p:nvSpPr>
        <p:spPr>
          <a:xfrm>
            <a:off x="2627784" y="4797152"/>
            <a:ext cx="3312641" cy="72008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2195736" y="5517232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Préparation de l’expérimentation</a:t>
            </a:r>
            <a:endParaRPr lang="fr-F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09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21491"/>
            <a:ext cx="9144000" cy="793651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107504" y="139528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fr-FR" sz="3200" b="1" dirty="0" err="1" smtClean="0"/>
              <a:t>Pourquoi</a:t>
            </a:r>
            <a:r>
              <a:rPr lang="en-US" altLang="fr-FR" sz="3200" b="1" dirty="0" smtClean="0"/>
              <a:t> </a:t>
            </a:r>
            <a:r>
              <a:rPr lang="en-US" altLang="fr-FR" sz="3200" b="1" dirty="0" err="1" smtClean="0"/>
              <a:t>expérimenter</a:t>
            </a:r>
            <a:r>
              <a:rPr lang="en-US" altLang="fr-FR" sz="3200" b="1" dirty="0" smtClean="0"/>
              <a:t> la </a:t>
            </a:r>
            <a:r>
              <a:rPr lang="en-US" altLang="fr-FR" sz="3200" b="1" dirty="0" err="1" smtClean="0"/>
              <a:t>plateforme</a:t>
            </a:r>
            <a:r>
              <a:rPr lang="en-US" altLang="fr-FR" sz="3200" b="1" dirty="0" smtClean="0"/>
              <a:t>?</a:t>
            </a:r>
            <a:endParaRPr lang="fr-FR" altLang="fr-FR" sz="3200" b="1" dirty="0"/>
          </a:p>
        </p:txBody>
      </p:sp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54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14 - 15 Décembre 2017</a:t>
            </a:r>
          </a:p>
        </p:txBody>
      </p:sp>
      <p:sp>
        <p:nvSpPr>
          <p:cNvPr id="654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Fès, Maroc 	  	  3/29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467544" y="1435935"/>
            <a:ext cx="83529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Tester les fonctionnalités et l’aspect ergonomique de la </a:t>
            </a:r>
            <a:r>
              <a:rPr lang="fr-FR" sz="3200" b="1" dirty="0" smtClean="0"/>
              <a:t>plateforme</a:t>
            </a:r>
          </a:p>
          <a:p>
            <a:pPr algn="ctr"/>
            <a:endParaRPr lang="fr-FR" sz="3200" b="1" dirty="0"/>
          </a:p>
          <a:p>
            <a:pPr algn="ctr"/>
            <a:endParaRPr lang="fr-FR" sz="3200" b="1" dirty="0" smtClean="0"/>
          </a:p>
          <a:p>
            <a:pPr algn="ctr"/>
            <a:endParaRPr lang="fr-FR" sz="3200" b="1" dirty="0" smtClean="0"/>
          </a:p>
          <a:p>
            <a:pPr algn="ctr"/>
            <a:r>
              <a:rPr lang="fr-FR" sz="3200" b="1" dirty="0" smtClean="0"/>
              <a:t>Premiers feed-back des principaux concernés : degré de compréhension des objectifs de la plateforme ? </a:t>
            </a:r>
            <a:br>
              <a:rPr lang="fr-FR" sz="3200" b="1" dirty="0" smtClean="0"/>
            </a:br>
            <a:r>
              <a:rPr lang="fr-FR" sz="3200" b="1" dirty="0" smtClean="0"/>
              <a:t>Utilité ? Acceptabilité ?</a:t>
            </a:r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197096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21491"/>
            <a:ext cx="9144000" cy="793651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107504" y="139528"/>
            <a:ext cx="9144000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3200" b="1" dirty="0" smtClean="0">
                <a:solidFill>
                  <a:srgbClr val="FBFBFB"/>
                </a:solidFill>
              </a:rPr>
              <a:t>Comment expérimenter ou observer ?</a:t>
            </a:r>
            <a:endParaRPr lang="fr-FR" altLang="fr-FR" sz="3200" b="1" dirty="0">
              <a:solidFill>
                <a:srgbClr val="FBFBFB"/>
              </a:solidFill>
            </a:endParaRPr>
          </a:p>
        </p:txBody>
      </p:sp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54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14 - 15 Décembre 2017</a:t>
            </a:r>
          </a:p>
        </p:txBody>
      </p:sp>
      <p:sp>
        <p:nvSpPr>
          <p:cNvPr id="654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Fès, Maroc 	  	  3/29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647564" y="1435935"/>
            <a:ext cx="784887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/>
              <a:t>Expérimentation - Observation </a:t>
            </a:r>
            <a:br>
              <a:rPr lang="fr-FR" sz="3200" dirty="0" smtClean="0"/>
            </a:br>
            <a:r>
              <a:rPr lang="fr-FR" sz="3200" dirty="0" smtClean="0"/>
              <a:t>devant prendre en compte</a:t>
            </a:r>
          </a:p>
          <a:p>
            <a:endParaRPr lang="fr-FR" sz="3200" b="1" dirty="0" smtClean="0"/>
          </a:p>
          <a:p>
            <a:pPr marL="457200" indent="-457200">
              <a:buFont typeface="Arial"/>
              <a:buChar char="•"/>
            </a:pPr>
            <a:r>
              <a:rPr lang="fr-FR" sz="3200" b="1" dirty="0" smtClean="0"/>
              <a:t>les </a:t>
            </a:r>
            <a:r>
              <a:rPr lang="fr-FR" sz="3200" b="1" dirty="0"/>
              <a:t>aspects techniques</a:t>
            </a:r>
            <a:r>
              <a:rPr lang="fr-FR" sz="3200" dirty="0"/>
              <a:t> </a:t>
            </a:r>
            <a:endParaRPr lang="fr-FR" sz="3200" dirty="0" smtClean="0"/>
          </a:p>
          <a:p>
            <a:pPr marL="457200" indent="-457200">
              <a:buFont typeface="Arial"/>
              <a:buChar char="•"/>
            </a:pPr>
            <a:r>
              <a:rPr lang="fr-FR" sz="3200" b="1" dirty="0" smtClean="0"/>
              <a:t>les </a:t>
            </a:r>
            <a:r>
              <a:rPr lang="fr-FR" sz="3200" b="1" dirty="0"/>
              <a:t>aspects sociaux et </a:t>
            </a:r>
            <a:r>
              <a:rPr lang="fr-FR" sz="3200" b="1" dirty="0" smtClean="0"/>
              <a:t>humains</a:t>
            </a:r>
          </a:p>
          <a:p>
            <a:endParaRPr lang="fr-FR" sz="3200" b="1" dirty="0" smtClean="0"/>
          </a:p>
          <a:p>
            <a:r>
              <a:rPr lang="fr-FR" sz="3200" b="1" dirty="0" smtClean="0"/>
              <a:t>=&gt; déterminer </a:t>
            </a:r>
            <a:r>
              <a:rPr lang="fr-FR" sz="3200" b="1" dirty="0"/>
              <a:t>le niveau d’acceptabilité</a:t>
            </a:r>
            <a:r>
              <a:rPr lang="fr-FR" sz="3200" dirty="0"/>
              <a:t> </a:t>
            </a:r>
            <a:r>
              <a:rPr lang="fr-FR" sz="3200" dirty="0" smtClean="0"/>
              <a:t>de la démarche </a:t>
            </a:r>
            <a:r>
              <a:rPr lang="fr-FR" sz="3200" dirty="0"/>
              <a:t>orientée e-portfolio.</a:t>
            </a:r>
          </a:p>
        </p:txBody>
      </p:sp>
    </p:spTree>
    <p:extLst>
      <p:ext uri="{BB962C8B-B14F-4D97-AF65-F5344CB8AC3E}">
        <p14:creationId xmlns:p14="http://schemas.microsoft.com/office/powerpoint/2010/main" val="230633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21491"/>
            <a:ext cx="9144000" cy="793651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107504" y="139528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fr-FR" sz="3200" b="1" dirty="0" err="1" smtClean="0">
                <a:solidFill>
                  <a:srgbClr val="FBFBFB"/>
                </a:solidFill>
              </a:rPr>
              <a:t>Collecte</a:t>
            </a:r>
            <a:r>
              <a:rPr lang="en-US" altLang="fr-FR" sz="3200" b="1" dirty="0" smtClean="0">
                <a:solidFill>
                  <a:srgbClr val="FBFBFB"/>
                </a:solidFill>
              </a:rPr>
              <a:t> des </a:t>
            </a:r>
            <a:r>
              <a:rPr lang="en-US" altLang="fr-FR" sz="3200" b="1" dirty="0" err="1" smtClean="0">
                <a:solidFill>
                  <a:srgbClr val="FBFBFB"/>
                </a:solidFill>
              </a:rPr>
              <a:t>données</a:t>
            </a:r>
            <a:endParaRPr lang="fr-FR" altLang="fr-FR" sz="3200" b="1" dirty="0">
              <a:solidFill>
                <a:srgbClr val="FBFBFB"/>
              </a:solidFill>
            </a:endParaRPr>
          </a:p>
        </p:txBody>
      </p:sp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54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14 - 15 Décembre 2017</a:t>
            </a:r>
          </a:p>
        </p:txBody>
      </p:sp>
      <p:sp>
        <p:nvSpPr>
          <p:cNvPr id="654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Fès, Maroc 	  	  3/29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683568" y="1052736"/>
            <a:ext cx="7848872" cy="5016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3200" b="1" dirty="0"/>
              <a:t>Analyse du niveau d’activité et typologie des </a:t>
            </a:r>
            <a:r>
              <a:rPr lang="fr-FR" sz="3200" b="1" dirty="0" smtClean="0"/>
              <a:t>actions (étude des logs)</a:t>
            </a:r>
            <a:endParaRPr lang="fr-FR" sz="3200" dirty="0"/>
          </a:p>
          <a:p>
            <a:r>
              <a:rPr lang="fr-FR" sz="3200" dirty="0" smtClean="0">
                <a:sym typeface="Wingdings"/>
              </a:rPr>
              <a:t> </a:t>
            </a:r>
            <a:r>
              <a:rPr lang="fr-FR" sz="3200" dirty="0" smtClean="0"/>
              <a:t>Traces</a:t>
            </a:r>
          </a:p>
          <a:p>
            <a:r>
              <a:rPr lang="fr-FR" sz="3200" dirty="0"/>
              <a:t> </a:t>
            </a:r>
          </a:p>
          <a:p>
            <a:pPr lvl="0"/>
            <a:r>
              <a:rPr lang="fr-FR" sz="3200" b="1" dirty="0"/>
              <a:t>Analyse du niveau d’</a:t>
            </a:r>
            <a:r>
              <a:rPr lang="fr-FR" sz="3200" b="1" dirty="0" err="1"/>
              <a:t>usabilité</a:t>
            </a:r>
            <a:r>
              <a:rPr lang="fr-FR" sz="3200" dirty="0"/>
              <a:t> </a:t>
            </a:r>
            <a:r>
              <a:rPr lang="fr-FR" sz="3200" b="1" dirty="0"/>
              <a:t>et </a:t>
            </a:r>
            <a:r>
              <a:rPr lang="fr-FR" sz="3200" b="1" dirty="0" smtClean="0"/>
              <a:t>d’acceptabilité (enquêtes)</a:t>
            </a:r>
            <a:endParaRPr lang="fr-FR" sz="3200" dirty="0"/>
          </a:p>
          <a:p>
            <a:pPr marL="457200" indent="-457200">
              <a:buFont typeface="Wingdings" charset="0"/>
              <a:buChar char="è"/>
            </a:pPr>
            <a:r>
              <a:rPr lang="fr-FR" sz="3200" dirty="0" smtClean="0"/>
              <a:t> Entretiens </a:t>
            </a:r>
            <a:r>
              <a:rPr lang="fr-FR" sz="3200" dirty="0"/>
              <a:t>(individuels, semi-dirigés ou de type focus group) </a:t>
            </a:r>
            <a:endParaRPr lang="fr-FR" sz="3200" dirty="0" smtClean="0"/>
          </a:p>
          <a:p>
            <a:pPr marL="457200" indent="-457200">
              <a:buFont typeface="Wingdings" charset="0"/>
              <a:buChar char="è"/>
            </a:pPr>
            <a:r>
              <a:rPr lang="fr-FR" sz="3200" dirty="0"/>
              <a:t> </a:t>
            </a:r>
            <a:r>
              <a:rPr lang="fr-FR" sz="3200" dirty="0" smtClean="0"/>
              <a:t>Questionnaires </a:t>
            </a:r>
            <a:r>
              <a:rPr lang="fr-FR" sz="3200" dirty="0"/>
              <a:t>en ligne des différentes catégories </a:t>
            </a:r>
            <a:r>
              <a:rPr lang="fr-FR" sz="3200" dirty="0" smtClean="0"/>
              <a:t>d’acteurs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92277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21491"/>
            <a:ext cx="9144000" cy="793651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107504" y="139528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fr-FR" sz="3200" b="1" dirty="0" err="1" smtClean="0">
                <a:solidFill>
                  <a:srgbClr val="FBFBFB"/>
                </a:solidFill>
              </a:rPr>
              <a:t>Utilisabilité</a:t>
            </a:r>
            <a:r>
              <a:rPr lang="en-US" altLang="fr-FR" sz="3200" b="1" dirty="0" smtClean="0">
                <a:solidFill>
                  <a:srgbClr val="FBFBFB"/>
                </a:solidFill>
              </a:rPr>
              <a:t> </a:t>
            </a:r>
            <a:r>
              <a:rPr lang="en-US" altLang="fr-FR" sz="3200" b="1" dirty="0" err="1" smtClean="0">
                <a:solidFill>
                  <a:srgbClr val="FBFBFB"/>
                </a:solidFill>
              </a:rPr>
              <a:t>ou</a:t>
            </a:r>
            <a:r>
              <a:rPr lang="en-US" altLang="fr-FR" sz="3200" b="1" dirty="0" smtClean="0">
                <a:solidFill>
                  <a:srgbClr val="FBFBFB"/>
                </a:solidFill>
              </a:rPr>
              <a:t> </a:t>
            </a:r>
            <a:r>
              <a:rPr lang="en-US" altLang="fr-FR" sz="3200" b="1" dirty="0" err="1" smtClean="0">
                <a:solidFill>
                  <a:srgbClr val="FBFBFB"/>
                </a:solidFill>
              </a:rPr>
              <a:t>usabilité</a:t>
            </a:r>
            <a:endParaRPr lang="fr-FR" altLang="fr-FR" sz="3200" b="1" dirty="0">
              <a:solidFill>
                <a:srgbClr val="FBFBFB"/>
              </a:solidFill>
            </a:endParaRPr>
          </a:p>
        </p:txBody>
      </p:sp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54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14 - 15 Décembre 2017</a:t>
            </a:r>
          </a:p>
        </p:txBody>
      </p:sp>
      <p:sp>
        <p:nvSpPr>
          <p:cNvPr id="654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Fès, Maroc 	  	  3/29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395536" y="1052736"/>
            <a:ext cx="8424936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« </a:t>
            </a:r>
            <a:r>
              <a:rPr lang="fr-FR" sz="2400" dirty="0"/>
              <a:t>le degré selon lequel un produit peut être utilisé, par des utilisateurs identifiés, pour atteindre des buts définis avec efficacité, efficience et satisfaction, dans un contexte d’utilisation spécifié </a:t>
            </a:r>
            <a:r>
              <a:rPr lang="fr-FR" sz="2400" dirty="0" smtClean="0"/>
              <a:t>» (</a:t>
            </a:r>
            <a:r>
              <a:rPr lang="fr-FR" sz="2400" dirty="0"/>
              <a:t>norme ISO </a:t>
            </a:r>
            <a:r>
              <a:rPr lang="fr-FR" sz="2400" dirty="0" smtClean="0"/>
              <a:t>9241)</a:t>
            </a:r>
            <a:endParaRPr lang="fr-FR" sz="2400" dirty="0"/>
          </a:p>
          <a:p>
            <a:r>
              <a:rPr lang="fr-FR" sz="3200" dirty="0"/>
              <a:t> </a:t>
            </a:r>
          </a:p>
          <a:p>
            <a:r>
              <a:rPr lang="fr-FR" sz="2400" dirty="0"/>
              <a:t>Les critères de l’utilisabilité seraient :</a:t>
            </a:r>
          </a:p>
          <a:p>
            <a:r>
              <a:rPr lang="fr-FR" sz="2400" dirty="0"/>
              <a:t> </a:t>
            </a:r>
          </a:p>
          <a:p>
            <a:pPr lvl="0"/>
            <a:r>
              <a:rPr lang="fr-FR" sz="2400" b="1" dirty="0"/>
              <a:t>l’efficacité</a:t>
            </a:r>
            <a:r>
              <a:rPr lang="fr-FR" sz="2400" dirty="0"/>
              <a:t> </a:t>
            </a:r>
            <a:r>
              <a:rPr lang="fr-FR" sz="2400" dirty="0" smtClean="0"/>
              <a:t>: </a:t>
            </a:r>
            <a:r>
              <a:rPr lang="fr-FR" sz="2000" dirty="0" smtClean="0"/>
              <a:t>atteindre </a:t>
            </a:r>
            <a:r>
              <a:rPr lang="fr-FR" sz="2000" dirty="0"/>
              <a:t>le résultat </a:t>
            </a:r>
            <a:r>
              <a:rPr lang="fr-FR" sz="2000" dirty="0" smtClean="0"/>
              <a:t>prévu</a:t>
            </a:r>
            <a:endParaRPr lang="fr-FR" sz="2000" dirty="0"/>
          </a:p>
          <a:p>
            <a:pPr lvl="0"/>
            <a:r>
              <a:rPr lang="fr-FR" sz="2400" b="1" dirty="0"/>
              <a:t>l’efficience</a:t>
            </a:r>
            <a:r>
              <a:rPr lang="fr-FR" sz="2400" dirty="0"/>
              <a:t> : </a:t>
            </a:r>
            <a:r>
              <a:rPr lang="fr-FR" sz="2000" dirty="0" smtClean="0"/>
              <a:t>satisfaire </a:t>
            </a:r>
            <a:r>
              <a:rPr lang="fr-FR" sz="2000" dirty="0"/>
              <a:t>l’objectif avec un effort </a:t>
            </a:r>
            <a:r>
              <a:rPr lang="fr-FR" sz="2000" dirty="0" smtClean="0"/>
              <a:t>moindre (temps)</a:t>
            </a:r>
            <a:endParaRPr lang="fr-FR" sz="2000" dirty="0"/>
          </a:p>
          <a:p>
            <a:pPr lvl="0"/>
            <a:r>
              <a:rPr lang="fr-FR" sz="2400" b="1" dirty="0"/>
              <a:t>la satisfaction</a:t>
            </a:r>
            <a:r>
              <a:rPr lang="fr-FR" sz="2400" dirty="0"/>
              <a:t> : </a:t>
            </a:r>
            <a:r>
              <a:rPr lang="fr-FR" sz="2000" dirty="0"/>
              <a:t>confort et évaluation subjective </a:t>
            </a:r>
            <a:r>
              <a:rPr lang="fr-FR" sz="2000" dirty="0" smtClean="0"/>
              <a:t>positive </a:t>
            </a:r>
            <a:endParaRPr lang="fr-FR" sz="2000" dirty="0"/>
          </a:p>
        </p:txBody>
      </p:sp>
      <p:sp>
        <p:nvSpPr>
          <p:cNvPr id="2" name="ZoneTexte 1"/>
          <p:cNvSpPr txBox="1"/>
          <p:nvPr/>
        </p:nvSpPr>
        <p:spPr>
          <a:xfrm>
            <a:off x="1691680" y="5805264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 smtClean="0"/>
              <a:t>Évaluer la réponse aux attentes (satisfaction) afin de se faire une idée de l’acceptabilité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2575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21491"/>
            <a:ext cx="9144000" cy="793651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107504" y="139528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fr-FR" sz="3200" b="1" dirty="0" smtClean="0"/>
              <a:t>Qui accueillera les expérimentations?</a:t>
            </a:r>
            <a:endParaRPr lang="fr-FR" altLang="fr-FR" sz="3200" b="1" dirty="0"/>
          </a:p>
        </p:txBody>
      </p:sp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54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14 - 15 Décembre 2017</a:t>
            </a:r>
          </a:p>
        </p:txBody>
      </p:sp>
      <p:sp>
        <p:nvSpPr>
          <p:cNvPr id="654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Fès, Maroc 	  	  3/29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101449"/>
            <a:ext cx="2142744" cy="2831592"/>
          </a:xfrm>
          <a:prstGeom prst="rect">
            <a:avLst/>
          </a:prstGeom>
        </p:spPr>
      </p:pic>
      <p:pic>
        <p:nvPicPr>
          <p:cNvPr id="2050" name="Picture 2" descr="RÃ©sultat de recherche d'images pour &quot;UNIVERSIT2 IBN TOFAIL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060" y="2136337"/>
            <a:ext cx="2392001" cy="264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Ã©sultat de recherche d'images pour &quot;universit2 ibn zohr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897" y="2251969"/>
            <a:ext cx="3450115" cy="2359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59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12770</TotalTime>
  <Words>646</Words>
  <Application>Microsoft Office PowerPoint</Application>
  <PresentationFormat>Affichage à l'écran (4:3)</PresentationFormat>
  <Paragraphs>199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Arial</vt:lpstr>
      <vt:lpstr>Calibri</vt:lpstr>
      <vt:lpstr>Wingdings</vt:lpstr>
      <vt:lpstr>Default Design</vt:lpstr>
      <vt:lpstr>Expérimentation de la plateforme e-VAL  Amel NEJJARI (UAE) &amp; Soufiane ROUISSI (UBM)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Livrable WP.5</vt:lpstr>
      <vt:lpstr>Expérimentation de la plateforme e-VAL  Amel NEJJARI (UAE) &amp; Soufiane ROUISSI (UBM)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chkouri</dc:creator>
  <cp:lastModifiedBy>USER</cp:lastModifiedBy>
  <cp:revision>1108</cp:revision>
  <dcterms:created xsi:type="dcterms:W3CDTF">2010-02-26T16:02:31Z</dcterms:created>
  <dcterms:modified xsi:type="dcterms:W3CDTF">2018-11-25T21:39:58Z</dcterms:modified>
</cp:coreProperties>
</file>