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527" r:id="rId3"/>
    <p:sldId id="488" r:id="rId4"/>
    <p:sldId id="389" r:id="rId5"/>
    <p:sldId id="508" r:id="rId6"/>
    <p:sldId id="514" r:id="rId7"/>
    <p:sldId id="513" r:id="rId8"/>
    <p:sldId id="512" r:id="rId9"/>
    <p:sldId id="515" r:id="rId10"/>
    <p:sldId id="528" r:id="rId11"/>
    <p:sldId id="491" r:id="rId12"/>
    <p:sldId id="533" r:id="rId13"/>
    <p:sldId id="529" r:id="rId14"/>
    <p:sldId id="530" r:id="rId15"/>
    <p:sldId id="531" r:id="rId16"/>
    <p:sldId id="532" r:id="rId17"/>
    <p:sldId id="534" r:id="rId18"/>
    <p:sldId id="501" r:id="rId19"/>
    <p:sldId id="535" r:id="rId20"/>
    <p:sldId id="536" r:id="rId21"/>
    <p:sldId id="537" r:id="rId22"/>
    <p:sldId id="502" r:id="rId23"/>
    <p:sldId id="526" r:id="rId24"/>
    <p:sldId id="518" r:id="rId25"/>
    <p:sldId id="538" r:id="rId26"/>
    <p:sldId id="539" r:id="rId27"/>
    <p:sldId id="540" r:id="rId28"/>
  </p:sldIdLst>
  <p:sldSz cx="9144000" cy="6858000" type="screen4x3"/>
  <p:notesSz cx="7102475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  <a:srgbClr val="BBE0E3"/>
    <a:srgbClr val="6B5CD6"/>
    <a:srgbClr val="DDDDDD"/>
    <a:srgbClr val="FF3300"/>
    <a:srgbClr val="9999FF"/>
    <a:srgbClr val="000099"/>
    <a:srgbClr val="6600FF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15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3250" cy="46053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BB6600F-1436-411F-AED8-760B557F57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33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dirty="0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686E31-EC1B-445F-A3BA-8FF5D7C9FDBE}" type="slidenum">
              <a:rPr lang="fr-FR" smtClean="0"/>
              <a:pPr/>
              <a:t>6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897621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96BCCD-EE35-4099-92CF-EB700BAB5E39}" type="slidenum">
              <a:rPr lang="fr-FR" altLang="fr-FR" smtClean="0"/>
              <a:pPr/>
              <a:t>18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383024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96BCCD-EE35-4099-92CF-EB700BAB5E39}" type="slidenum">
              <a:rPr lang="fr-FR" altLang="fr-FR" smtClean="0"/>
              <a:pPr/>
              <a:t>19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167086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96BCCD-EE35-4099-92CF-EB700BAB5E39}" type="slidenum">
              <a:rPr lang="fr-FR" altLang="fr-FR" smtClean="0"/>
              <a:pPr/>
              <a:t>20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830904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F96BCCD-EE35-4099-92CF-EB700BAB5E39}" type="slidenum">
              <a:rPr lang="fr-FR" altLang="fr-FR" smtClean="0"/>
              <a:pPr/>
              <a:t>21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797001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smtClean="0"/>
          </a:p>
        </p:txBody>
      </p:sp>
      <p:sp>
        <p:nvSpPr>
          <p:cNvPr id="409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95844F-C10B-4274-AB33-CEECC94BDBBD}" type="slidenum">
              <a:rPr lang="fr-FR" altLang="fr-FR" smtClean="0"/>
              <a:pPr/>
              <a:t>23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616142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 smtClean="0"/>
          </a:p>
        </p:txBody>
      </p:sp>
      <p:sp>
        <p:nvSpPr>
          <p:cNvPr id="409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E95844F-C10B-4274-AB33-CEECC94BDBBD}" type="slidenum">
              <a:rPr lang="fr-FR" altLang="fr-FR" smtClean="0"/>
              <a:pPr/>
              <a:t>26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431158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buFontTx/>
              <a:buBlip>
                <a:blip r:embed="rId3"/>
              </a:buBlip>
            </a:pPr>
            <a:endParaRPr lang="fr-FR" altLang="fr-FR" dirty="0" smtClean="0">
              <a:latin typeface="Calibri" pitchFamily="34" charset="0"/>
            </a:endParaRPr>
          </a:p>
          <a:p>
            <a:endParaRPr lang="fr-FR" dirty="0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686E31-EC1B-445F-A3BA-8FF5D7C9FDBE}" type="slidenum">
              <a:rPr lang="fr-FR" smtClean="0"/>
              <a:pPr/>
              <a:t>7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566678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dirty="0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686E31-EC1B-445F-A3BA-8FF5D7C9FDBE}" type="slidenum">
              <a:rPr lang="fr-FR" smtClean="0"/>
              <a:pPr/>
              <a:t>8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551897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dirty="0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4686E31-EC1B-445F-A3BA-8FF5D7C9FDBE}" type="slidenum">
              <a:rPr lang="fr-FR" smtClean="0"/>
              <a:pPr/>
              <a:t>9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315316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58B88-FF7A-40DB-9A74-8D590A6B6F8E}" type="slidenum">
              <a:rPr lang="fr-FR" altLang="fr-FR" smtClean="0"/>
              <a:pPr/>
              <a:t>11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228212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58B88-FF7A-40DB-9A74-8D590A6B6F8E}" type="slidenum">
              <a:rPr lang="fr-FR" altLang="fr-FR" smtClean="0"/>
              <a:pPr/>
              <a:t>12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950466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58B88-FF7A-40DB-9A74-8D590A6B6F8E}" type="slidenum">
              <a:rPr lang="fr-FR" altLang="fr-FR" smtClean="0"/>
              <a:pPr/>
              <a:t>14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89766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58B88-FF7A-40DB-9A74-8D590A6B6F8E}" type="slidenum">
              <a:rPr lang="fr-FR" altLang="fr-FR" smtClean="0"/>
              <a:pPr/>
              <a:t>16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37378446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fr-FR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558B88-FF7A-40DB-9A74-8D590A6B6F8E}" type="slidenum">
              <a:rPr lang="fr-FR" altLang="fr-FR" smtClean="0"/>
              <a:pPr/>
              <a:t>17</a:t>
            </a:fld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2088741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FB9D-4A25-4A51-8E70-F639D6BCE03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BF52F-94C2-4C81-A5AF-E05A98F025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FE289-2CC1-4114-B564-4222635D28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B604-EE9E-42BE-B171-20A3478D22D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FD3C6-EBCF-431C-8B3F-7AF9FA1391A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432C7-5F1E-4FE7-89B7-F6A10BC8232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7D7EC-FC88-40CC-86B1-1DC52F7F27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60595-6023-4454-831A-B10CD45D62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876BC-340D-4795-9165-93328183A7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E2C4A-47AC-4D2F-AA5A-407A391C98B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B7A4C-CF0F-4598-8519-504085011EF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Click to edit Master text styles</a:t>
            </a:r>
          </a:p>
          <a:p>
            <a:pPr lvl="1"/>
            <a:r>
              <a:rPr lang="fr-FR" altLang="fr-FR" smtClean="0"/>
              <a:t>Second level</a:t>
            </a:r>
          </a:p>
          <a:p>
            <a:pPr lvl="2"/>
            <a:r>
              <a:rPr lang="fr-FR" altLang="fr-FR" smtClean="0"/>
              <a:t>Third level</a:t>
            </a:r>
          </a:p>
          <a:p>
            <a:pPr lvl="3"/>
            <a:r>
              <a:rPr lang="fr-FR" altLang="fr-FR" smtClean="0"/>
              <a:t>Fourth level</a:t>
            </a:r>
          </a:p>
          <a:p>
            <a:pPr lvl="4"/>
            <a:r>
              <a:rPr lang="fr-FR" altLang="fr-F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E3AA319-D026-4F0E-A9A8-9EF9C52D068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789363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2800" dirty="0" smtClean="0">
                <a:solidFill>
                  <a:srgbClr val="6600FF"/>
                </a:solidFill>
              </a:rPr>
              <a:t>Présentation des activités réalisées</a:t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2</a:t>
            </a:r>
            <a:r>
              <a:rPr lang="fr-FR" altLang="fr-FR" sz="2800" baseline="30000" dirty="0" smtClean="0">
                <a:solidFill>
                  <a:srgbClr val="6600FF"/>
                </a:solidFill>
              </a:rPr>
              <a:t>ème</a:t>
            </a:r>
            <a:r>
              <a:rPr lang="fr-FR" altLang="fr-FR" sz="2800" dirty="0" smtClean="0">
                <a:solidFill>
                  <a:srgbClr val="6600FF"/>
                </a:solidFill>
              </a:rPr>
              <a:t>  année du projet </a:t>
            </a:r>
            <a:r>
              <a:rPr lang="fr-FR" altLang="fr-FR" sz="2800" dirty="0" err="1" smtClean="0">
                <a:solidFill>
                  <a:srgbClr val="6600FF"/>
                </a:solidFill>
              </a:rPr>
              <a:t>e-VAL</a:t>
            </a:r>
            <a:r>
              <a:rPr lang="fr-FR" altLang="fr-FR" sz="2800" dirty="0" smtClean="0">
                <a:solidFill>
                  <a:srgbClr val="6600FF"/>
                </a:solidFill>
              </a:rPr>
              <a:t/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Réunion du Consortium </a:t>
            </a:r>
            <a:r>
              <a:rPr lang="fr-FR" altLang="fr-FR" sz="2800" dirty="0">
                <a:solidFill>
                  <a:srgbClr val="6600FF"/>
                </a:solidFill>
              </a:rPr>
              <a:t>4</a:t>
            </a:r>
            <a:endParaRPr lang="fr-FR" altLang="fr-FR" sz="2800" dirty="0" smtClean="0">
              <a:solidFill>
                <a:srgbClr val="6600FF"/>
              </a:solidFill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RÃ©sultat de recherche d'images pour &quot;universitÃ© ibn tofail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5113338"/>
            <a:ext cx="37338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0" y="86865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2000" dirty="0" smtClean="0"/>
              <a:t>ANNEE 2 DU PROJET</a:t>
            </a:r>
            <a:endParaRPr lang="fr-FR" altLang="fr-FR" sz="2000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3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>
                <a:solidFill>
                  <a:schemeClr val="bg2"/>
                </a:solidFill>
              </a:rPr>
              <a:t>Coordination</a:t>
            </a:r>
          </a:p>
        </p:txBody>
      </p:sp>
      <p:sp>
        <p:nvSpPr>
          <p:cNvPr id="6534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6535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WP.3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6536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653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6538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6539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6540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1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2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3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M.Y.Chkouri</a:t>
            </a:r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6" name="Tableau 25"/>
          <p:cNvGraphicFramePr>
            <a:graphicFrameLocks noGrp="1"/>
          </p:cNvGraphicFramePr>
          <p:nvPr/>
        </p:nvGraphicFramePr>
        <p:xfrm>
          <a:off x="0" y="1196752"/>
          <a:ext cx="9144000" cy="5800367"/>
        </p:xfrm>
        <a:graphic>
          <a:graphicData uri="http://schemas.openxmlformats.org/drawingml/2006/table">
            <a:tbl>
              <a:tblPr/>
              <a:tblGrid>
                <a:gridCol w="755650"/>
                <a:gridCol w="2304182"/>
                <a:gridCol w="1296144"/>
                <a:gridCol w="3456112"/>
                <a:gridCol w="1331912"/>
              </a:tblGrid>
              <a:tr h="43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Numéro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Intitulé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du lot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Activités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 de l’activité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3554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3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Spécification &amp; 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3.1 Rédaction du cahier des charges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3.2 Rédaction du document de spécification fonctionnelle et technique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3.3 Formation de l’équipe de conception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3.4.Conception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UPorto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4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Mise en œuvre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4.1 Formations de l’équipe de développement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 - 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4.2 implantation de la plateforme e-VAL 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UMP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4.3 Déploiement 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UIZ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5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Validation &amp; Expérimentation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5.1 Validation de la plateforme e-VAL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UMP - 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94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5.2 Préparation d’un centre</a:t>
                      </a:r>
                      <a:r>
                        <a:rPr lang="fr-FR" sz="13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d’expérimentation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890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5.3 Expérimentation de </a:t>
                      </a:r>
                      <a:r>
                        <a:rPr lang="fr-FR" sz="1300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la plateforme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UIR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WP 7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Assurance et contrôle de la qualité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7.1 Gestion et contrôle des délais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7.2 Gestion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7.3 Qualité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7.4 Réunion de qualité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985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8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Diffusion et pérennité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8.1 Création et mise à jour du portail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8.2 Réunions de sensibilisation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Ministère,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Anapec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Afem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9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Gestion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9.1 Gestion financière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9.2 Gestion académique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9.3 Réunions de consortium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à coins arrondis 21"/>
          <p:cNvSpPr/>
          <p:nvPr/>
        </p:nvSpPr>
        <p:spPr>
          <a:xfrm>
            <a:off x="34926" y="1631608"/>
            <a:ext cx="9109074" cy="294952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11302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08136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9454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30666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-36004" y="314712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3.1/3.2 – REDACTION DU CAHIER DES CHARGES</a:t>
            </a:r>
            <a:endParaRPr lang="fr-FR" altLang="fr-FR" sz="2400" dirty="0"/>
          </a:p>
        </p:txBody>
      </p:sp>
      <p:sp>
        <p:nvSpPr>
          <p:cNvPr id="717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7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0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7183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  </a:t>
            </a:r>
          </a:p>
        </p:txBody>
      </p:sp>
      <p:sp>
        <p:nvSpPr>
          <p:cNvPr id="7192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</a:t>
            </a:r>
            <a:r>
              <a:rPr lang="fr-FR" altLang="fr-FR" sz="1400" b="1" dirty="0" smtClean="0">
                <a:solidFill>
                  <a:schemeClr val="bg1"/>
                </a:solidFill>
                <a:latin typeface="Calibri" pitchFamily="34" charset="0"/>
              </a:rPr>
              <a:t>UAE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7588"/>
            <a:ext cx="9144000" cy="4443413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51520" y="96750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fr-FR" b="1" dirty="0" smtClean="0"/>
              <a:t>USMBA, Fès</a:t>
            </a:r>
            <a:endParaRPr lang="fr-FR" b="1" dirty="0"/>
          </a:p>
          <a:p>
            <a:pPr algn="ctr" eaLnBrk="0" hangingPunct="0"/>
            <a:r>
              <a:rPr lang="fr-FR" b="1" dirty="0" smtClean="0"/>
              <a:t>20 &amp; 21 juillet 2018</a:t>
            </a:r>
            <a:endParaRPr lang="fr-FR" altLang="fr-FR" dirty="0">
              <a:latin typeface="Calibri" pitchFamily="34" charset="0"/>
            </a:endParaRPr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Présentation du livrable Cahier des charges fonctionnel</a:t>
            </a:r>
            <a:endParaRPr lang="fr-FR" b="1" dirty="0"/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9454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30666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-36004" y="314712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3.1/3.2 – REDACTION DU CAHIER DES CHARGES</a:t>
            </a:r>
            <a:endParaRPr lang="fr-FR" altLang="fr-FR" sz="2400" dirty="0"/>
          </a:p>
        </p:txBody>
      </p:sp>
      <p:sp>
        <p:nvSpPr>
          <p:cNvPr id="717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7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0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7192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</a:t>
            </a:r>
            <a:r>
              <a:rPr lang="fr-FR" altLang="fr-FR" sz="1400" b="1" dirty="0" smtClean="0">
                <a:solidFill>
                  <a:schemeClr val="bg1"/>
                </a:solidFill>
                <a:latin typeface="Calibri" pitchFamily="34" charset="0"/>
              </a:rPr>
              <a:t>UAE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1520" y="967500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fr-FR" b="1" dirty="0" smtClean="0"/>
              <a:t>UIT, </a:t>
            </a:r>
            <a:r>
              <a:rPr lang="fr-FR" b="1" dirty="0" err="1" smtClean="0"/>
              <a:t>Kénitra</a:t>
            </a:r>
            <a:endParaRPr lang="fr-FR" b="1" dirty="0"/>
          </a:p>
          <a:p>
            <a:pPr algn="ctr" eaLnBrk="0" hangingPunct="0"/>
            <a:r>
              <a:rPr lang="fr-FR" b="1" dirty="0" smtClean="0"/>
              <a:t>04 septembre 2018</a:t>
            </a:r>
            <a:endParaRPr lang="fr-FR" altLang="fr-FR" dirty="0">
              <a:latin typeface="Calibri" pitchFamily="34" charset="0"/>
            </a:endParaRPr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Validation du livrable Cahier des charges fonctionnel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47601"/>
            <a:ext cx="5897184" cy="4425654"/>
          </a:xfrm>
          <a:prstGeom prst="rect">
            <a:avLst/>
          </a:prstGeom>
        </p:spPr>
      </p:pic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29053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1936" t="18236" r="21124" b="3105"/>
          <a:stretch/>
        </p:blipFill>
        <p:spPr>
          <a:xfrm>
            <a:off x="-445942" y="-1"/>
            <a:ext cx="9589942" cy="744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677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9454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30666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-36004" y="314712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3.4 – CONCEPTION DE LA PLATEFORME</a:t>
            </a:r>
            <a:endParaRPr lang="fr-FR" altLang="fr-FR" sz="2400" dirty="0"/>
          </a:p>
        </p:txBody>
      </p:sp>
      <p:sp>
        <p:nvSpPr>
          <p:cNvPr id="717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7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0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7192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 dirty="0">
                <a:solidFill>
                  <a:schemeClr val="bg1"/>
                </a:solidFill>
                <a:latin typeface="Calibri" pitchFamily="34" charset="0"/>
              </a:rPr>
              <a:t>Responsable </a:t>
            </a:r>
            <a:r>
              <a:rPr lang="fr-FR" altLang="fr-FR" sz="1400" b="1" dirty="0" smtClean="0">
                <a:solidFill>
                  <a:schemeClr val="bg1"/>
                </a:solidFill>
                <a:latin typeface="Calibri" pitchFamily="34" charset="0"/>
              </a:rPr>
              <a:t>UAE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51520" y="86017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fr-FR" b="1" dirty="0" smtClean="0"/>
              <a:t>UMP, Oujda</a:t>
            </a:r>
            <a:endParaRPr lang="fr-FR" b="1" dirty="0"/>
          </a:p>
          <a:p>
            <a:pPr algn="ctr" eaLnBrk="0" hangingPunct="0"/>
            <a:r>
              <a:rPr lang="fr-FR" b="1" dirty="0"/>
              <a:t>3</a:t>
            </a:r>
            <a:r>
              <a:rPr lang="fr-FR" b="1" dirty="0" smtClean="0"/>
              <a:t>0 &amp; 31 octobre 2018</a:t>
            </a:r>
            <a:endParaRPr lang="fr-FR" altLang="fr-FR" dirty="0">
              <a:latin typeface="Calibri" pitchFamily="34" charset="0"/>
            </a:endParaRPr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Présentation du livrable Cahier de conception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53220"/>
            <a:ext cx="5994412" cy="4495809"/>
          </a:xfrm>
          <a:prstGeom prst="rect">
            <a:avLst/>
          </a:prstGeom>
        </p:spPr>
      </p:pic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229359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538" t="14983" r="24801" b="5179"/>
          <a:stretch/>
        </p:blipFill>
        <p:spPr>
          <a:xfrm>
            <a:off x="-114931" y="0"/>
            <a:ext cx="10762533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0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9454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30666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-36004" y="314712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4.2 – IMPLANTATION DE LA PLATEFORME</a:t>
            </a:r>
            <a:endParaRPr lang="fr-FR" altLang="fr-FR" sz="2400" dirty="0"/>
          </a:p>
        </p:txBody>
      </p:sp>
      <p:sp>
        <p:nvSpPr>
          <p:cNvPr id="717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7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0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251520" y="86017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fr-FR" b="1" dirty="0" smtClean="0"/>
              <a:t>UAE, Tétouan</a:t>
            </a:r>
            <a:endParaRPr lang="fr-FR" b="1" dirty="0"/>
          </a:p>
          <a:p>
            <a:pPr algn="ctr" eaLnBrk="0" hangingPunct="0"/>
            <a:r>
              <a:rPr lang="fr-FR" b="1" dirty="0" smtClean="0"/>
              <a:t>13 novembre 2018</a:t>
            </a:r>
            <a:endParaRPr lang="fr-FR" altLang="fr-FR" dirty="0">
              <a:latin typeface="Calibri" pitchFamily="34" charset="0"/>
            </a:endParaRPr>
          </a:p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Réunion Développement</a:t>
            </a:r>
            <a:endParaRPr lang="fr-FR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3083"/>
            <a:ext cx="9144000" cy="4443413"/>
          </a:xfrm>
          <a:prstGeom prst="rect">
            <a:avLst/>
          </a:prstGeom>
        </p:spPr>
      </p:pic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343873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9454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30666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5" name="Text Box 16"/>
          <p:cNvSpPr txBox="1">
            <a:spLocks noChangeArrowheads="1"/>
          </p:cNvSpPr>
          <p:nvPr/>
        </p:nvSpPr>
        <p:spPr bwMode="auto">
          <a:xfrm>
            <a:off x="-36004" y="314712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5.3 – EXPERIMENTATION DE LA PLATEFORME</a:t>
            </a:r>
            <a:endParaRPr lang="fr-FR" altLang="fr-FR" sz="2400" dirty="0"/>
          </a:p>
        </p:txBody>
      </p:sp>
      <p:sp>
        <p:nvSpPr>
          <p:cNvPr id="7176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7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79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0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7181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/>
          <a:srcRect l="6716" t="15978" r="25367" b="4748"/>
          <a:stretch/>
        </p:blipFill>
        <p:spPr>
          <a:xfrm>
            <a:off x="179512" y="770967"/>
            <a:ext cx="8856984" cy="5812396"/>
          </a:xfrm>
          <a:prstGeom prst="rect">
            <a:avLst/>
          </a:prstGeom>
        </p:spPr>
      </p:pic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5678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1707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/>
              <a:t>7.4 - RÉUNIONS DE QUALITÉ</a:t>
            </a:r>
          </a:p>
        </p:txBody>
      </p:sp>
      <p:sp>
        <p:nvSpPr>
          <p:cNvPr id="1844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2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3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4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5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18448" name="Rectangle 1"/>
          <p:cNvSpPr>
            <a:spLocks noChangeArrowheads="1"/>
          </p:cNvSpPr>
          <p:nvPr/>
        </p:nvSpPr>
        <p:spPr bwMode="auto">
          <a:xfrm>
            <a:off x="305594" y="1555602"/>
            <a:ext cx="8532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buBlip>
                <a:blip r:embed="rId3"/>
              </a:buBlip>
            </a:pPr>
            <a:r>
              <a:rPr lang="fr-FR" altLang="fr-FR" dirty="0">
                <a:latin typeface="Calibri" pitchFamily="34" charset="0"/>
              </a:rPr>
              <a:t> La réunion de Qualité s’est tenue à UIZ les 25 et 26 juin 2018</a:t>
            </a:r>
          </a:p>
          <a:p>
            <a:pPr algn="just" eaLnBrk="0" hangingPunct="0">
              <a:buFontTx/>
              <a:buBlip>
                <a:blip r:embed="rId3"/>
              </a:buBlip>
            </a:pPr>
            <a:r>
              <a:rPr lang="fr-FR" altLang="fr-FR" dirty="0" smtClean="0">
                <a:latin typeface="Calibri" pitchFamily="34" charset="0"/>
              </a:rPr>
              <a:t> </a:t>
            </a:r>
            <a:r>
              <a:rPr lang="fr-FR" altLang="fr-FR" dirty="0">
                <a:latin typeface="Calibri" pitchFamily="34" charset="0"/>
              </a:rPr>
              <a:t>4 partenaires </a:t>
            </a:r>
            <a:r>
              <a:rPr lang="fr-FR" altLang="fr-FR" dirty="0" smtClean="0">
                <a:latin typeface="Calibri" pitchFamily="34" charset="0"/>
              </a:rPr>
              <a:t>ont pris part </a:t>
            </a:r>
            <a:r>
              <a:rPr lang="fr-FR" altLang="fr-FR" dirty="0">
                <a:latin typeface="Calibri" pitchFamily="34" charset="0"/>
              </a:rPr>
              <a:t>à </a:t>
            </a:r>
            <a:r>
              <a:rPr lang="fr-FR" altLang="fr-FR" dirty="0" smtClean="0">
                <a:latin typeface="Calibri" pitchFamily="34" charset="0"/>
              </a:rPr>
              <a:t>la réunion :  UAE</a:t>
            </a:r>
            <a:r>
              <a:rPr lang="fr-FR" altLang="fr-FR" dirty="0">
                <a:latin typeface="Calibri" pitchFamily="34" charset="0"/>
              </a:rPr>
              <a:t>, l’</a:t>
            </a:r>
            <a:r>
              <a:rPr lang="fr-FR" altLang="fr-FR" dirty="0" err="1">
                <a:latin typeface="Calibri" pitchFamily="34" charset="0"/>
              </a:rPr>
              <a:t>UVigo</a:t>
            </a:r>
            <a:r>
              <a:rPr lang="fr-FR" altLang="fr-FR" dirty="0">
                <a:latin typeface="Calibri" pitchFamily="34" charset="0"/>
              </a:rPr>
              <a:t>, l’</a:t>
            </a:r>
            <a:r>
              <a:rPr lang="fr-FR" altLang="fr-FR" dirty="0" err="1">
                <a:latin typeface="Calibri" pitchFamily="34" charset="0"/>
              </a:rPr>
              <a:t>UCadiz</a:t>
            </a:r>
            <a:r>
              <a:rPr lang="fr-FR" altLang="fr-FR" dirty="0">
                <a:latin typeface="Calibri" pitchFamily="34" charset="0"/>
              </a:rPr>
              <a:t> et l’UIT.</a:t>
            </a:r>
          </a:p>
          <a:p>
            <a:pPr algn="just"/>
            <a:endParaRPr lang="fr-FR" altLang="fr-FR" dirty="0"/>
          </a:p>
          <a:p>
            <a:pPr algn="just"/>
            <a:r>
              <a:rPr lang="fr-FR" altLang="fr-FR" b="1" dirty="0" smtClean="0"/>
              <a:t> </a:t>
            </a:r>
            <a:endParaRPr lang="fr-FR" altLang="fr-FR" dirty="0" smtClean="0"/>
          </a:p>
        </p:txBody>
      </p:sp>
      <p:sp>
        <p:nvSpPr>
          <p:cNvPr id="18449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0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18451" name="Text Box 23"/>
          <p:cNvSpPr txBox="1">
            <a:spLocks noChangeArrowheads="1"/>
          </p:cNvSpPr>
          <p:nvPr/>
        </p:nvSpPr>
        <p:spPr bwMode="auto">
          <a:xfrm>
            <a:off x="2857488" y="0"/>
            <a:ext cx="798505" cy="31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2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Qualité</a:t>
            </a:r>
          </a:p>
        </p:txBody>
      </p:sp>
      <p:sp>
        <p:nvSpPr>
          <p:cNvPr id="18454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18456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767188" y="0"/>
            <a:ext cx="1393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pic>
        <p:nvPicPr>
          <p:cNvPr id="28" name="Image 27" descr="http://e-val.uae.ma/reunion/qualit%C3%A9/agadir/photos/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2348880"/>
            <a:ext cx="7848674" cy="395508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177873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1707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/>
              <a:t>7.4 - RÉUNIONS DE QUALITÉ</a:t>
            </a:r>
          </a:p>
        </p:txBody>
      </p:sp>
      <p:sp>
        <p:nvSpPr>
          <p:cNvPr id="1844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2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3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4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5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18448" name="Rectangle 1"/>
          <p:cNvSpPr>
            <a:spLocks noChangeArrowheads="1"/>
          </p:cNvSpPr>
          <p:nvPr/>
        </p:nvSpPr>
        <p:spPr bwMode="auto">
          <a:xfrm>
            <a:off x="305594" y="1694101"/>
            <a:ext cx="85328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altLang="fr-FR" b="1" dirty="0"/>
              <a:t>Présentation des documents Qualité à la réunion du Consortium de Porto</a:t>
            </a:r>
          </a:p>
          <a:p>
            <a:pPr algn="just"/>
            <a:endParaRPr lang="fr-FR" altLang="fr-FR" dirty="0"/>
          </a:p>
          <a:p>
            <a:pPr algn="just"/>
            <a:r>
              <a:rPr lang="fr-FR" altLang="fr-FR" b="1" dirty="0" smtClean="0"/>
              <a:t> </a:t>
            </a:r>
            <a:endParaRPr lang="fr-FR" altLang="fr-FR" dirty="0" smtClean="0"/>
          </a:p>
        </p:txBody>
      </p:sp>
      <p:sp>
        <p:nvSpPr>
          <p:cNvPr id="18449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0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18451" name="Text Box 23"/>
          <p:cNvSpPr txBox="1">
            <a:spLocks noChangeArrowheads="1"/>
          </p:cNvSpPr>
          <p:nvPr/>
        </p:nvSpPr>
        <p:spPr bwMode="auto">
          <a:xfrm>
            <a:off x="2857488" y="0"/>
            <a:ext cx="798505" cy="31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2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Qualité</a:t>
            </a:r>
          </a:p>
        </p:txBody>
      </p:sp>
      <p:sp>
        <p:nvSpPr>
          <p:cNvPr id="18454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18456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767188" y="0"/>
            <a:ext cx="1393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pic>
        <p:nvPicPr>
          <p:cNvPr id="2050" name="Picture 2" descr="http://e-val.uae.ma/reunion/consortium/porto/photos/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27" y="2115031"/>
            <a:ext cx="6638204" cy="442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41701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9703" name="Text Box 16"/>
          <p:cNvSpPr txBox="1">
            <a:spLocks noChangeArrowheads="1"/>
          </p:cNvSpPr>
          <p:nvPr/>
        </p:nvSpPr>
        <p:spPr bwMode="auto">
          <a:xfrm>
            <a:off x="0" y="9080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9.3 </a:t>
            </a:r>
            <a:r>
              <a:rPr lang="fr-FR" altLang="fr-FR" sz="2400" dirty="0"/>
              <a:t>- RÉUNION </a:t>
            </a:r>
            <a:r>
              <a:rPr lang="fr-FR" altLang="fr-FR" sz="2400" dirty="0" smtClean="0"/>
              <a:t>DU CONSORTIUM</a:t>
            </a:r>
            <a:endParaRPr lang="fr-FR" altLang="fr-FR" sz="2400" dirty="0"/>
          </a:p>
        </p:txBody>
      </p:sp>
      <p:sp>
        <p:nvSpPr>
          <p:cNvPr id="29704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9705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9706" name="Rectangle 1"/>
          <p:cNvSpPr>
            <a:spLocks noChangeArrowheads="1"/>
          </p:cNvSpPr>
          <p:nvPr/>
        </p:nvSpPr>
        <p:spPr bwMode="auto">
          <a:xfrm>
            <a:off x="404812" y="1662645"/>
            <a:ext cx="82073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fr-FR" b="1" dirty="0"/>
              <a:t>			</a:t>
            </a:r>
            <a:r>
              <a:rPr lang="fr-FR" b="1" dirty="0" smtClean="0"/>
              <a:t>Porto, 09 et 10 juillet 2018</a:t>
            </a:r>
            <a:endParaRPr lang="fr-FR" altLang="fr-FR" dirty="0">
              <a:latin typeface="Calibri" pitchFamily="34" charset="0"/>
            </a:endParaRPr>
          </a:p>
          <a:p>
            <a:pPr algn="just" eaLnBrk="0" hangingPunct="0"/>
            <a:endParaRPr lang="fr-FR" dirty="0"/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9708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29709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9710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29711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9712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Gestion</a:t>
            </a:r>
          </a:p>
        </p:txBody>
      </p:sp>
      <p:sp>
        <p:nvSpPr>
          <p:cNvPr id="29713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29715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9716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9717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9718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05" y="1965096"/>
            <a:ext cx="6839877" cy="1187299"/>
          </a:xfrm>
          <a:prstGeom prst="rect">
            <a:avLst/>
          </a:prstGeom>
        </p:spPr>
      </p:pic>
      <p:pic>
        <p:nvPicPr>
          <p:cNvPr id="1026" name="Picture 2" descr="http://e-val.uae.ma/reunion/consortium/porto/photos/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096" y="2898631"/>
            <a:ext cx="5462805" cy="364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-22909" y="10318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23530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1707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/>
              <a:t>7.4 - RÉUNIONS DE QUALITÉ</a:t>
            </a:r>
          </a:p>
        </p:txBody>
      </p:sp>
      <p:sp>
        <p:nvSpPr>
          <p:cNvPr id="1844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2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3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4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5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18448" name="Rectangle 1"/>
          <p:cNvSpPr>
            <a:spLocks noChangeArrowheads="1"/>
          </p:cNvSpPr>
          <p:nvPr/>
        </p:nvSpPr>
        <p:spPr bwMode="auto">
          <a:xfrm>
            <a:off x="305594" y="2996952"/>
            <a:ext cx="85328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3600" b="1" dirty="0" smtClean="0"/>
              <a:t>UCA, Cadiz</a:t>
            </a:r>
            <a:endParaRPr lang="fr-FR" sz="3600" b="1" dirty="0"/>
          </a:p>
          <a:p>
            <a:pPr algn="ctr" eaLnBrk="0" hangingPunct="0"/>
            <a:r>
              <a:rPr lang="fr-FR" sz="3600" b="1" dirty="0"/>
              <a:t>30 &amp; 31 octobre 2018</a:t>
            </a:r>
            <a:endParaRPr lang="fr-FR" altLang="fr-FR" sz="3600" dirty="0">
              <a:latin typeface="Calibri" pitchFamily="34" charset="0"/>
            </a:endParaRPr>
          </a:p>
          <a:p>
            <a:pPr algn="ctr"/>
            <a:endParaRPr lang="fr-FR" sz="3600" b="1" dirty="0"/>
          </a:p>
          <a:p>
            <a:pPr algn="just"/>
            <a:r>
              <a:rPr lang="fr-FR" altLang="fr-FR" sz="3600" b="1" dirty="0" smtClean="0"/>
              <a:t> </a:t>
            </a:r>
            <a:endParaRPr lang="fr-FR" altLang="fr-FR" sz="3600" dirty="0" smtClean="0"/>
          </a:p>
        </p:txBody>
      </p:sp>
      <p:sp>
        <p:nvSpPr>
          <p:cNvPr id="18449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0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18451" name="Text Box 23"/>
          <p:cNvSpPr txBox="1">
            <a:spLocks noChangeArrowheads="1"/>
          </p:cNvSpPr>
          <p:nvPr/>
        </p:nvSpPr>
        <p:spPr bwMode="auto">
          <a:xfrm>
            <a:off x="2857488" y="0"/>
            <a:ext cx="798505" cy="31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2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Qualité</a:t>
            </a:r>
          </a:p>
        </p:txBody>
      </p:sp>
      <p:sp>
        <p:nvSpPr>
          <p:cNvPr id="18454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18456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767188" y="0"/>
            <a:ext cx="1393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23193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1707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/>
              <a:t>7.4 - RÉUNIONS DE QUALITÉ</a:t>
            </a:r>
          </a:p>
        </p:txBody>
      </p:sp>
      <p:sp>
        <p:nvSpPr>
          <p:cNvPr id="18440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1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8442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3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4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8445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18448" name="Rectangle 1"/>
          <p:cNvSpPr>
            <a:spLocks noChangeArrowheads="1"/>
          </p:cNvSpPr>
          <p:nvPr/>
        </p:nvSpPr>
        <p:spPr bwMode="auto">
          <a:xfrm>
            <a:off x="305594" y="1555601"/>
            <a:ext cx="8532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b="1" dirty="0" err="1" smtClean="0"/>
              <a:t>UVigo</a:t>
            </a:r>
            <a:r>
              <a:rPr lang="fr-FR" b="1" dirty="0" smtClean="0"/>
              <a:t>, Vigo</a:t>
            </a:r>
            <a:endParaRPr lang="fr-FR" b="1" dirty="0"/>
          </a:p>
          <a:p>
            <a:pPr algn="ctr" eaLnBrk="0" hangingPunct="0"/>
            <a:r>
              <a:rPr lang="fr-FR" b="1" dirty="0" smtClean="0"/>
              <a:t>22 &amp; 23 </a:t>
            </a:r>
            <a:r>
              <a:rPr lang="fr-FR" b="1" dirty="0"/>
              <a:t>octobre 2018</a:t>
            </a:r>
            <a:endParaRPr lang="fr-FR" altLang="fr-FR" dirty="0">
              <a:latin typeface="Calibri" pitchFamily="34" charset="0"/>
            </a:endParaRPr>
          </a:p>
          <a:p>
            <a:pPr algn="ctr"/>
            <a:endParaRPr lang="fr-FR" b="1" dirty="0"/>
          </a:p>
          <a:p>
            <a:pPr algn="just"/>
            <a:r>
              <a:rPr lang="fr-FR" altLang="fr-FR" b="1" dirty="0" smtClean="0"/>
              <a:t> </a:t>
            </a:r>
            <a:endParaRPr lang="fr-FR" altLang="fr-FR" dirty="0" smtClean="0"/>
          </a:p>
        </p:txBody>
      </p:sp>
      <p:sp>
        <p:nvSpPr>
          <p:cNvPr id="18449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0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18451" name="Text Box 23"/>
          <p:cNvSpPr txBox="1">
            <a:spLocks noChangeArrowheads="1"/>
          </p:cNvSpPr>
          <p:nvPr/>
        </p:nvSpPr>
        <p:spPr bwMode="auto">
          <a:xfrm>
            <a:off x="2857488" y="0"/>
            <a:ext cx="798505" cy="31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8452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Qualité</a:t>
            </a:r>
          </a:p>
        </p:txBody>
      </p:sp>
      <p:sp>
        <p:nvSpPr>
          <p:cNvPr id="18454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18456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767188" y="0"/>
            <a:ext cx="1393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16043"/>
            <a:ext cx="5490356" cy="4117767"/>
          </a:xfrm>
          <a:prstGeom prst="rect">
            <a:avLst/>
          </a:prstGeom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384841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463" name="Text Box 16"/>
          <p:cNvSpPr txBox="1">
            <a:spLocks noChangeArrowheads="1"/>
          </p:cNvSpPr>
          <p:nvPr/>
        </p:nvSpPr>
        <p:spPr bwMode="auto">
          <a:xfrm>
            <a:off x="323850" y="908050"/>
            <a:ext cx="82089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/>
              <a:t>WP 8 - DIFFUSION ET EXPLOITATION DES RÉSULTATS</a:t>
            </a:r>
          </a:p>
        </p:txBody>
      </p:sp>
      <p:sp>
        <p:nvSpPr>
          <p:cNvPr id="19464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9465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19466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9467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9468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19469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19472" name="Rectangle 20"/>
          <p:cNvSpPr>
            <a:spLocks noChangeArrowheads="1"/>
          </p:cNvSpPr>
          <p:nvPr/>
        </p:nvSpPr>
        <p:spPr bwMode="auto">
          <a:xfrm>
            <a:off x="468313" y="2205038"/>
            <a:ext cx="83518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Blip>
                <a:blip r:embed="rId2"/>
              </a:buBlip>
            </a:pPr>
            <a:r>
              <a:rPr lang="fr-FR" altLang="fr-FR">
                <a:latin typeface="Calibri" pitchFamily="34" charset="0"/>
              </a:rPr>
              <a:t>   Diffusion et pérennité :</a:t>
            </a:r>
          </a:p>
          <a:p>
            <a:endParaRPr lang="fr-FR" altLang="fr-FR" b="1"/>
          </a:p>
          <a:p>
            <a:r>
              <a:rPr lang="fr-FR" altLang="fr-FR">
                <a:latin typeface="Calibri" pitchFamily="34" charset="0"/>
              </a:rPr>
              <a:t>	8.1. </a:t>
            </a:r>
            <a:r>
              <a:rPr lang="fr-FR" altLang="fr-FR">
                <a:solidFill>
                  <a:srgbClr val="000000"/>
                </a:solidFill>
                <a:latin typeface="Calibri" pitchFamily="34" charset="0"/>
              </a:rPr>
              <a:t>Création et mise à jour du portail du projet</a:t>
            </a:r>
            <a:endParaRPr lang="fr-FR" altLang="fr-FR">
              <a:latin typeface="Calibri" pitchFamily="34" charset="0"/>
            </a:endParaRPr>
          </a:p>
          <a:p>
            <a:endParaRPr lang="fr-FR" altLang="fr-FR">
              <a:latin typeface="Calibri" pitchFamily="34" charset="0"/>
            </a:endParaRPr>
          </a:p>
          <a:p>
            <a:r>
              <a:rPr lang="fr-FR" altLang="fr-FR">
                <a:latin typeface="Calibri" pitchFamily="34" charset="0"/>
              </a:rPr>
              <a:t>	8.2. </a:t>
            </a:r>
            <a:r>
              <a:rPr lang="en-GB" altLang="fr-FR">
                <a:solidFill>
                  <a:srgbClr val="000000"/>
                </a:solidFill>
                <a:latin typeface="Calibri" pitchFamily="34" charset="0"/>
              </a:rPr>
              <a:t>Réunions de sensibilisation</a:t>
            </a:r>
            <a:endParaRPr lang="fr-FR" altLang="fr-FR">
              <a:latin typeface="Calibri" pitchFamily="34" charset="0"/>
            </a:endParaRPr>
          </a:p>
          <a:p>
            <a:endParaRPr lang="fr-FR" altLang="fr-FR">
              <a:latin typeface="Calibri" pitchFamily="34" charset="0"/>
            </a:endParaRPr>
          </a:p>
        </p:txBody>
      </p:sp>
      <p:sp>
        <p:nvSpPr>
          <p:cNvPr id="1947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9474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19475" name="Text Box 23"/>
          <p:cNvSpPr txBox="1">
            <a:spLocks noChangeArrowheads="1"/>
          </p:cNvSpPr>
          <p:nvPr/>
        </p:nvSpPr>
        <p:spPr bwMode="auto">
          <a:xfrm>
            <a:off x="3068637" y="14487"/>
            <a:ext cx="12843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9476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1947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Formations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19478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19479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Diffusion</a:t>
            </a:r>
          </a:p>
        </p:txBody>
      </p:sp>
      <p:sp>
        <p:nvSpPr>
          <p:cNvPr id="19480" name="Rectangle 22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UAE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8257" y="-3175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45329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583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/>
              <a:t>7.4 - RÉUNIONS DE QUALITÉ</a:t>
            </a:r>
          </a:p>
        </p:txBody>
      </p:sp>
      <p:sp>
        <p:nvSpPr>
          <p:cNvPr id="24584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4585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4586" name="Rectangle 1"/>
          <p:cNvSpPr>
            <a:spLocks noChangeArrowheads="1"/>
          </p:cNvSpPr>
          <p:nvPr/>
        </p:nvSpPr>
        <p:spPr bwMode="auto">
          <a:xfrm>
            <a:off x="111919" y="2472697"/>
            <a:ext cx="8532812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indent="0" algn="ctr">
              <a:buNone/>
            </a:pPr>
            <a:endParaRPr lang="fr-FR" dirty="0" smtClean="0"/>
          </a:p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endParaRPr lang="fr-FR" dirty="0" smtClean="0"/>
          </a:p>
          <a:p>
            <a:pPr marL="0" indent="0" algn="ctr">
              <a:buNone/>
            </a:pPr>
            <a:r>
              <a:rPr lang="fr-FR" sz="4400" b="1" dirty="0" smtClean="0"/>
              <a:t>http</a:t>
            </a:r>
            <a:r>
              <a:rPr lang="fr-FR" sz="4400" b="1" dirty="0"/>
              <a:t>://</a:t>
            </a:r>
            <a:r>
              <a:rPr lang="fr-FR" sz="4400" b="1" dirty="0" smtClean="0"/>
              <a:t>e-val.uae.ma</a:t>
            </a:r>
            <a:endParaRPr lang="fr-FR" sz="4400" b="1" dirty="0"/>
          </a:p>
          <a:p>
            <a:pPr algn="just"/>
            <a:endParaRPr lang="fr-FR" altLang="fr-FR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587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4588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24589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Etats des lieux</a:t>
            </a:r>
          </a:p>
        </p:txBody>
      </p:sp>
      <p:sp>
        <p:nvSpPr>
          <p:cNvPr id="24590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24591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24592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24593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24594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4597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98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99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2540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86366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163" r="1214" b="6147"/>
          <a:stretch/>
        </p:blipFill>
        <p:spPr>
          <a:xfrm>
            <a:off x="-1476672" y="307822"/>
            <a:ext cx="1156732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8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1237" t="15838" r="24913" b="6084"/>
          <a:stretch/>
        </p:blipFill>
        <p:spPr>
          <a:xfrm>
            <a:off x="-540569" y="-211905"/>
            <a:ext cx="10532807" cy="724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2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4583" name="Text Box 16"/>
          <p:cNvSpPr txBox="1">
            <a:spLocks noChangeArrowheads="1"/>
          </p:cNvSpPr>
          <p:nvPr/>
        </p:nvSpPr>
        <p:spPr bwMode="auto">
          <a:xfrm>
            <a:off x="539750" y="908050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altLang="fr-FR" sz="2400" dirty="0" smtClean="0"/>
              <a:t>9.3 – RÉUNION DU CONSORTIUM</a:t>
            </a:r>
            <a:endParaRPr lang="fr-FR" altLang="fr-FR" sz="2400" dirty="0"/>
          </a:p>
        </p:txBody>
      </p:sp>
      <p:sp>
        <p:nvSpPr>
          <p:cNvPr id="24584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4585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24587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1"/>
                </a:solidFill>
              </a:rPr>
              <a:t>Pour rappel</a:t>
            </a:r>
          </a:p>
          <a:p>
            <a:pPr>
              <a:spcBef>
                <a:spcPct val="50000"/>
              </a:spcBef>
            </a:pP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24588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24589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Etats des lieux</a:t>
            </a:r>
          </a:p>
        </p:txBody>
      </p:sp>
      <p:sp>
        <p:nvSpPr>
          <p:cNvPr id="24590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24591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24592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24593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24594" name="Rectangle 21"/>
          <p:cNvSpPr>
            <a:spLocks noChangeArrowheads="1"/>
          </p:cNvSpPr>
          <p:nvPr/>
        </p:nvSpPr>
        <p:spPr bwMode="auto">
          <a:xfrm>
            <a:off x="0" y="601663"/>
            <a:ext cx="3059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altLang="fr-FR" sz="1400" b="1">
                <a:solidFill>
                  <a:schemeClr val="bg1"/>
                </a:solidFill>
                <a:latin typeface="Calibri" pitchFamily="34" charset="0"/>
              </a:rPr>
              <a:t>Responsable UVigo</a:t>
            </a:r>
            <a:endParaRPr lang="fr-FR" altLang="fr-FR" sz="1400" b="1">
              <a:solidFill>
                <a:schemeClr val="bg1"/>
              </a:solidFill>
            </a:endParaRPr>
          </a:p>
        </p:txBody>
      </p:sp>
      <p:sp>
        <p:nvSpPr>
          <p:cNvPr id="24597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98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599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Porto, Portugal 	  	  </a:t>
            </a:r>
          </a:p>
        </p:txBody>
      </p:sp>
      <p:pic>
        <p:nvPicPr>
          <p:cNvPr id="23" name="Picture 2" descr="RÃ©sultat de recherche d'images pour &quot;universitÃ© ibn tofail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810" y="1432310"/>
            <a:ext cx="2252042" cy="75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2465846" y="1524396"/>
            <a:ext cx="4464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fr-FR" b="1" dirty="0" smtClean="0"/>
              <a:t>UIT, </a:t>
            </a:r>
            <a:r>
              <a:rPr lang="fr-FR" b="1" dirty="0" err="1" smtClean="0"/>
              <a:t>Kénitra</a:t>
            </a:r>
            <a:endParaRPr lang="fr-FR" b="1" dirty="0"/>
          </a:p>
          <a:p>
            <a:pPr algn="ctr" eaLnBrk="0" hangingPunct="0"/>
            <a:r>
              <a:rPr lang="fr-FR" b="1" dirty="0" smtClean="0"/>
              <a:t>26 &amp; 27 novembre 2018</a:t>
            </a:r>
            <a:endParaRPr lang="fr-FR" altLang="fr-FR" dirty="0">
              <a:latin typeface="Calibri" pitchFamily="34" charset="0"/>
            </a:endParaRPr>
          </a:p>
          <a:p>
            <a:endParaRPr lang="fr-FR" dirty="0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8257" y="2540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629" y="2190651"/>
            <a:ext cx="5940425" cy="445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71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789363"/>
            <a:ext cx="8280400" cy="1323975"/>
          </a:xfrm>
        </p:spPr>
        <p:txBody>
          <a:bodyPr/>
          <a:lstStyle/>
          <a:p>
            <a:pPr eaLnBrk="1" hangingPunct="1"/>
            <a:r>
              <a:rPr lang="fr-FR" altLang="fr-FR" sz="2800" dirty="0" smtClean="0">
                <a:solidFill>
                  <a:srgbClr val="6600FF"/>
                </a:solidFill>
              </a:rPr>
              <a:t>Présentation des activités réalisées</a:t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2</a:t>
            </a:r>
            <a:r>
              <a:rPr lang="fr-FR" altLang="fr-FR" sz="2800" baseline="30000" dirty="0" smtClean="0">
                <a:solidFill>
                  <a:srgbClr val="6600FF"/>
                </a:solidFill>
              </a:rPr>
              <a:t>ème</a:t>
            </a:r>
            <a:r>
              <a:rPr lang="fr-FR" altLang="fr-FR" sz="2800" dirty="0" smtClean="0">
                <a:solidFill>
                  <a:srgbClr val="6600FF"/>
                </a:solidFill>
              </a:rPr>
              <a:t>  année du projet </a:t>
            </a:r>
            <a:r>
              <a:rPr lang="fr-FR" altLang="fr-FR" sz="2800" dirty="0" err="1" smtClean="0">
                <a:solidFill>
                  <a:srgbClr val="6600FF"/>
                </a:solidFill>
              </a:rPr>
              <a:t>e-VAL</a:t>
            </a:r>
            <a:r>
              <a:rPr lang="fr-FR" altLang="fr-FR" sz="2800" dirty="0" smtClean="0">
                <a:solidFill>
                  <a:srgbClr val="6600FF"/>
                </a:solidFill>
              </a:rPr>
              <a:t/>
            </a:r>
            <a:br>
              <a:rPr lang="fr-FR" altLang="fr-FR" sz="2800" dirty="0" smtClean="0">
                <a:solidFill>
                  <a:srgbClr val="6600FF"/>
                </a:solidFill>
              </a:rPr>
            </a:br>
            <a:r>
              <a:rPr lang="fr-FR" altLang="fr-FR" sz="2800" dirty="0" smtClean="0">
                <a:solidFill>
                  <a:srgbClr val="6600FF"/>
                </a:solidFill>
              </a:rPr>
              <a:t>Réunion du Consortium </a:t>
            </a:r>
            <a:r>
              <a:rPr lang="fr-FR" altLang="fr-FR" sz="2800" dirty="0">
                <a:solidFill>
                  <a:srgbClr val="6600FF"/>
                </a:solidFill>
              </a:rPr>
              <a:t>4</a:t>
            </a:r>
            <a:endParaRPr lang="fr-FR" altLang="fr-FR" sz="2800" dirty="0" smtClean="0">
              <a:solidFill>
                <a:srgbClr val="6600FF"/>
              </a:solidFill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2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A. NEJJARI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pic>
        <p:nvPicPr>
          <p:cNvPr id="4107" name="Imag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6975" y="908050"/>
            <a:ext cx="120173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96975"/>
            <a:ext cx="43227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971600" y="2363976"/>
            <a:ext cx="6624736" cy="178510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fr-FR" sz="1600" b="1" i="1" dirty="0" smtClean="0"/>
              <a:t>Exploitation des Compétences et Valorisation des acquis pour une Meilleure Insertion et Visibilité professionnelles</a:t>
            </a:r>
            <a:r>
              <a:rPr lang="fr-FR" sz="1400" b="1" i="1" dirty="0" smtClean="0"/>
              <a:t>.</a:t>
            </a:r>
          </a:p>
          <a:p>
            <a:pPr>
              <a:defRPr/>
            </a:pP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110" name="Picture 1" descr="C:\Users\Amal\Desktop\150px-Logouniversidadcadiz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981075"/>
            <a:ext cx="100171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Coordination</a:t>
            </a:r>
          </a:p>
        </p:txBody>
      </p:sp>
      <p:sp>
        <p:nvSpPr>
          <p:cNvPr id="4112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4113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Etats des lieux</a:t>
            </a:r>
          </a:p>
        </p:txBody>
      </p:sp>
      <p:sp>
        <p:nvSpPr>
          <p:cNvPr id="4114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4115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4116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4117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pic>
        <p:nvPicPr>
          <p:cNvPr id="4118" name="Picture 23" descr="C:\Users\chkouri\Desktop\e-val\compatible\e-val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416175"/>
            <a:ext cx="2519363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RÃ©sultat de recherche d'images pour &quot;universitÃ© ibn tofail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5113338"/>
            <a:ext cx="3733800" cy="125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25958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12391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7" name="Text Box 16"/>
          <p:cNvSpPr txBox="1">
            <a:spLocks noChangeArrowheads="1"/>
          </p:cNvSpPr>
          <p:nvPr/>
        </p:nvSpPr>
        <p:spPr bwMode="auto">
          <a:xfrm>
            <a:off x="755650" y="908050"/>
            <a:ext cx="741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ANNEE 1 DU PROJET</a:t>
            </a:r>
            <a:endParaRPr lang="fr-FR" altLang="fr-FR" sz="2400" dirty="0"/>
          </a:p>
        </p:txBody>
      </p:sp>
      <p:sp>
        <p:nvSpPr>
          <p:cNvPr id="5128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5129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5130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3684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Pour rappel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5131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5132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Etats des lieux</a:t>
            </a:r>
          </a:p>
        </p:txBody>
      </p:sp>
      <p:sp>
        <p:nvSpPr>
          <p:cNvPr id="5133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5134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5135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graphicFrame>
        <p:nvGraphicFramePr>
          <p:cNvPr id="22" name="Tableau 21"/>
          <p:cNvGraphicFramePr>
            <a:graphicFrameLocks noGrp="1"/>
          </p:cNvGraphicFramePr>
          <p:nvPr>
            <p:extLst/>
          </p:nvPr>
        </p:nvGraphicFramePr>
        <p:xfrm>
          <a:off x="0" y="1412875"/>
          <a:ext cx="9144000" cy="51847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55576"/>
                <a:gridCol w="2952328"/>
                <a:gridCol w="1296144"/>
                <a:gridCol w="2808312"/>
                <a:gridCol w="1331640"/>
              </a:tblGrid>
              <a:tr h="9470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Numéro du </a:t>
                      </a:r>
                      <a:r>
                        <a:rPr lang="fr-FR" sz="1300" dirty="0" smtClean="0">
                          <a:latin typeface="+mj-lt"/>
                        </a:rPr>
                        <a:t>lot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Intitulé du lot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Coordonnateur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du lot</a:t>
                      </a:r>
                      <a:endParaRPr lang="fr-FR" sz="13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Activités</a:t>
                      </a:r>
                      <a:endParaRPr lang="fr-FR" sz="13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b="1" kern="1200" dirty="0" smtClean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Coordonnateur de l’activité</a:t>
                      </a:r>
                      <a:endParaRPr lang="fr-FR" sz="1300" b="1" kern="1200" dirty="0">
                        <a:solidFill>
                          <a:schemeClr val="lt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268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WP 1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Etat des lieux et orientations du projet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UCA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1.1 Enquête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 et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Anapec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1.2 Rapport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1.3 Séminaire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UIR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8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WP 2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Constitution et formation des équipes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USMBA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2.1 Constitution équipes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2.2 Formation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KTH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2.3 Ateliers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USMBA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88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WP 7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Assurance et contrôle de la qualité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+mj-lt"/>
                        </a:rPr>
                        <a:t>UVigo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7.1 Gestion et contrôle des délais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7.2 Gestion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/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7.3 Qualité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/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7.4 Réunion de qualité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smtClean="0">
                          <a:latin typeface="+mj-lt"/>
                        </a:rPr>
                        <a:t>WP 8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Diffusion et pérennité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+mj-lt"/>
                        </a:rPr>
                        <a:t>UAE</a:t>
                      </a:r>
                      <a:endParaRPr lang="fr-FR" sz="1300" dirty="0"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8.1 Création et mise à jour du portail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UAE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6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8.2 Réunions de sensibilisation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88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9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Gestion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9.1 Gestion financière du projet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UCA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9.2 Gestion académique du projet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UAE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7268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9.3 Réunions de consortium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5209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5210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5211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5212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1222375" y="-16671"/>
            <a:ext cx="7921625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83631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0" y="86865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2000" dirty="0" smtClean="0"/>
              <a:t>ANNEE 2 DU PROJET</a:t>
            </a:r>
            <a:endParaRPr lang="fr-FR" altLang="fr-FR" sz="2000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3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Coordination</a:t>
            </a:r>
          </a:p>
        </p:txBody>
      </p:sp>
      <p:sp>
        <p:nvSpPr>
          <p:cNvPr id="6534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>
                <a:solidFill>
                  <a:schemeClr val="bg1"/>
                </a:solidFill>
              </a:rPr>
              <a:t>Programme</a:t>
            </a:r>
          </a:p>
        </p:txBody>
      </p:sp>
      <p:sp>
        <p:nvSpPr>
          <p:cNvPr id="6535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Etats des lieux</a:t>
            </a:r>
          </a:p>
        </p:txBody>
      </p:sp>
      <p:sp>
        <p:nvSpPr>
          <p:cNvPr id="6536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653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6538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6539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6540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1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2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3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M.Y.Chkouri</a:t>
            </a:r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644029"/>
              </p:ext>
            </p:extLst>
          </p:nvPr>
        </p:nvGraphicFramePr>
        <p:xfrm>
          <a:off x="0" y="1196752"/>
          <a:ext cx="9144000" cy="5800367"/>
        </p:xfrm>
        <a:graphic>
          <a:graphicData uri="http://schemas.openxmlformats.org/drawingml/2006/table">
            <a:tbl>
              <a:tblPr/>
              <a:tblGrid>
                <a:gridCol w="755650"/>
                <a:gridCol w="2304182"/>
                <a:gridCol w="1296144"/>
                <a:gridCol w="3456112"/>
                <a:gridCol w="1331912"/>
              </a:tblGrid>
              <a:tr h="43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Numéro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Intitulé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du lot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Activités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 de l’activité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3554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3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Spécification &amp; 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3.1 Rédaction du cahier des charges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3.2 Rédaction du document de spécification fonctionnelle et technique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3.3 Formation de l’équipe de conception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3.4.Conception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UPorto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4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Mise en œuvre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4.1 Formations de l’équipe de développement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 - 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4.2 implantation de la plateforme e-VAL 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UMP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4.3 Déploiement 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UIZ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5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Validation &amp; Expérimentation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5.1 Validation de la plateforme e-VAL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UMP - 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94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5.2 Préparation d’un centre</a:t>
                      </a:r>
                      <a:r>
                        <a:rPr lang="fr-FR" sz="13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d’expérimentation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890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5.3 Expérimentation de </a:t>
                      </a:r>
                      <a:r>
                        <a:rPr lang="fr-FR" sz="1300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la plateforme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UIR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WP 7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Assurance et contrôle de la qualité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7.1 Gestion et contrôle des délais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7.2 Gestion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7.3 Qualité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7.4 Réunion de qualité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985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8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Diffusion et pérennité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8.1 Création et mise à jour du portail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8.2 Réunions de sensibilisation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Ministère,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Anapec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Afem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9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Gestion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9.1 Gestion financière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9.2 Gestion académique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9.3 Réunions de consortium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-11469" y="-1587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0" y="86865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fr-FR" sz="2000" dirty="0" smtClean="0"/>
              <a:t>ANNEE 2 DU PROJET</a:t>
            </a:r>
            <a:endParaRPr lang="fr-FR" altLang="fr-FR" sz="2000" dirty="0"/>
          </a:p>
        </p:txBody>
      </p:sp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33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>
                <a:solidFill>
                  <a:schemeClr val="bg2"/>
                </a:solidFill>
              </a:rPr>
              <a:t>Coordination</a:t>
            </a:r>
          </a:p>
        </p:txBody>
      </p:sp>
      <p:sp>
        <p:nvSpPr>
          <p:cNvPr id="6534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6535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WP.3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6536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6537" name="Text Box 25"/>
          <p:cNvSpPr txBox="1">
            <a:spLocks noChangeArrowheads="1"/>
          </p:cNvSpPr>
          <p:nvPr/>
        </p:nvSpPr>
        <p:spPr bwMode="auto">
          <a:xfrm>
            <a:off x="4508500" y="-26988"/>
            <a:ext cx="1143000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Formation</a:t>
            </a:r>
          </a:p>
        </p:txBody>
      </p:sp>
      <p:sp>
        <p:nvSpPr>
          <p:cNvPr id="6538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6539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6540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1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2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6543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M.Y.Chkouri</a:t>
            </a:r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6" name="Tableau 25"/>
          <p:cNvGraphicFramePr>
            <a:graphicFrameLocks noGrp="1"/>
          </p:cNvGraphicFramePr>
          <p:nvPr/>
        </p:nvGraphicFramePr>
        <p:xfrm>
          <a:off x="0" y="1196752"/>
          <a:ext cx="9144000" cy="5800367"/>
        </p:xfrm>
        <a:graphic>
          <a:graphicData uri="http://schemas.openxmlformats.org/drawingml/2006/table">
            <a:tbl>
              <a:tblPr/>
              <a:tblGrid>
                <a:gridCol w="755650"/>
                <a:gridCol w="2304182"/>
                <a:gridCol w="1296144"/>
                <a:gridCol w="3456112"/>
                <a:gridCol w="1331912"/>
              </a:tblGrid>
              <a:tr h="43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Numéro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Intitulé du lot</a:t>
                      </a:r>
                      <a:endParaRPr kumimoji="0" lang="fr-FR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Calibri" pitchFamily="34" charset="0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du lot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Activités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Coordonnateur de l’activité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23554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3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Spécification &amp; 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3.1 Rédaction du cahier des charges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3.2 Rédaction du document de spécification fonctionnelle et technique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3.3 Formation de l’équipe de conception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VUB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3.4.Conception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UPorto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4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Mise en œuvre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4.1 Formations de l’équipe de développement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UBM - 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4.2 implantation de la plateforme e-VAL 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UMP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4.3 Déploiement 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UIZ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5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Validation &amp; Expérimentation de la plateforme e-VAL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5.1 Validation de la plateforme e-VAL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UMP - UIT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394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5.2 Préparation d’un centre</a:t>
                      </a:r>
                      <a:r>
                        <a:rPr lang="fr-FR" sz="130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d’expérimentation</a:t>
                      </a: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48905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5.3 Expérimentation de </a:t>
                      </a:r>
                      <a:r>
                        <a:rPr lang="fr-FR" sz="1300" kern="120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la plateforme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UIR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19654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WP 7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Assurance et contrôle de la qualité</a:t>
                      </a:r>
                      <a:endParaRPr lang="fr-FR" sz="1300" kern="1200" dirty="0" smtClean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7.1 Gestion et contrôle des délais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UVigo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7.2 Gestion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7.3 Qualité des livrables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5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7.4 Réunion de qualité</a:t>
                      </a:r>
                      <a:endParaRPr lang="fr-FR" sz="13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985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8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Diffusion et pérennité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8.1 Création et mise à jour du portail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39308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8.2 Réunions de sensibilisation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Ministère,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Anapec</a:t>
                      </a: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300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Afem</a:t>
                      </a:r>
                      <a:endParaRPr lang="fr-FR" sz="130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WP 9</a:t>
                      </a:r>
                    </a:p>
                  </a:txBody>
                  <a:tcPr marL="42421" marR="4242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Gestion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9.1 Gestion financière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9.2 Gestion académique du projet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UAE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8EF"/>
                    </a:solidFill>
                  </a:tcPr>
                </a:tc>
              </a:tr>
              <a:tr h="23554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9.3 Réunions de consortium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3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UCA</a:t>
                      </a:r>
                    </a:p>
                  </a:txBody>
                  <a:tcPr marL="42421" marR="42421" marT="0" marB="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CDDE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à coins arrondis 21"/>
          <p:cNvSpPr/>
          <p:nvPr/>
        </p:nvSpPr>
        <p:spPr>
          <a:xfrm>
            <a:off x="34926" y="1631608"/>
            <a:ext cx="9109074" cy="294952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lèche droite 2"/>
          <p:cNvSpPr/>
          <p:nvPr/>
        </p:nvSpPr>
        <p:spPr>
          <a:xfrm>
            <a:off x="3392448" y="2362844"/>
            <a:ext cx="864791" cy="2020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droite 24"/>
          <p:cNvSpPr/>
          <p:nvPr/>
        </p:nvSpPr>
        <p:spPr>
          <a:xfrm>
            <a:off x="3392447" y="2840546"/>
            <a:ext cx="864791" cy="2020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-23397" y="39672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779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27" name="Text Box 16"/>
          <p:cNvSpPr txBox="1">
            <a:spLocks noChangeArrowheads="1"/>
          </p:cNvSpPr>
          <p:nvPr/>
        </p:nvSpPr>
        <p:spPr bwMode="auto">
          <a:xfrm>
            <a:off x="0" y="9080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/>
              <a:t>3</a:t>
            </a:r>
            <a:r>
              <a:rPr lang="fr-FR" altLang="fr-FR" sz="2400" dirty="0" smtClean="0"/>
              <a:t>.3 – FORMATION EQUIPE CONCEPTION</a:t>
            </a:r>
            <a:endParaRPr lang="fr-FR" altLang="fr-FR" sz="2400" dirty="0"/>
          </a:p>
        </p:txBody>
      </p:sp>
      <p:sp>
        <p:nvSpPr>
          <p:cNvPr id="30728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29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30" name="Rectangle 1"/>
          <p:cNvSpPr>
            <a:spLocks noChangeArrowheads="1"/>
          </p:cNvSpPr>
          <p:nvPr/>
        </p:nvSpPr>
        <p:spPr bwMode="auto">
          <a:xfrm>
            <a:off x="468313" y="1658938"/>
            <a:ext cx="82073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2000" b="1" dirty="0" err="1" smtClean="0"/>
              <a:t>UVigo</a:t>
            </a:r>
            <a:r>
              <a:rPr lang="fr-FR" sz="2000" b="1" dirty="0" smtClean="0"/>
              <a:t>, Vigo</a:t>
            </a:r>
            <a:endParaRPr lang="fr-FR" sz="2000" b="1" dirty="0"/>
          </a:p>
          <a:p>
            <a:pPr algn="ctr" eaLnBrk="0" hangingPunct="0"/>
            <a:r>
              <a:rPr lang="fr-FR" sz="2000" b="1" dirty="0" smtClean="0"/>
              <a:t>31 janvier, 02 et 03 février 2018</a:t>
            </a:r>
            <a:endParaRPr lang="fr-FR" altLang="fr-FR" sz="2000" dirty="0">
              <a:latin typeface="Calibri" pitchFamily="34" charset="0"/>
            </a:endParaRPr>
          </a:p>
          <a:p>
            <a:pPr algn="just" eaLnBrk="0" hangingPunct="0"/>
            <a:endParaRPr lang="fr-FR" altLang="fr-FR" dirty="0">
              <a:latin typeface="Calibri" pitchFamily="34" charset="0"/>
            </a:endParaRPr>
          </a:p>
        </p:txBody>
      </p:sp>
      <p:sp>
        <p:nvSpPr>
          <p:cNvPr id="30732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3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30734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5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30736" name="Text Box 25"/>
          <p:cNvSpPr txBox="1">
            <a:spLocks noChangeArrowheads="1"/>
          </p:cNvSpPr>
          <p:nvPr/>
        </p:nvSpPr>
        <p:spPr bwMode="auto">
          <a:xfrm>
            <a:off x="4365625" y="-26988"/>
            <a:ext cx="12858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Formations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30737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30738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30739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0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1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2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3" name="Image 22" descr="http://e-val.uae.ma/formation/vigo/photo/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341739"/>
            <a:ext cx="7316787" cy="419876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67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52964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27" name="Text Box 16"/>
          <p:cNvSpPr txBox="1">
            <a:spLocks noChangeArrowheads="1"/>
          </p:cNvSpPr>
          <p:nvPr/>
        </p:nvSpPr>
        <p:spPr bwMode="auto">
          <a:xfrm>
            <a:off x="0" y="9080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4.1 – FORMATION EQUIPE DEVELOPPEMENT</a:t>
            </a:r>
            <a:endParaRPr lang="fr-FR" altLang="fr-FR" sz="2400" dirty="0"/>
          </a:p>
        </p:txBody>
      </p:sp>
      <p:sp>
        <p:nvSpPr>
          <p:cNvPr id="30728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29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30" name="Rectangle 1"/>
          <p:cNvSpPr>
            <a:spLocks noChangeArrowheads="1"/>
          </p:cNvSpPr>
          <p:nvPr/>
        </p:nvSpPr>
        <p:spPr bwMode="auto">
          <a:xfrm>
            <a:off x="468313" y="1658938"/>
            <a:ext cx="82073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2000" b="1" dirty="0" smtClean="0"/>
              <a:t>UBM, Bordeaux</a:t>
            </a:r>
            <a:endParaRPr lang="fr-FR" sz="2000" b="1" dirty="0"/>
          </a:p>
          <a:p>
            <a:pPr algn="ctr" eaLnBrk="0" hangingPunct="0"/>
            <a:r>
              <a:rPr lang="fr-FR" sz="2000" b="1" dirty="0" smtClean="0"/>
              <a:t>11 au 13 avril 2018</a:t>
            </a:r>
            <a:endParaRPr lang="fr-FR" altLang="fr-FR" sz="2000" dirty="0">
              <a:latin typeface="Calibri" pitchFamily="34" charset="0"/>
            </a:endParaRPr>
          </a:p>
          <a:p>
            <a:pPr algn="just" eaLnBrk="0" hangingPunct="0"/>
            <a:endParaRPr lang="fr-FR" altLang="fr-FR" dirty="0">
              <a:latin typeface="Calibri" pitchFamily="34" charset="0"/>
            </a:endParaRPr>
          </a:p>
        </p:txBody>
      </p:sp>
      <p:sp>
        <p:nvSpPr>
          <p:cNvPr id="30732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3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30734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5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30736" name="Text Box 25"/>
          <p:cNvSpPr txBox="1">
            <a:spLocks noChangeArrowheads="1"/>
          </p:cNvSpPr>
          <p:nvPr/>
        </p:nvSpPr>
        <p:spPr bwMode="auto">
          <a:xfrm>
            <a:off x="4356100" y="-26988"/>
            <a:ext cx="1295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Formations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30737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30738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30739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0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1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2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4" name="Image 23" descr="http://e-val.uae.ma/formation/bordeaux/photos/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7848872" cy="389736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-3151" y="26755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38933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27" name="Text Box 16"/>
          <p:cNvSpPr txBox="1">
            <a:spLocks noChangeArrowheads="1"/>
          </p:cNvSpPr>
          <p:nvPr/>
        </p:nvSpPr>
        <p:spPr bwMode="auto">
          <a:xfrm>
            <a:off x="0" y="9080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/>
              <a:t>3</a:t>
            </a:r>
            <a:r>
              <a:rPr lang="fr-FR" altLang="fr-FR" sz="2400" dirty="0" smtClean="0"/>
              <a:t>.3 – FORMATION EQUIPE CONCEPTION</a:t>
            </a:r>
            <a:endParaRPr lang="fr-FR" altLang="fr-FR" sz="2400" dirty="0"/>
          </a:p>
        </p:txBody>
      </p:sp>
      <p:sp>
        <p:nvSpPr>
          <p:cNvPr id="30728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29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30" name="Rectangle 1"/>
          <p:cNvSpPr>
            <a:spLocks noChangeArrowheads="1"/>
          </p:cNvSpPr>
          <p:nvPr/>
        </p:nvSpPr>
        <p:spPr bwMode="auto">
          <a:xfrm>
            <a:off x="468313" y="1658938"/>
            <a:ext cx="82073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2000" b="1" dirty="0" smtClean="0"/>
              <a:t>VUB, Bruxelles</a:t>
            </a:r>
            <a:endParaRPr lang="fr-FR" sz="2000" b="1" dirty="0"/>
          </a:p>
          <a:p>
            <a:pPr algn="ctr" eaLnBrk="0" hangingPunct="0"/>
            <a:r>
              <a:rPr lang="fr-FR" sz="2000" b="1" dirty="0" smtClean="0"/>
              <a:t>18 au 20 avril 2018</a:t>
            </a:r>
            <a:endParaRPr lang="fr-FR" altLang="fr-FR" sz="2000" dirty="0">
              <a:latin typeface="Calibri" pitchFamily="34" charset="0"/>
            </a:endParaRPr>
          </a:p>
          <a:p>
            <a:pPr algn="just" eaLnBrk="0" hangingPunct="0"/>
            <a:endParaRPr lang="fr-FR" altLang="fr-FR" dirty="0">
              <a:latin typeface="Calibri" pitchFamily="34" charset="0"/>
            </a:endParaRPr>
          </a:p>
        </p:txBody>
      </p:sp>
      <p:sp>
        <p:nvSpPr>
          <p:cNvPr id="30732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3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30734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5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30736" name="Text Box 25"/>
          <p:cNvSpPr txBox="1">
            <a:spLocks noChangeArrowheads="1"/>
          </p:cNvSpPr>
          <p:nvPr/>
        </p:nvSpPr>
        <p:spPr bwMode="auto">
          <a:xfrm>
            <a:off x="4284663" y="-26988"/>
            <a:ext cx="1366837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Formations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30737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30738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30739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0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1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2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3" name="Image 22" descr="http://e-val.uae.ma/formation/bruxelles/photos/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4" y="2276872"/>
            <a:ext cx="7316786" cy="419512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2540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15072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620713"/>
            <a:ext cx="9144000" cy="287337"/>
          </a:xfrm>
          <a:prstGeom prst="rect">
            <a:avLst/>
          </a:prstGeom>
          <a:gradFill rotWithShape="1">
            <a:gsLst>
              <a:gs pos="0">
                <a:srgbClr val="BBA5F9"/>
              </a:gs>
              <a:gs pos="50000">
                <a:srgbClr val="574C73"/>
              </a:gs>
              <a:gs pos="100000">
                <a:srgbClr val="BBA5F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908050"/>
            <a:ext cx="9144000" cy="504825"/>
          </a:xfrm>
          <a:prstGeom prst="rect">
            <a:avLst/>
          </a:prstGeom>
          <a:gradFill rotWithShape="1">
            <a:gsLst>
              <a:gs pos="0">
                <a:srgbClr val="9B80B2">
                  <a:gamma/>
                  <a:shade val="46275"/>
                  <a:invGamma/>
                </a:srgbClr>
              </a:gs>
              <a:gs pos="50000">
                <a:srgbClr val="9B80B2">
                  <a:alpha val="72000"/>
                </a:srgbClr>
              </a:gs>
              <a:gs pos="100000">
                <a:srgbClr val="9B80B2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27" name="Text Box 16"/>
          <p:cNvSpPr txBox="1">
            <a:spLocks noChangeArrowheads="1"/>
          </p:cNvSpPr>
          <p:nvPr/>
        </p:nvSpPr>
        <p:spPr bwMode="auto">
          <a:xfrm>
            <a:off x="0" y="90805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dirty="0" smtClean="0"/>
              <a:t>4.1 – FORMATION EQUIPE DEVELOPPEMENT</a:t>
            </a:r>
            <a:endParaRPr lang="fr-FR" altLang="fr-FR" sz="2400" dirty="0"/>
          </a:p>
        </p:txBody>
      </p:sp>
      <p:sp>
        <p:nvSpPr>
          <p:cNvPr id="30728" name="Rectangle 26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29" name="Rectangle 100"/>
          <p:cNvSpPr>
            <a:spLocks noChangeArrowheads="1"/>
          </p:cNvSpPr>
          <p:nvPr/>
        </p:nvSpPr>
        <p:spPr bwMode="auto">
          <a:xfrm>
            <a:off x="0" y="1125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30730" name="Rectangle 1"/>
          <p:cNvSpPr>
            <a:spLocks noChangeArrowheads="1"/>
          </p:cNvSpPr>
          <p:nvPr/>
        </p:nvSpPr>
        <p:spPr bwMode="auto">
          <a:xfrm>
            <a:off x="468313" y="1658938"/>
            <a:ext cx="82073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fr-FR" sz="2000" b="1" dirty="0" smtClean="0"/>
              <a:t>UCA, Cadix</a:t>
            </a:r>
            <a:endParaRPr lang="fr-FR" sz="2000" b="1" dirty="0"/>
          </a:p>
          <a:p>
            <a:pPr algn="ctr" eaLnBrk="0" hangingPunct="0"/>
            <a:r>
              <a:rPr lang="fr-FR" sz="2000" b="1" dirty="0" smtClean="0"/>
              <a:t>02 au 04 juillet 2018</a:t>
            </a:r>
            <a:endParaRPr lang="fr-FR" altLang="fr-FR" sz="2000" dirty="0">
              <a:latin typeface="Calibri" pitchFamily="34" charset="0"/>
            </a:endParaRPr>
          </a:p>
          <a:p>
            <a:pPr algn="just" eaLnBrk="0" hangingPunct="0"/>
            <a:endParaRPr lang="fr-FR" altLang="fr-FR" dirty="0">
              <a:latin typeface="Calibri" pitchFamily="34" charset="0"/>
            </a:endParaRPr>
          </a:p>
        </p:txBody>
      </p:sp>
      <p:sp>
        <p:nvSpPr>
          <p:cNvPr id="30732" name="Text Box 21"/>
          <p:cNvSpPr txBox="1">
            <a:spLocks noChangeArrowheads="1"/>
          </p:cNvSpPr>
          <p:nvPr/>
        </p:nvSpPr>
        <p:spPr bwMode="auto">
          <a:xfrm>
            <a:off x="34925" y="-25400"/>
            <a:ext cx="125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Pour rappel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3" name="Text Box 22"/>
          <p:cNvSpPr txBox="1">
            <a:spLocks noChangeArrowheads="1"/>
          </p:cNvSpPr>
          <p:nvPr/>
        </p:nvSpPr>
        <p:spPr bwMode="auto">
          <a:xfrm>
            <a:off x="1476375" y="-26988"/>
            <a:ext cx="15113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Programme</a:t>
            </a:r>
          </a:p>
        </p:txBody>
      </p:sp>
      <p:sp>
        <p:nvSpPr>
          <p:cNvPr id="30734" name="Text Box 23"/>
          <p:cNvSpPr txBox="1">
            <a:spLocks noChangeArrowheads="1"/>
          </p:cNvSpPr>
          <p:nvPr/>
        </p:nvSpPr>
        <p:spPr bwMode="auto">
          <a:xfrm>
            <a:off x="2844800" y="-26988"/>
            <a:ext cx="14398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1400" dirty="0" smtClean="0">
                <a:solidFill>
                  <a:schemeClr val="bg2"/>
                </a:solidFill>
              </a:rPr>
              <a:t>WP.3</a:t>
            </a:r>
            <a:endParaRPr lang="fr-FR" altLang="fr-FR" sz="1400" dirty="0">
              <a:solidFill>
                <a:schemeClr val="bg2"/>
              </a:solidFill>
            </a:endParaRPr>
          </a:p>
        </p:txBody>
      </p:sp>
      <p:sp>
        <p:nvSpPr>
          <p:cNvPr id="30735" name="Text Box 24"/>
          <p:cNvSpPr txBox="1">
            <a:spLocks noChangeArrowheads="1"/>
          </p:cNvSpPr>
          <p:nvPr/>
        </p:nvSpPr>
        <p:spPr bwMode="auto">
          <a:xfrm>
            <a:off x="5794375" y="-26988"/>
            <a:ext cx="115411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Qualité</a:t>
            </a:r>
          </a:p>
        </p:txBody>
      </p:sp>
      <p:sp>
        <p:nvSpPr>
          <p:cNvPr id="30736" name="Text Box 25"/>
          <p:cNvSpPr txBox="1">
            <a:spLocks noChangeArrowheads="1"/>
          </p:cNvSpPr>
          <p:nvPr/>
        </p:nvSpPr>
        <p:spPr bwMode="auto">
          <a:xfrm>
            <a:off x="4284663" y="-26988"/>
            <a:ext cx="13668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 smtClean="0">
                <a:solidFill>
                  <a:schemeClr val="bg1"/>
                </a:solidFill>
              </a:rPr>
              <a:t>Formations</a:t>
            </a:r>
            <a:endParaRPr lang="fr-FR" altLang="fr-FR" sz="1400" b="1" dirty="0">
              <a:solidFill>
                <a:schemeClr val="bg1"/>
              </a:solidFill>
            </a:endParaRPr>
          </a:p>
        </p:txBody>
      </p:sp>
      <p:sp>
        <p:nvSpPr>
          <p:cNvPr id="30737" name="Text Box 26"/>
          <p:cNvSpPr txBox="1">
            <a:spLocks noChangeArrowheads="1"/>
          </p:cNvSpPr>
          <p:nvPr/>
        </p:nvSpPr>
        <p:spPr bwMode="auto">
          <a:xfrm>
            <a:off x="8108950" y="-26988"/>
            <a:ext cx="1071563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 b="1" dirty="0">
                <a:solidFill>
                  <a:schemeClr val="bg2"/>
                </a:solidFill>
              </a:rPr>
              <a:t>Gestion</a:t>
            </a:r>
          </a:p>
        </p:txBody>
      </p:sp>
      <p:sp>
        <p:nvSpPr>
          <p:cNvPr id="30738" name="Text Box 24"/>
          <p:cNvSpPr txBox="1">
            <a:spLocks noChangeArrowheads="1"/>
          </p:cNvSpPr>
          <p:nvPr/>
        </p:nvSpPr>
        <p:spPr bwMode="auto">
          <a:xfrm>
            <a:off x="6948488" y="-26988"/>
            <a:ext cx="1079500" cy="30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400">
                <a:solidFill>
                  <a:schemeClr val="bg2"/>
                </a:solidFill>
              </a:rPr>
              <a:t>Diffusion</a:t>
            </a:r>
          </a:p>
        </p:txBody>
      </p:sp>
      <p:sp>
        <p:nvSpPr>
          <p:cNvPr id="30739" name="Rectangle 7"/>
          <p:cNvSpPr>
            <a:spLocks noChangeArrowheads="1"/>
          </p:cNvSpPr>
          <p:nvPr/>
        </p:nvSpPr>
        <p:spPr bwMode="auto">
          <a:xfrm>
            <a:off x="0" y="6597650"/>
            <a:ext cx="3132138" cy="260350"/>
          </a:xfrm>
          <a:prstGeom prst="rect">
            <a:avLst/>
          </a:prstGeom>
          <a:solidFill>
            <a:srgbClr val="570793">
              <a:alpha val="4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0" name="Rectangle 8"/>
          <p:cNvSpPr>
            <a:spLocks noChangeArrowheads="1"/>
          </p:cNvSpPr>
          <p:nvPr/>
        </p:nvSpPr>
        <p:spPr bwMode="auto">
          <a:xfrm>
            <a:off x="3132138" y="6597650"/>
            <a:ext cx="3132137" cy="260350"/>
          </a:xfrm>
          <a:prstGeom prst="rect">
            <a:avLst/>
          </a:prstGeom>
          <a:solidFill>
            <a:srgbClr val="9B8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1" name="Rectangle 9"/>
          <p:cNvSpPr>
            <a:spLocks noChangeArrowheads="1"/>
          </p:cNvSpPr>
          <p:nvPr/>
        </p:nvSpPr>
        <p:spPr bwMode="auto">
          <a:xfrm>
            <a:off x="6264275" y="6597650"/>
            <a:ext cx="2879725" cy="260350"/>
          </a:xfrm>
          <a:prstGeom prst="rect">
            <a:avLst/>
          </a:prstGeom>
          <a:solidFill>
            <a:srgbClr val="570793">
              <a:alpha val="3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30742" name="Text Box 24"/>
          <p:cNvSpPr txBox="1">
            <a:spLocks noChangeArrowheads="1"/>
          </p:cNvSpPr>
          <p:nvPr/>
        </p:nvSpPr>
        <p:spPr bwMode="auto">
          <a:xfrm>
            <a:off x="792163" y="6583363"/>
            <a:ext cx="1547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A. NEJJARI</a:t>
            </a:r>
          </a:p>
        </p:txBody>
      </p:sp>
      <p:pic>
        <p:nvPicPr>
          <p:cNvPr id="24" name="Image 23" descr="http://e-val.uae.ma/formation/cadiz/photos/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420888"/>
            <a:ext cx="7740277" cy="411961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25400"/>
            <a:ext cx="9144000" cy="6207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fr-FR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779838" y="6583363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smtClean="0">
                <a:solidFill>
                  <a:schemeClr val="bg1"/>
                </a:solidFill>
              </a:rPr>
              <a:t>26 </a:t>
            </a:r>
            <a:r>
              <a:rPr lang="fr-FR" altLang="fr-FR" sz="1200" b="1" dirty="0">
                <a:solidFill>
                  <a:schemeClr val="bg1"/>
                </a:solidFill>
              </a:rPr>
              <a:t>- 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27 novembre 2018</a:t>
            </a:r>
            <a:endParaRPr lang="fr-FR" altLang="fr-FR" sz="1200" b="1" dirty="0">
              <a:solidFill>
                <a:schemeClr val="bg1"/>
              </a:solidFill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443663" y="6583363"/>
            <a:ext cx="27003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 err="1" smtClean="0">
                <a:solidFill>
                  <a:schemeClr val="bg1"/>
                </a:solidFill>
              </a:rPr>
              <a:t>Kénitra</a:t>
            </a:r>
            <a:r>
              <a:rPr lang="fr-FR" altLang="fr-FR" sz="1200" b="1" dirty="0" smtClean="0">
                <a:solidFill>
                  <a:schemeClr val="bg1"/>
                </a:solidFill>
              </a:rPr>
              <a:t>, Maroc</a:t>
            </a:r>
            <a:r>
              <a:rPr lang="fr-FR" altLang="fr-FR" sz="1200" b="1" dirty="0">
                <a:solidFill>
                  <a:schemeClr val="bg1"/>
                </a:solidFill>
              </a:rPr>
              <a:t>	  	</a:t>
            </a:r>
          </a:p>
        </p:txBody>
      </p:sp>
    </p:spTree>
    <p:extLst>
      <p:ext uri="{BB962C8B-B14F-4D97-AF65-F5344CB8AC3E}">
        <p14:creationId xmlns:p14="http://schemas.microsoft.com/office/powerpoint/2010/main" val="16973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12764</TotalTime>
  <Words>1427</Words>
  <Application>Microsoft Office PowerPoint</Application>
  <PresentationFormat>Affichage à l'écran (4:3)</PresentationFormat>
  <Paragraphs>517</Paragraphs>
  <Slides>27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0" baseType="lpstr">
      <vt:lpstr>Arial</vt:lpstr>
      <vt:lpstr>Calibri</vt:lpstr>
      <vt:lpstr>Default Design</vt:lpstr>
      <vt:lpstr>Présentation des activités réalisées 2ème  année du projet e-VAL Réunion du Consortium 4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des activités réalisées 2ème  année du projet e-VAL Réunion du Consortium 4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chkouri</dc:creator>
  <cp:lastModifiedBy>USER</cp:lastModifiedBy>
  <cp:revision>1107</cp:revision>
  <dcterms:created xsi:type="dcterms:W3CDTF">2010-02-26T16:02:31Z</dcterms:created>
  <dcterms:modified xsi:type="dcterms:W3CDTF">2018-11-26T08:53:10Z</dcterms:modified>
</cp:coreProperties>
</file>