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8" r:id="rId2"/>
    <p:sldId id="256" r:id="rId3"/>
    <p:sldId id="260" r:id="rId4"/>
    <p:sldId id="271" r:id="rId5"/>
    <p:sldId id="269" r:id="rId6"/>
    <p:sldId id="272" r:id="rId7"/>
    <p:sldId id="286" r:id="rId8"/>
    <p:sldId id="287" r:id="rId9"/>
    <p:sldId id="288" r:id="rId10"/>
    <p:sldId id="285" r:id="rId11"/>
    <p:sldId id="295" r:id="rId12"/>
    <p:sldId id="296" r:id="rId13"/>
    <p:sldId id="297" r:id="rId14"/>
    <p:sldId id="298" r:id="rId15"/>
    <p:sldId id="300" r:id="rId16"/>
    <p:sldId id="301" r:id="rId17"/>
    <p:sldId id="304" r:id="rId18"/>
    <p:sldId id="305" r:id="rId19"/>
    <p:sldId id="299" r:id="rId20"/>
    <p:sldId id="307" r:id="rId21"/>
    <p:sldId id="308" r:id="rId22"/>
    <p:sldId id="302" r:id="rId23"/>
  </p:sldIdLst>
  <p:sldSz cx="9144000" cy="6858000" type="screen4x3"/>
  <p:notesSz cx="7099300" cy="102346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6E732-D5A7-4AB2-AE0F-F9C88186003C}" type="datetimeFigureOut">
              <a:rPr lang="fr-FR" smtClean="0"/>
              <a:pPr/>
              <a:t>15/03/2018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88741-6BE2-42EC-A739-BFAB80D72D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90478"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795699-8937-4DCC-BD47-811CD97F2264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/>
                </a:solidFill>
              </a:rPr>
              <a:t>Projet de fin d'études</a:t>
            </a:r>
          </a:p>
        </p:txBody>
      </p:sp>
    </p:spTree>
    <p:extLst>
      <p:ext uri="{BB962C8B-B14F-4D97-AF65-F5344CB8AC3E}">
        <p14:creationId xmlns="" xmlns:p14="http://schemas.microsoft.com/office/powerpoint/2010/main" val="8668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4FCD-D42E-674B-AA59-B923168DFCF8}" type="datetimeFigureOut">
              <a:rPr lang="fr-FR" smtClean="0"/>
              <a:pPr/>
              <a:t>15/03/2018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827FA-F966-AA43-B0EB-E10FCBAFC86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2064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4FCD-D42E-674B-AA59-B923168DFCF8}" type="datetimeFigureOut">
              <a:rPr lang="fr-FR" smtClean="0"/>
              <a:pPr/>
              <a:t>15/03/2018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827FA-F966-AA43-B0EB-E10FCBAFC86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00019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4FCD-D42E-674B-AA59-B923168DFCF8}" type="datetimeFigureOut">
              <a:rPr lang="fr-FR" smtClean="0"/>
              <a:pPr/>
              <a:t>15/03/2018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827FA-F966-AA43-B0EB-E10FCBAFC86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96810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4FCD-D42E-674B-AA59-B923168DFCF8}" type="datetimeFigureOut">
              <a:rPr lang="fr-FR" smtClean="0"/>
              <a:pPr/>
              <a:t>15/03/2018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827FA-F966-AA43-B0EB-E10FCBAFC86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78463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4FCD-D42E-674B-AA59-B923168DFCF8}" type="datetimeFigureOut">
              <a:rPr lang="fr-FR" smtClean="0"/>
              <a:pPr/>
              <a:t>15/03/2018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827FA-F966-AA43-B0EB-E10FCBAFC86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74175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4FCD-D42E-674B-AA59-B923168DFCF8}" type="datetimeFigureOut">
              <a:rPr lang="fr-FR" smtClean="0"/>
              <a:pPr/>
              <a:t>15/03/2018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827FA-F966-AA43-B0EB-E10FCBAFC86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4287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4FCD-D42E-674B-AA59-B923168DFCF8}" type="datetimeFigureOut">
              <a:rPr lang="fr-FR" smtClean="0"/>
              <a:pPr/>
              <a:t>15/03/2018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827FA-F966-AA43-B0EB-E10FCBAFC86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6202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4FCD-D42E-674B-AA59-B923168DFCF8}" type="datetimeFigureOut">
              <a:rPr lang="fr-FR" smtClean="0"/>
              <a:pPr/>
              <a:t>15/03/2018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827FA-F966-AA43-B0EB-E10FCBAFC86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82752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4FCD-D42E-674B-AA59-B923168DFCF8}" type="datetimeFigureOut">
              <a:rPr lang="fr-FR" smtClean="0"/>
              <a:pPr/>
              <a:t>15/03/2018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827FA-F966-AA43-B0EB-E10FCBAFC86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95681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4FCD-D42E-674B-AA59-B923168DFCF8}" type="datetimeFigureOut">
              <a:rPr lang="fr-FR" smtClean="0"/>
              <a:pPr/>
              <a:t>15/03/2018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827FA-F966-AA43-B0EB-E10FCBAFC86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52418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4FCD-D42E-674B-AA59-B923168DFCF8}" type="datetimeFigureOut">
              <a:rPr lang="fr-FR" smtClean="0"/>
              <a:pPr/>
              <a:t>15/03/2018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827FA-F966-AA43-B0EB-E10FCBAFC86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420202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64FCD-D42E-674B-AA59-B923168DFCF8}" type="datetimeFigureOut">
              <a:rPr lang="fr-FR" smtClean="0"/>
              <a:pPr/>
              <a:t>15/03/2018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827FA-F966-AA43-B0EB-E10FCBAFC86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33994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kth.se/en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420838"/>
            <a:ext cx="7772400" cy="126430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0070C0"/>
                </a:solidFill>
                <a:latin typeface="+mn-lt"/>
                <a:cs typeface="Verdana"/>
              </a:rPr>
              <a:t>Projet E-Val</a:t>
            </a:r>
            <a:r>
              <a:rPr lang="fr-FR" sz="2400" b="1" dirty="0" smtClean="0">
                <a:solidFill>
                  <a:srgbClr val="0070C0"/>
                </a:solidFill>
                <a:latin typeface="+mn-lt"/>
                <a:cs typeface="Verdana"/>
              </a:rPr>
              <a:t/>
            </a:r>
            <a:br>
              <a:rPr lang="fr-FR" sz="2400" b="1" dirty="0" smtClean="0">
                <a:solidFill>
                  <a:srgbClr val="0070C0"/>
                </a:solidFill>
                <a:latin typeface="+mn-lt"/>
                <a:cs typeface="Verdana"/>
              </a:rPr>
            </a:br>
            <a:r>
              <a:rPr lang="fr-FR" sz="2400" b="1" dirty="0" smtClean="0">
                <a:solidFill>
                  <a:srgbClr val="0070C0"/>
                </a:solidFill>
                <a:latin typeface="+mn-lt"/>
                <a:cs typeface="Verdana"/>
              </a:rPr>
              <a:t> </a:t>
            </a:r>
            <a:r>
              <a:rPr lang="fr-FR" sz="1600" b="1" dirty="0" smtClean="0">
                <a:solidFill>
                  <a:srgbClr val="0070C0"/>
                </a:solidFill>
                <a:latin typeface="+mn-lt"/>
                <a:cs typeface="Verdana"/>
              </a:rPr>
              <a:t>Exploitation des Compétences et Valorisation des acquis pour</a:t>
            </a:r>
            <a:br>
              <a:rPr lang="fr-FR" sz="1600" b="1" dirty="0" smtClean="0">
                <a:solidFill>
                  <a:srgbClr val="0070C0"/>
                </a:solidFill>
                <a:latin typeface="+mn-lt"/>
                <a:cs typeface="Verdana"/>
              </a:rPr>
            </a:br>
            <a:r>
              <a:rPr lang="fr-FR" sz="1600" b="1" dirty="0" smtClean="0">
                <a:solidFill>
                  <a:srgbClr val="0070C0"/>
                </a:solidFill>
                <a:latin typeface="+mn-lt"/>
                <a:cs typeface="Verdana"/>
              </a:rPr>
              <a:t> une Meilleure Insertion et Visibilité professionnelles </a:t>
            </a:r>
            <a:endParaRPr lang="fr-FR" sz="2400" dirty="0">
              <a:solidFill>
                <a:srgbClr val="0070C0"/>
              </a:solidFill>
              <a:latin typeface="+mn-lt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725436"/>
            <a:ext cx="9144000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baseline="30000" dirty="0" smtClean="0">
                <a:cs typeface="Verdana"/>
              </a:rPr>
              <a:t>____________________________________________________________________________Réunion</a:t>
            </a:r>
            <a:r>
              <a:rPr lang="fr-FR" sz="2800" b="1" dirty="0" smtClean="0">
                <a:cs typeface="Verdana"/>
              </a:rPr>
              <a:t> </a:t>
            </a:r>
            <a:r>
              <a:rPr lang="fr-FR" sz="2800" b="1" baseline="30000" dirty="0" smtClean="0">
                <a:cs typeface="Verdana"/>
              </a:rPr>
              <a:t>du consortium e-Val, 14-15 décembre 2017</a:t>
            </a:r>
            <a:endParaRPr lang="fr-FR" sz="2800" dirty="0" smtClean="0">
              <a:cs typeface="Verdana"/>
            </a:endParaRPr>
          </a:p>
          <a:p>
            <a:pPr algn="ctr"/>
            <a:r>
              <a:rPr lang="fr-FR" sz="2800" b="1" baseline="30000" dirty="0" smtClean="0">
                <a:cs typeface="Verdana"/>
              </a:rPr>
              <a:t> Université Sidi Mohamed ben </a:t>
            </a:r>
            <a:r>
              <a:rPr lang="fr-FR" sz="2800" b="1" baseline="30000" dirty="0" err="1" smtClean="0">
                <a:cs typeface="Verdana"/>
              </a:rPr>
              <a:t>Abdellah</a:t>
            </a:r>
            <a:r>
              <a:rPr lang="fr-FR" sz="2800" b="1" baseline="30000" dirty="0" smtClean="0">
                <a:cs typeface="Verdana"/>
              </a:rPr>
              <a:t> - Fès</a:t>
            </a:r>
            <a:endParaRPr lang="fr-FR" sz="2800" b="1" baseline="30000" dirty="0">
              <a:cs typeface="Verdana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82771"/>
            <a:ext cx="3200400" cy="914400"/>
          </a:xfrm>
          <a:prstGeom prst="rect">
            <a:avLst/>
          </a:prstGeom>
        </p:spPr>
      </p:pic>
      <p:pic>
        <p:nvPicPr>
          <p:cNvPr id="1026" name="Picture 2" descr="C:\Users\Elachqar\Desktop\e-val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765" y="351692"/>
            <a:ext cx="1914286" cy="514286"/>
          </a:xfrm>
          <a:prstGeom prst="rect">
            <a:avLst/>
          </a:prstGeom>
          <a:noFill/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685800" y="286991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Verdana"/>
              </a:rPr>
              <a:t>WP.2. Constitution et formation des équipes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smtClean="0">
                <a:ea typeface="+mj-ea"/>
                <a:cs typeface="Verdana"/>
              </a:rPr>
              <a:t>Coordonnateur : USMBA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Verdana"/>
              </a:rPr>
              <a:t>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Verdana"/>
            </a:endParaRPr>
          </a:p>
        </p:txBody>
      </p:sp>
      <p:pic>
        <p:nvPicPr>
          <p:cNvPr id="9" name="Imag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3601" y="4162602"/>
            <a:ext cx="976798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595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553" y="639709"/>
            <a:ext cx="7783018" cy="507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882211" y="6052457"/>
            <a:ext cx="2997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Workshop USMBA - Fès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5303" y="-1"/>
            <a:ext cx="4849200" cy="68580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43000" y="6596392"/>
            <a:ext cx="11607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prstClr val="white"/>
                </a:solidFill>
                <a:latin typeface="Century Gothic" panose="020B0502020202020204" pitchFamily="34" charset="0"/>
              </a:rPr>
              <a:t>Projet de fin d’études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7406934" y="6611781"/>
            <a:ext cx="594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prstClr val="white"/>
                </a:solidFill>
                <a:latin typeface="Century Gothic" panose="020B0502020202020204" pitchFamily="34" charset="0"/>
              </a:rPr>
              <a:t>2016-2017</a:t>
            </a:r>
          </a:p>
        </p:txBody>
      </p:sp>
      <p:sp>
        <p:nvSpPr>
          <p:cNvPr id="27" name="Title 1" descr="Title 1"/>
          <p:cNvSpPr txBox="1">
            <a:spLocks/>
          </p:cNvSpPr>
          <p:nvPr/>
        </p:nvSpPr>
        <p:spPr>
          <a:xfrm>
            <a:off x="1331640" y="2852936"/>
            <a:ext cx="6984776" cy="21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Workshop USMBA</a:t>
            </a:r>
          </a:p>
          <a:p>
            <a:pPr algn="ctr"/>
            <a:endParaRPr lang="fr-FR" sz="1400" b="1" dirty="0" smtClean="0"/>
          </a:p>
          <a:p>
            <a:pPr algn="ctr"/>
            <a:r>
              <a:rPr lang="fr-FR" sz="3200" b="1" dirty="0" smtClean="0"/>
              <a:t>Le projet Erasmus+ e-Val,</a:t>
            </a:r>
            <a:endParaRPr lang="fr-FR" sz="3200" dirty="0" smtClean="0"/>
          </a:p>
          <a:p>
            <a:pPr algn="ctr"/>
            <a:r>
              <a:rPr lang="fr-FR" sz="3200" b="1" dirty="0" smtClean="0"/>
              <a:t>Vers une meilleure communication</a:t>
            </a:r>
          </a:p>
          <a:p>
            <a:pPr algn="ctr"/>
            <a:r>
              <a:rPr lang="fr-FR" sz="3200" b="1" dirty="0" smtClean="0"/>
              <a:t> Lauréats-Entreprises</a:t>
            </a:r>
            <a:r>
              <a:rPr lang="fr-FR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/>
            </a:r>
            <a:br>
              <a:rPr lang="fr-FR" sz="2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fr-FR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</a:rPr>
              <a:t/>
            </a:r>
            <a:br>
              <a:rPr lang="fr-FR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fr-FR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899592" y="6098450"/>
            <a:ext cx="7598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Faculté des Sciences </a:t>
            </a:r>
            <a:r>
              <a:rPr lang="fr-FR" b="1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Dhar</a:t>
            </a:r>
            <a:r>
              <a:rPr lang="fr-FR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El </a:t>
            </a:r>
            <a:r>
              <a:rPr lang="fr-FR" b="1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Mahraz</a:t>
            </a:r>
            <a:r>
              <a:rPr lang="fr-FR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- Fès</a:t>
            </a:r>
          </a:p>
          <a:p>
            <a:pPr algn="ctr"/>
            <a:r>
              <a:rPr lang="fr-FR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Mercredi 13 décembre 2017</a:t>
            </a:r>
            <a:endParaRPr lang="fr-FR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4" descr="C:\Users\Amal\Downloads\logosbeneficaireserasmusrightfunded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2685389" cy="775612"/>
          </a:xfrm>
          <a:prstGeom prst="rect">
            <a:avLst/>
          </a:prstGeom>
          <a:noFill/>
        </p:spPr>
      </p:pic>
      <p:sp>
        <p:nvSpPr>
          <p:cNvPr id="37" name="ZoneTexte 36"/>
          <p:cNvSpPr txBox="1"/>
          <p:nvPr/>
        </p:nvSpPr>
        <p:spPr>
          <a:xfrm>
            <a:off x="0" y="1484784"/>
            <a:ext cx="914400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tabLst>
                <a:tab pos="1077913" algn="l"/>
              </a:tabLst>
            </a:pPr>
            <a:r>
              <a:rPr lang="fr-F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Projet e-VAL</a:t>
            </a:r>
          </a:p>
          <a:p>
            <a:pPr algn="ctr">
              <a:tabLst>
                <a:tab pos="1077913" algn="l"/>
              </a:tabLst>
            </a:pPr>
            <a:r>
              <a:rPr lang="fr-FR" b="1" i="1" dirty="0" smtClean="0">
                <a:solidFill>
                  <a:srgbClr val="002060"/>
                </a:solidFill>
                <a:latin typeface="Century Gothic" pitchFamily="34" charset="0"/>
              </a:rPr>
              <a:t>Exploitation des compétences et Valorisation des acquis </a:t>
            </a:r>
          </a:p>
          <a:p>
            <a:pPr algn="ctr">
              <a:tabLst>
                <a:tab pos="1077913" algn="l"/>
              </a:tabLst>
            </a:pPr>
            <a:r>
              <a:rPr lang="fr-FR" b="1" i="1" dirty="0" smtClean="0">
                <a:solidFill>
                  <a:srgbClr val="002060"/>
                </a:solidFill>
                <a:latin typeface="Century Gothic" pitchFamily="34" charset="0"/>
              </a:rPr>
              <a:t>pour une meilleure insertion et visibilité professionnelles</a:t>
            </a:r>
            <a:endParaRPr lang="fr-FR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Image 14" descr="C:\Users\decanat\Desktop\logo_rectoratArabe_vectorisé cop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4624"/>
            <a:ext cx="122413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6" descr="C:\Users\Elachqar\Desktop\e-val3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76672"/>
            <a:ext cx="2160240" cy="648072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2936909" y="5301208"/>
            <a:ext cx="383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Equipe projet e-Val USMBA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Pr. </a:t>
            </a:r>
            <a:r>
              <a:rPr lang="fr-FR" dirty="0" err="1" smtClean="0">
                <a:solidFill>
                  <a:srgbClr val="FF0000"/>
                </a:solidFill>
              </a:rPr>
              <a:t>Abdelrhani</a:t>
            </a:r>
            <a:r>
              <a:rPr lang="fr-FR" dirty="0" smtClean="0">
                <a:solidFill>
                  <a:srgbClr val="FF0000"/>
                </a:solidFill>
              </a:rPr>
              <a:t> ELACHQAR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172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93484" y="1016000"/>
            <a:ext cx="8258629" cy="4837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2070100" algn="l"/>
              </a:tabLst>
            </a:pPr>
            <a:r>
              <a:rPr lang="fr-FR" b="1" dirty="0" smtClean="0">
                <a:solidFill>
                  <a:srgbClr val="002060"/>
                </a:solidFill>
                <a:latin typeface="Tahoma"/>
                <a:ea typeface="Tahoma"/>
                <a:cs typeface="Calibri"/>
              </a:rPr>
              <a:t>Comité d’Organisation : Equipe projet e-Val, USMBA</a:t>
            </a:r>
            <a:endParaRPr lang="fr-FR" sz="1600" dirty="0" smtClean="0">
              <a:solidFill>
                <a:srgbClr val="000000"/>
              </a:solidFill>
              <a:ea typeface="Calibri"/>
              <a:cs typeface="Calibri"/>
            </a:endParaRP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2070100" algn="l"/>
              </a:tabLst>
            </a:pP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Pr. </a:t>
            </a:r>
            <a:r>
              <a:rPr lang="fr-FR" dirty="0" err="1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Moulhime</a:t>
            </a: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 El BEKKALI, Vice Président USMBA</a:t>
            </a:r>
            <a:endParaRPr lang="fr-FR" sz="1600" dirty="0" smtClean="0">
              <a:solidFill>
                <a:srgbClr val="000000"/>
              </a:solidFill>
              <a:ea typeface="Calibri"/>
              <a:cs typeface="Calibri"/>
            </a:endParaRP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2070100" algn="l"/>
              </a:tabLst>
            </a:pP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Pr. </a:t>
            </a:r>
            <a:r>
              <a:rPr lang="fr-FR" dirty="0" err="1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Abdelrhani</a:t>
            </a: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 ELACHQAR, Vice Doyen FSDM - USMBA -  coordonnateur,</a:t>
            </a:r>
            <a:endParaRPr lang="fr-FR" sz="1600" dirty="0" smtClean="0">
              <a:solidFill>
                <a:srgbClr val="000000"/>
              </a:solidFill>
              <a:ea typeface="Calibri"/>
              <a:cs typeface="Calibri"/>
            </a:endParaRP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2070100" algn="l"/>
              </a:tabLst>
            </a:pP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Pr. Taoufiq ACHIBAT, Vice Doyen FST - USMBA</a:t>
            </a:r>
            <a:endParaRPr lang="fr-FR" sz="1600" dirty="0" smtClean="0">
              <a:solidFill>
                <a:srgbClr val="000000"/>
              </a:solidFill>
              <a:ea typeface="Calibri"/>
              <a:cs typeface="Calibri"/>
            </a:endParaRP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2070100" algn="l"/>
              </a:tabLst>
            </a:pP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Pr. Fatiha KADDARI, Enseignante chercheur, FSDM - USMBA</a:t>
            </a:r>
            <a:endParaRPr lang="fr-FR" sz="1600" dirty="0" smtClean="0">
              <a:solidFill>
                <a:srgbClr val="000000"/>
              </a:solidFill>
              <a:ea typeface="Calibri"/>
              <a:cs typeface="Calibri"/>
            </a:endParaRP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2070100" algn="l"/>
              </a:tabLst>
            </a:pP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Pr. Ismail Berrada, Enseignant chercheur, FSDM - USMBA</a:t>
            </a:r>
            <a:endParaRPr lang="fr-FR" sz="1600" dirty="0" smtClean="0">
              <a:solidFill>
                <a:srgbClr val="000000"/>
              </a:solidFill>
              <a:ea typeface="Calibri"/>
              <a:cs typeface="Calibri"/>
            </a:endParaRP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2070100" algn="l"/>
              </a:tabLst>
            </a:pP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Melle </a:t>
            </a:r>
            <a:r>
              <a:rPr lang="fr-FR" dirty="0" err="1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Hajar</a:t>
            </a: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 JELLOULI, relations Internationales – USMBA</a:t>
            </a:r>
            <a:endParaRPr lang="fr-FR" sz="1600" dirty="0" smtClean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070100" algn="l"/>
              </a:tabLst>
            </a:pP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 </a:t>
            </a:r>
            <a:endParaRPr lang="fr-FR" sz="1600" dirty="0" smtClean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070100" algn="l"/>
              </a:tabLst>
            </a:pPr>
            <a:r>
              <a:rPr lang="fr-FR" b="1" dirty="0" smtClean="0">
                <a:solidFill>
                  <a:srgbClr val="002060"/>
                </a:solidFill>
                <a:latin typeface="Tahoma"/>
                <a:ea typeface="Tahoma"/>
                <a:cs typeface="Calibri"/>
              </a:rPr>
              <a:t>Contact</a:t>
            </a:r>
            <a:r>
              <a:rPr lang="fr-FR" b="1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 </a:t>
            </a: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: Pr. </a:t>
            </a:r>
            <a:r>
              <a:rPr lang="fr-FR" dirty="0" err="1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Abdelrhani</a:t>
            </a: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 ELACHQAR, 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070100" algn="l"/>
              </a:tabLst>
            </a:pP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               abdelrhani.elachqar@usmba.ac.ma</a:t>
            </a:r>
            <a:endParaRPr lang="fr-FR" sz="1600" dirty="0" smtClean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fr-F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4645" y="-25268"/>
            <a:ext cx="4857297" cy="68832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33829" y="2714171"/>
            <a:ext cx="201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33829" y="2714171"/>
            <a:ext cx="2017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</a:p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0" y="267607"/>
            <a:ext cx="5152571" cy="62783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93484" y="290290"/>
            <a:ext cx="825862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tabLst>
                <a:tab pos="2070100" algn="l"/>
              </a:tabLst>
            </a:pPr>
            <a:r>
              <a:rPr lang="fr-FR" b="1" dirty="0" smtClean="0">
                <a:solidFill>
                  <a:srgbClr val="002060"/>
                </a:solidFill>
                <a:latin typeface="Tahoma"/>
                <a:ea typeface="Tahoma"/>
                <a:cs typeface="Calibri"/>
              </a:rPr>
              <a:t>Principaux intervenants :</a:t>
            </a:r>
            <a:endParaRPr lang="fr-FR" sz="1600" dirty="0" smtClean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lvl="0" indent="-342900">
              <a:spcAft>
                <a:spcPts val="1000"/>
              </a:spcAft>
              <a:buFont typeface="Symbol"/>
              <a:buChar char=""/>
              <a:tabLst>
                <a:tab pos="2070100" algn="l"/>
              </a:tabLst>
            </a:pPr>
            <a:r>
              <a:rPr lang="fr-FR" b="1" dirty="0" err="1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Kaoutar</a:t>
            </a:r>
            <a:r>
              <a:rPr lang="fr-FR" b="1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 FAHMI</a:t>
            </a: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, Direction de l'Enseignement Supérieur et du Développement Pédagogique.</a:t>
            </a:r>
          </a:p>
          <a:p>
            <a:pPr marL="342900" indent="-342900">
              <a:spcAft>
                <a:spcPts val="1000"/>
              </a:spcAft>
              <a:buFont typeface="Symbol"/>
              <a:buChar char=""/>
              <a:tabLst>
                <a:tab pos="2070100" algn="l"/>
              </a:tabLst>
            </a:pPr>
            <a:r>
              <a:rPr lang="fr-FR" b="1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Mohammed CHHIBA</a:t>
            </a: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, Chef de Division - ANAPEC</a:t>
            </a:r>
          </a:p>
          <a:p>
            <a:pPr marL="342900" lvl="0" indent="-342900">
              <a:spcAft>
                <a:spcPts val="1000"/>
              </a:spcAft>
              <a:buFont typeface="Symbol"/>
              <a:buChar char=""/>
              <a:tabLst>
                <a:tab pos="2070100" algn="l"/>
              </a:tabLst>
            </a:pPr>
            <a:r>
              <a:rPr lang="fr-FR" b="1" dirty="0" err="1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Abdelrhani</a:t>
            </a:r>
            <a:r>
              <a:rPr lang="fr-FR" b="1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 ELACHQAR</a:t>
            </a: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, Vice Doyen FSDM – Equipe projet USMBA</a:t>
            </a:r>
          </a:p>
          <a:p>
            <a:pPr marL="342900" lvl="0" indent="-342900">
              <a:spcAft>
                <a:spcPts val="1000"/>
              </a:spcAft>
              <a:buFont typeface="Symbol"/>
              <a:buChar char=""/>
              <a:tabLst>
                <a:tab pos="2070100" algn="l"/>
              </a:tabLst>
            </a:pPr>
            <a:r>
              <a:rPr lang="fr-FR" b="1" dirty="0" err="1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Yassin</a:t>
            </a:r>
            <a:r>
              <a:rPr lang="fr-FR" b="1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 CHOUKRI</a:t>
            </a: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, Equipe Projet e-Val, UAE  </a:t>
            </a:r>
          </a:p>
          <a:p>
            <a:pPr marL="342900" lvl="0" indent="-342900">
              <a:spcAft>
                <a:spcPts val="1000"/>
              </a:spcAft>
              <a:buFont typeface="Symbol"/>
              <a:buChar char=""/>
              <a:tabLst>
                <a:tab pos="2070100" algn="l"/>
              </a:tabLst>
            </a:pPr>
            <a:r>
              <a:rPr lang="fr-FR" b="1" dirty="0" err="1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Seloua</a:t>
            </a:r>
            <a:r>
              <a:rPr lang="fr-FR" b="1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 HANIF</a:t>
            </a: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, Directrice Bureau CGEM – Fès</a:t>
            </a:r>
          </a:p>
          <a:p>
            <a:pPr marL="342900" indent="-342900">
              <a:spcAft>
                <a:spcPts val="1000"/>
              </a:spcAft>
              <a:buFont typeface="Symbol"/>
              <a:buChar char=""/>
              <a:tabLst>
                <a:tab pos="2070100" algn="l"/>
              </a:tabLst>
            </a:pPr>
            <a:r>
              <a:rPr lang="fr-FR" b="1" dirty="0" err="1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Abdellah</a:t>
            </a:r>
            <a:r>
              <a:rPr lang="fr-FR" b="1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 BENMIMOUN, </a:t>
            </a: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Directeur d’entreprise industrielle</a:t>
            </a:r>
          </a:p>
          <a:p>
            <a:pPr marL="342900" indent="-342900">
              <a:spcAft>
                <a:spcPts val="1000"/>
              </a:spcAft>
              <a:buFont typeface="Symbol"/>
              <a:buChar char=""/>
              <a:tabLst>
                <a:tab pos="2070100" algn="l"/>
              </a:tabLst>
            </a:pPr>
            <a:r>
              <a:rPr lang="fr-FR" b="1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Abdellatif ABDELLAOUI</a:t>
            </a: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 : Président de la Commission Recherche &amp; Développement, E-entreprises et Relations avec l’Université – CGEM</a:t>
            </a:r>
          </a:p>
          <a:p>
            <a:pPr marL="342900" indent="-342900">
              <a:spcAft>
                <a:spcPts val="1000"/>
              </a:spcAft>
              <a:buFont typeface="Symbol"/>
              <a:buChar char=""/>
              <a:tabLst>
                <a:tab pos="2070100" algn="l"/>
              </a:tabLst>
            </a:pPr>
            <a:r>
              <a:rPr lang="fr-FR" b="1" dirty="0" err="1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Seloua</a:t>
            </a:r>
            <a:r>
              <a:rPr lang="fr-FR" b="1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 REMMAL</a:t>
            </a: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, Professeur à la FSDM, Responsable entreprenariat FSDM</a:t>
            </a:r>
          </a:p>
          <a:p>
            <a:pPr marL="342900" indent="-342900">
              <a:spcAft>
                <a:spcPts val="1000"/>
              </a:spcAft>
              <a:buFont typeface="Symbol"/>
              <a:buChar char=""/>
              <a:tabLst>
                <a:tab pos="2070100" algn="l"/>
              </a:tabLst>
            </a:pPr>
            <a:r>
              <a:rPr lang="fr-FR" b="1" dirty="0" err="1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Nour</a:t>
            </a:r>
            <a:r>
              <a:rPr lang="fr-FR" b="1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 El </a:t>
            </a:r>
            <a:r>
              <a:rPr lang="fr-FR" b="1" dirty="0" err="1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Houda</a:t>
            </a:r>
            <a:r>
              <a:rPr lang="fr-FR" b="1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 CHAOUI</a:t>
            </a:r>
            <a:r>
              <a:rPr lang="fr-FR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, Chargée du suivi de l’insertion des lauréats, Présidence USMBA</a:t>
            </a:r>
          </a:p>
          <a:p>
            <a:pPr marL="342900" indent="-342900">
              <a:spcAft>
                <a:spcPts val="1000"/>
              </a:spcAft>
              <a:buFont typeface="Symbol"/>
              <a:buChar char=""/>
              <a:tabLst>
                <a:tab pos="2070100" algn="l"/>
              </a:tabLst>
            </a:pPr>
            <a:r>
              <a:rPr lang="fr-FR" b="1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Entrepreneurs</a:t>
            </a:r>
          </a:p>
          <a:p>
            <a:pPr marL="342900" indent="-342900">
              <a:spcAft>
                <a:spcPts val="1000"/>
              </a:spcAft>
              <a:buFont typeface="Symbol"/>
              <a:buChar char=""/>
              <a:tabLst>
                <a:tab pos="2070100" algn="l"/>
              </a:tabLst>
            </a:pPr>
            <a:r>
              <a:rPr lang="fr-FR" b="1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Etudiants, Lauréat</a:t>
            </a:r>
          </a:p>
          <a:p>
            <a:pPr marL="342900" indent="-342900">
              <a:spcAft>
                <a:spcPts val="1000"/>
              </a:spcAft>
              <a:buFont typeface="Symbol"/>
              <a:buChar char=""/>
              <a:tabLst>
                <a:tab pos="2070100" algn="l"/>
              </a:tabLst>
            </a:pPr>
            <a:r>
              <a:rPr lang="fr-FR" b="1" dirty="0" smtClean="0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Enseignants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940135" y="5237018"/>
            <a:ext cx="2885704" cy="830997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Plus de 150 participants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Elachqar\Desktop\photos workshop eval Fès\IMG_29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3883" y="722415"/>
            <a:ext cx="4095504" cy="2730336"/>
          </a:xfrm>
          <a:prstGeom prst="rect">
            <a:avLst/>
          </a:prstGeom>
          <a:noFill/>
        </p:spPr>
      </p:pic>
      <p:pic>
        <p:nvPicPr>
          <p:cNvPr id="4" name="Picture 3" descr="C:\Users\Elachqar\Desktop\photos workshop eval Fès\IMG_29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133" y="399999"/>
            <a:ext cx="4013564" cy="2675709"/>
          </a:xfrm>
          <a:prstGeom prst="rect">
            <a:avLst/>
          </a:prstGeom>
          <a:noFill/>
        </p:spPr>
      </p:pic>
      <p:pic>
        <p:nvPicPr>
          <p:cNvPr id="52227" name="Picture 3" descr="C:\Users\Elachqar\Desktop\photos workshop eval Fès\IMG_29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133" y="3452751"/>
            <a:ext cx="3014847" cy="2009898"/>
          </a:xfrm>
          <a:prstGeom prst="rect">
            <a:avLst/>
          </a:prstGeom>
          <a:noFill/>
        </p:spPr>
      </p:pic>
      <p:pic>
        <p:nvPicPr>
          <p:cNvPr id="6" name="Picture 2" descr="C:\Users\Elachqar\Desktop\photos workshop eval Fès\IMG_296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697" y="3820885"/>
            <a:ext cx="3515097" cy="2343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C:\Users\Elachqar\Desktop\photos workshop eval Fès\IMG_29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0139" y="479961"/>
            <a:ext cx="3158837" cy="2105891"/>
          </a:xfrm>
          <a:prstGeom prst="rect">
            <a:avLst/>
          </a:prstGeom>
          <a:noFill/>
        </p:spPr>
      </p:pic>
      <p:pic>
        <p:nvPicPr>
          <p:cNvPr id="53252" name="Picture 4" descr="C:\Users\Elachqar\Desktop\photos workshop eval Fès\IMG_29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055" y="479961"/>
            <a:ext cx="3044538" cy="2029692"/>
          </a:xfrm>
          <a:prstGeom prst="rect">
            <a:avLst/>
          </a:prstGeom>
          <a:noFill/>
        </p:spPr>
      </p:pic>
      <p:pic>
        <p:nvPicPr>
          <p:cNvPr id="53253" name="Picture 5" descr="C:\Users\Elachqar\Desktop\photos workshop eval Fès\IMG_29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3842" y="2585852"/>
            <a:ext cx="3372593" cy="2248396"/>
          </a:xfrm>
          <a:prstGeom prst="rect">
            <a:avLst/>
          </a:prstGeom>
          <a:noFill/>
        </p:spPr>
      </p:pic>
      <p:pic>
        <p:nvPicPr>
          <p:cNvPr id="53254" name="Picture 6" descr="C:\Users\Elachqar\Desktop\photos workshop eval Fès\IMG_297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055" y="4303814"/>
            <a:ext cx="3401542" cy="2267694"/>
          </a:xfrm>
          <a:prstGeom prst="rect">
            <a:avLst/>
          </a:prstGeom>
          <a:noFill/>
        </p:spPr>
      </p:pic>
      <p:pic>
        <p:nvPicPr>
          <p:cNvPr id="53255" name="Picture 7" descr="C:\Users\Elachqar\Desktop\photos workshop eval Fès\IMG_298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0307" y="4303814"/>
            <a:ext cx="3259779" cy="21731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685800" y="272406"/>
            <a:ext cx="7772400" cy="5504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Verdana"/>
              </a:rPr>
              <a:t>Quelques conclusions et recommandations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Verdan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68135" y="1068781"/>
            <a:ext cx="84552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dirty="0" smtClean="0"/>
              <a:t> Intérêt du débat sur l’employabilité et la communication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 Grand décalage entre les CV et les candidats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 CV en général identiques et non personnalisés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 Résoudre le grand malentendu entre l’Université et l’entreprise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 Développer la communication autour des actions de l’ANAPEC, la CGEM et l’Université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 Grand intérêt à développer la concertation et la synergie entre l’Université et les acteurs socioéconomiques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 </a:t>
            </a:r>
            <a:r>
              <a:rPr lang="fr-FR" dirty="0" err="1" smtClean="0"/>
              <a:t>Benchmarker</a:t>
            </a:r>
            <a:r>
              <a:rPr lang="fr-FR" dirty="0" smtClean="0"/>
              <a:t> et innover dans la formation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 Mener une étude approfondie en concertation avec le milieu socioéconomique avant de proposer une filière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 Augmenter le contact entre l’étudiant et l’entreprise au cours de la formation et ne pas attendre la fin du cursus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 Parrainage des projets R&amp;D des jeunes étudiants par les entreprises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 Appui des lauréats aux étudiants pour une meilleure approche du marché du travail 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 Développer les </a:t>
            </a:r>
            <a:r>
              <a:rPr lang="fr-FR" dirty="0" err="1" smtClean="0"/>
              <a:t>softskills</a:t>
            </a:r>
            <a:r>
              <a:rPr lang="fr-FR" dirty="0" smtClean="0"/>
              <a:t> et la communication personnelle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 Chercher à se distinguer parmi les pairs par le développement de compétences transversales, le savoir-faire et le savoir-être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 l’autoévaluation des actions est primordiale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8851" y="1988460"/>
            <a:ext cx="8264235" cy="303348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fr-FR" sz="2000" b="1" dirty="0" smtClean="0">
                <a:solidFill>
                  <a:srgbClr val="C00000"/>
                </a:solidFill>
              </a:rPr>
              <a:t>2.1</a:t>
            </a:r>
            <a:r>
              <a:rPr lang="fr-FR" sz="2000" dirty="0" smtClean="0">
                <a:solidFill>
                  <a:schemeClr val="tx1"/>
                </a:solidFill>
              </a:rPr>
              <a:t>  Constitution des équipes mixtes de travail (enseignants, informaticiens, administratifs et socioprofessionnels) au sein de chaque partenaire. 	</a:t>
            </a:r>
            <a:r>
              <a:rPr lang="fr-FR" sz="2000" b="1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endParaRPr lang="fr-FR" sz="2000" dirty="0" smtClean="0">
              <a:solidFill>
                <a:schemeClr val="tx1"/>
              </a:solidFill>
            </a:endParaRPr>
          </a:p>
          <a:p>
            <a:pPr algn="just"/>
            <a:r>
              <a:rPr lang="fr-FR" sz="2000" b="1" dirty="0" smtClean="0">
                <a:solidFill>
                  <a:srgbClr val="C00000"/>
                </a:solidFill>
              </a:rPr>
              <a:t>2.2</a:t>
            </a:r>
            <a:r>
              <a:rPr lang="fr-FR" sz="2000" dirty="0" smtClean="0">
                <a:solidFill>
                  <a:schemeClr val="tx1"/>
                </a:solidFill>
              </a:rPr>
              <a:t>  Formation en Europe (KTH) des équipes mixtes 	</a:t>
            </a:r>
            <a:r>
              <a:rPr lang="fr-FR" sz="2000" b="1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endParaRPr lang="fr-FR" sz="2000" dirty="0" smtClean="0">
              <a:solidFill>
                <a:schemeClr val="tx1"/>
              </a:solidFill>
            </a:endParaRPr>
          </a:p>
          <a:p>
            <a:pPr algn="just"/>
            <a:r>
              <a:rPr lang="fr-FR" sz="2000" b="1" dirty="0" smtClean="0">
                <a:solidFill>
                  <a:srgbClr val="C00000"/>
                </a:solidFill>
              </a:rPr>
              <a:t>2.3</a:t>
            </a:r>
            <a:r>
              <a:rPr lang="fr-FR" sz="2000" dirty="0" smtClean="0">
                <a:solidFill>
                  <a:schemeClr val="tx1"/>
                </a:solidFill>
              </a:rPr>
              <a:t>  Ateliers de transferts (formation en interne) et partage d'expérience dans chaque université marocaine partenaire 	</a:t>
            </a: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	</a:t>
            </a: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	</a:t>
            </a:r>
          </a:p>
          <a:p>
            <a:pPr algn="l"/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041" y="182771"/>
            <a:ext cx="3200400" cy="914400"/>
          </a:xfrm>
          <a:prstGeom prst="rect">
            <a:avLst/>
          </a:prstGeom>
        </p:spPr>
      </p:pic>
      <p:pic>
        <p:nvPicPr>
          <p:cNvPr id="1026" name="Picture 2" descr="C:\Users\Elachqar\Desktop\e-val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765" y="351692"/>
            <a:ext cx="1627578" cy="437260"/>
          </a:xfrm>
          <a:prstGeom prst="rect">
            <a:avLst/>
          </a:prstGeom>
          <a:noFill/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752765" y="1288820"/>
            <a:ext cx="7345641" cy="52546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WP.2.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j-ea"/>
                <a:cs typeface="Verdana"/>
              </a:rPr>
              <a:t>Constitution et formation des équipes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58851" y="5254173"/>
            <a:ext cx="826423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Coordonnateur </a:t>
            </a:r>
            <a:r>
              <a:rPr lang="fr-FR" dirty="0" smtClean="0"/>
              <a:t>: Université Sidi Mohamed ben </a:t>
            </a:r>
            <a:r>
              <a:rPr lang="fr-FR" dirty="0" err="1" smtClean="0"/>
              <a:t>Abdellah</a:t>
            </a:r>
            <a:endParaRPr lang="fr-FR" dirty="0" smtClean="0"/>
          </a:p>
          <a:p>
            <a:r>
              <a:rPr lang="fr-FR" b="1" dirty="0" smtClean="0"/>
              <a:t>Equipe Projet</a:t>
            </a:r>
            <a:r>
              <a:rPr lang="fr-FR" dirty="0" smtClean="0"/>
              <a:t> : Pr. </a:t>
            </a:r>
            <a:r>
              <a:rPr lang="fr-FR" dirty="0" err="1" smtClean="0"/>
              <a:t>Abdelrhani</a:t>
            </a:r>
            <a:r>
              <a:rPr lang="fr-FR" dirty="0" smtClean="0"/>
              <a:t> </a:t>
            </a:r>
            <a:r>
              <a:rPr lang="fr-FR" dirty="0" err="1" smtClean="0"/>
              <a:t>Elachqar</a:t>
            </a:r>
            <a:r>
              <a:rPr lang="fr-FR" dirty="0" smtClean="0"/>
              <a:t> , coordonnateur, Pr. </a:t>
            </a:r>
            <a:r>
              <a:rPr lang="fr-FR" dirty="0" err="1" smtClean="0"/>
              <a:t>Moulhime</a:t>
            </a:r>
            <a:r>
              <a:rPr lang="fr-FR" dirty="0" smtClean="0"/>
              <a:t> El </a:t>
            </a:r>
            <a:r>
              <a:rPr lang="fr-FR" dirty="0" err="1" smtClean="0"/>
              <a:t>Bekkali</a:t>
            </a:r>
            <a:r>
              <a:rPr lang="fr-FR" dirty="0" smtClean="0"/>
              <a:t>,                   Pr. </a:t>
            </a:r>
            <a:r>
              <a:rPr lang="fr-FR" dirty="0" err="1" smtClean="0"/>
              <a:t>Taoufik</a:t>
            </a:r>
            <a:r>
              <a:rPr lang="fr-FR" dirty="0" smtClean="0"/>
              <a:t> </a:t>
            </a:r>
            <a:r>
              <a:rPr lang="fr-FR" dirty="0" err="1" smtClean="0"/>
              <a:t>Achibat</a:t>
            </a:r>
            <a:r>
              <a:rPr lang="fr-FR" dirty="0" smtClean="0"/>
              <a:t>, Pr. Fatiha </a:t>
            </a:r>
            <a:r>
              <a:rPr lang="fr-FR" dirty="0" err="1" smtClean="0"/>
              <a:t>Kaddari</a:t>
            </a:r>
            <a:r>
              <a:rPr lang="fr-FR" dirty="0" smtClean="0"/>
              <a:t>, Pr. Ismail Berrada, Melle </a:t>
            </a:r>
            <a:r>
              <a:rPr lang="fr-FR" dirty="0" err="1" smtClean="0"/>
              <a:t>Hajar</a:t>
            </a:r>
            <a:r>
              <a:rPr lang="fr-FR" dirty="0" smtClean="0"/>
              <a:t> </a:t>
            </a:r>
            <a:r>
              <a:rPr lang="fr-FR" dirty="0" err="1" smtClean="0"/>
              <a:t>Jellouli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4595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685800" y="272406"/>
            <a:ext cx="7772400" cy="5504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Verdana"/>
              </a:rPr>
              <a:t>Quelques conclusions et recommandations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875" y="1211283"/>
            <a:ext cx="8823366" cy="4339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Le développement de</a:t>
            </a:r>
            <a:r>
              <a:rPr lang="fr-FR" dirty="0" smtClean="0">
                <a:solidFill>
                  <a:srgbClr val="7030A0"/>
                </a:solidFill>
              </a:rPr>
              <a:t> partenariats efficaces Entreprises – Universités va permettre d’une part à l’université d’accomplir sa mission en tant que pourvoyeur des ressources humaines, </a:t>
            </a:r>
            <a:r>
              <a:rPr lang="fr-FR" dirty="0">
                <a:solidFill>
                  <a:srgbClr val="7030A0"/>
                </a:solidFill>
              </a:rPr>
              <a:t>et à </a:t>
            </a:r>
            <a:r>
              <a:rPr lang="fr-FR" dirty="0" smtClean="0">
                <a:solidFill>
                  <a:srgbClr val="7030A0"/>
                </a:solidFill>
              </a:rPr>
              <a:t>l’entreprise d’atteindre ses objectifs en tant qu’exploiteur des connaissances et des compétences (meilleure compétitivité dans le marché,……).</a:t>
            </a:r>
          </a:p>
          <a:p>
            <a:r>
              <a:rPr lang="fr-FR" dirty="0" smtClean="0">
                <a:solidFill>
                  <a:srgbClr val="7030A0"/>
                </a:solidFill>
              </a:rPr>
              <a:t>Ceci peut être réalisé à travers la mise en place</a:t>
            </a:r>
            <a:r>
              <a:rPr lang="fr-FR" i="1" dirty="0" smtClean="0">
                <a:solidFill>
                  <a:srgbClr val="7030A0"/>
                </a:solidFill>
              </a:rPr>
              <a:t>:</a:t>
            </a:r>
            <a:r>
              <a:rPr lang="fr-FR" dirty="0" smtClean="0"/>
              <a:t> </a:t>
            </a:r>
          </a:p>
          <a:p>
            <a:pPr marL="1325563" indent="-342900">
              <a:buFont typeface="Arial" panose="020B0604020202020204" pitchFamily="34" charset="0"/>
              <a:buChar char="•"/>
            </a:pPr>
            <a:r>
              <a:rPr lang="fr-FR" dirty="0" smtClean="0"/>
              <a:t>D’équipes mixtes permanentes de </a:t>
            </a:r>
            <a:r>
              <a:rPr lang="fr-FR" dirty="0"/>
              <a:t>travail et </a:t>
            </a:r>
            <a:r>
              <a:rPr lang="fr-FR" dirty="0" smtClean="0"/>
              <a:t>d’échange:</a:t>
            </a:r>
          </a:p>
          <a:p>
            <a:pPr marL="2154238" indent="-285750">
              <a:buFont typeface="Wingdings" panose="05000000000000000000" pitchFamily="2" charset="2"/>
              <a:buChar char="Ø"/>
            </a:pPr>
            <a:r>
              <a:rPr lang="fr-FR" sz="1600" i="1" dirty="0">
                <a:solidFill>
                  <a:srgbClr val="002060"/>
                </a:solidFill>
                <a:latin typeface="Arial" panose="020B0604020202020204" pitchFamily="34" charset="0"/>
              </a:rPr>
              <a:t>Favoriser la communication et l'information </a:t>
            </a:r>
            <a:r>
              <a:rPr lang="fr-FR" sz="1600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mutuelles;</a:t>
            </a:r>
            <a:endParaRPr lang="fr-FR" sz="1600" i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154238" indent="-285750">
              <a:buFont typeface="Wingdings" panose="05000000000000000000" pitchFamily="2" charset="2"/>
              <a:buChar char="Ø"/>
            </a:pPr>
            <a:r>
              <a:rPr lang="fr-FR" altLang="fr-FR" sz="1600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Favoriser la Connaissance </a:t>
            </a:r>
            <a:r>
              <a:rPr lang="fr-FR" altLang="fr-FR" sz="1600" i="1" dirty="0">
                <a:solidFill>
                  <a:srgbClr val="002060"/>
                </a:solidFill>
                <a:latin typeface="Arial" panose="020B0604020202020204" pitchFamily="34" charset="0"/>
              </a:rPr>
              <a:t>de l’entreprise et de son </a:t>
            </a:r>
            <a:r>
              <a:rPr lang="fr-FR" altLang="fr-FR" sz="1600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environnement;</a:t>
            </a:r>
            <a:endParaRPr lang="fr-FR" altLang="fr-FR" sz="1600" i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154238" indent="-285750">
              <a:buFont typeface="Wingdings" panose="05000000000000000000" pitchFamily="2" charset="2"/>
              <a:buChar char="Ø"/>
            </a:pPr>
            <a:r>
              <a:rPr lang="fr-FR" sz="1600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Création </a:t>
            </a:r>
            <a:r>
              <a:rPr lang="fr-FR" sz="1600" i="1" dirty="0">
                <a:solidFill>
                  <a:srgbClr val="002060"/>
                </a:solidFill>
                <a:latin typeface="Arial" panose="020B0604020202020204" pitchFamily="34" charset="0"/>
              </a:rPr>
              <a:t>de synergies entre les opérateurs académiques </a:t>
            </a:r>
            <a:r>
              <a:rPr lang="fr-FR" sz="1600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et acteurs socio-économiques</a:t>
            </a:r>
          </a:p>
          <a:p>
            <a:pPr marL="2154238" indent="-285750">
              <a:buFont typeface="Wingdings" panose="05000000000000000000" pitchFamily="2" charset="2"/>
              <a:buChar char="Ø"/>
            </a:pPr>
            <a:r>
              <a:rPr lang="fr-FR" sz="1600" i="1" dirty="0">
                <a:solidFill>
                  <a:srgbClr val="002060"/>
                </a:solidFill>
                <a:latin typeface="Arial" panose="020B0604020202020204" pitchFamily="34" charset="0"/>
              </a:rPr>
              <a:t>Des actions concrètes de </a:t>
            </a:r>
            <a:r>
              <a:rPr lang="fr-FR" sz="1600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développement</a:t>
            </a:r>
          </a:p>
          <a:p>
            <a:pPr marL="2154238" indent="-285750">
              <a:buFont typeface="Wingdings" panose="05000000000000000000" pitchFamily="2" charset="2"/>
              <a:buChar char="Ø"/>
            </a:pPr>
            <a:r>
              <a:rPr lang="fr-FR" sz="1600" i="1" dirty="0">
                <a:solidFill>
                  <a:srgbClr val="002060"/>
                </a:solidFill>
                <a:latin typeface="Arial" panose="020B0604020202020204" pitchFamily="34" charset="0"/>
              </a:rPr>
              <a:t>L’implication dans la formation à travers des séminaires</a:t>
            </a:r>
            <a:r>
              <a:rPr lang="fr-FR" sz="1600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, encadrement des stages…..</a:t>
            </a:r>
            <a:endParaRPr lang="fr-FR" sz="1600" i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154238" indent="-285750">
              <a:buFont typeface="Wingdings" panose="05000000000000000000" pitchFamily="2" charset="2"/>
              <a:buChar char="Ø"/>
            </a:pPr>
            <a:endParaRPr lang="fr-FR" sz="1600" i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1325563" indent="-342900">
              <a:buFont typeface="Arial" panose="020B0604020202020204" pitchFamily="34" charset="0"/>
              <a:buChar char="•"/>
            </a:pPr>
            <a:r>
              <a:rPr lang="fr-FR" dirty="0" smtClean="0"/>
              <a:t>Des activités communes </a:t>
            </a:r>
            <a:r>
              <a:rPr lang="fr-FR" dirty="0"/>
              <a:t>(Semaine Nationale Entreprises &amp; Universités) </a:t>
            </a:r>
            <a:endParaRPr lang="fr-FR" dirty="0" smtClean="0"/>
          </a:p>
          <a:p>
            <a:pPr marL="1325563" indent="-342900">
              <a:buFont typeface="Arial" panose="020B0604020202020204" pitchFamily="34" charset="0"/>
              <a:buChar char="•"/>
            </a:pPr>
            <a:r>
              <a:rPr lang="fr-FR" dirty="0" smtClean="0"/>
              <a:t>La </a:t>
            </a:r>
            <a:r>
              <a:rPr lang="fr-FR" dirty="0"/>
              <a:t>valorisation des </a:t>
            </a:r>
            <a:r>
              <a:rPr lang="fr-FR" dirty="0" smtClean="0"/>
              <a:t>résultats et des bonnes pratiques;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685800" y="272406"/>
            <a:ext cx="7772400" cy="5504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Verdana"/>
              </a:rPr>
              <a:t>Quelques conclusions et recommandations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875" y="1531917"/>
            <a:ext cx="8823366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dirty="0" smtClean="0"/>
              <a:t>Création au cours de la séance d’une commission mixte CGEM-ANAPEC–USMBA constituée de :</a:t>
            </a:r>
          </a:p>
          <a:p>
            <a:pPr algn="just"/>
            <a:r>
              <a:rPr lang="fr-FR" dirty="0" smtClean="0"/>
              <a:t>	- </a:t>
            </a:r>
            <a:r>
              <a:rPr lang="fr-FR" dirty="0" err="1" smtClean="0"/>
              <a:t>Abdelrhani</a:t>
            </a:r>
            <a:r>
              <a:rPr lang="fr-FR" dirty="0" smtClean="0"/>
              <a:t> ELACHQAR, 	USMBA</a:t>
            </a:r>
          </a:p>
          <a:p>
            <a:pPr algn="just"/>
            <a:r>
              <a:rPr lang="fr-FR" dirty="0" smtClean="0"/>
              <a:t>	- Taoufiq ACHIBAT, 			USMBA</a:t>
            </a:r>
          </a:p>
          <a:p>
            <a:pPr algn="just"/>
            <a:r>
              <a:rPr lang="fr-FR" dirty="0" smtClean="0"/>
              <a:t>	- </a:t>
            </a:r>
            <a:r>
              <a:rPr lang="fr-FR" dirty="0" err="1" smtClean="0"/>
              <a:t>Nour</a:t>
            </a:r>
            <a:r>
              <a:rPr lang="fr-FR" dirty="0" smtClean="0"/>
              <a:t> El </a:t>
            </a:r>
            <a:r>
              <a:rPr lang="fr-FR" dirty="0" err="1" smtClean="0"/>
              <a:t>Houda</a:t>
            </a:r>
            <a:r>
              <a:rPr lang="fr-FR" dirty="0" smtClean="0"/>
              <a:t> CHAOUI, 	USMBA</a:t>
            </a:r>
          </a:p>
          <a:p>
            <a:pPr algn="just"/>
            <a:r>
              <a:rPr lang="fr-FR" dirty="0" smtClean="0"/>
              <a:t>	- </a:t>
            </a:r>
            <a:r>
              <a:rPr lang="fr-FR" dirty="0" err="1" smtClean="0"/>
              <a:t>Seloua</a:t>
            </a:r>
            <a:r>
              <a:rPr lang="fr-FR" dirty="0" smtClean="0"/>
              <a:t> HANIF, 			CGEM</a:t>
            </a:r>
          </a:p>
          <a:p>
            <a:pPr algn="just"/>
            <a:r>
              <a:rPr lang="fr-FR" dirty="0" smtClean="0"/>
              <a:t>	- Abdellatif ABDELLAOUI, 	CGEM</a:t>
            </a:r>
          </a:p>
          <a:p>
            <a:pPr algn="just"/>
            <a:r>
              <a:rPr lang="fr-FR" dirty="0" smtClean="0"/>
              <a:t>	- Mohammed CHHIBA, 		ANAPEC</a:t>
            </a:r>
          </a:p>
          <a:p>
            <a:pPr algn="just"/>
            <a:endParaRPr lang="fr-FR" dirty="0" smtClean="0"/>
          </a:p>
          <a:p>
            <a:pPr algn="just"/>
            <a:r>
              <a:rPr lang="fr-FR" dirty="0" smtClean="0"/>
              <a:t>Réunion la semaine du 25 décembre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420838"/>
            <a:ext cx="7772400" cy="126430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0070C0"/>
                </a:solidFill>
                <a:latin typeface="+mn-lt"/>
                <a:cs typeface="Verdana"/>
              </a:rPr>
              <a:t>Projet E-Val</a:t>
            </a:r>
            <a:r>
              <a:rPr lang="fr-FR" sz="2400" b="1" dirty="0" smtClean="0">
                <a:solidFill>
                  <a:srgbClr val="0070C0"/>
                </a:solidFill>
                <a:latin typeface="+mn-lt"/>
                <a:cs typeface="Verdana"/>
              </a:rPr>
              <a:t/>
            </a:r>
            <a:br>
              <a:rPr lang="fr-FR" sz="2400" b="1" dirty="0" smtClean="0">
                <a:solidFill>
                  <a:srgbClr val="0070C0"/>
                </a:solidFill>
                <a:latin typeface="+mn-lt"/>
                <a:cs typeface="Verdana"/>
              </a:rPr>
            </a:br>
            <a:r>
              <a:rPr lang="fr-FR" sz="2400" b="1" dirty="0" smtClean="0">
                <a:solidFill>
                  <a:srgbClr val="0070C0"/>
                </a:solidFill>
                <a:latin typeface="+mn-lt"/>
                <a:cs typeface="Verdana"/>
              </a:rPr>
              <a:t> </a:t>
            </a:r>
            <a:r>
              <a:rPr lang="fr-FR" sz="1600" b="1" dirty="0" smtClean="0">
                <a:solidFill>
                  <a:srgbClr val="0070C0"/>
                </a:solidFill>
                <a:latin typeface="+mn-lt"/>
                <a:cs typeface="Verdana"/>
              </a:rPr>
              <a:t>Exploitation des Compétences et Valorisation des acquis pour</a:t>
            </a:r>
            <a:br>
              <a:rPr lang="fr-FR" sz="1600" b="1" dirty="0" smtClean="0">
                <a:solidFill>
                  <a:srgbClr val="0070C0"/>
                </a:solidFill>
                <a:latin typeface="+mn-lt"/>
                <a:cs typeface="Verdana"/>
              </a:rPr>
            </a:br>
            <a:r>
              <a:rPr lang="fr-FR" sz="1600" b="1" dirty="0" smtClean="0">
                <a:solidFill>
                  <a:srgbClr val="0070C0"/>
                </a:solidFill>
                <a:latin typeface="+mn-lt"/>
                <a:cs typeface="Verdana"/>
              </a:rPr>
              <a:t> une Meilleure Insertion et Visibilité professionnelles </a:t>
            </a:r>
            <a:endParaRPr lang="fr-FR" sz="2400" dirty="0">
              <a:solidFill>
                <a:srgbClr val="0070C0"/>
              </a:solidFill>
              <a:latin typeface="+mn-lt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725436"/>
            <a:ext cx="9144000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baseline="30000" dirty="0" smtClean="0">
                <a:cs typeface="Verdana"/>
              </a:rPr>
              <a:t>____________________________________________________________________________Réunion</a:t>
            </a:r>
            <a:r>
              <a:rPr lang="fr-FR" sz="2800" b="1" dirty="0" smtClean="0">
                <a:cs typeface="Verdana"/>
              </a:rPr>
              <a:t> </a:t>
            </a:r>
            <a:r>
              <a:rPr lang="fr-FR" sz="2800" b="1" baseline="30000" dirty="0" smtClean="0">
                <a:cs typeface="Verdana"/>
              </a:rPr>
              <a:t>du consortium e-Val, 14-15 décembre 2017</a:t>
            </a:r>
            <a:endParaRPr lang="fr-FR" sz="2800" dirty="0" smtClean="0">
              <a:cs typeface="Verdana"/>
            </a:endParaRPr>
          </a:p>
          <a:p>
            <a:pPr algn="ctr"/>
            <a:r>
              <a:rPr lang="fr-FR" sz="2800" b="1" baseline="30000" dirty="0" smtClean="0">
                <a:cs typeface="Verdana"/>
              </a:rPr>
              <a:t> Université Sidi Mohamed ben </a:t>
            </a:r>
            <a:r>
              <a:rPr lang="fr-FR" sz="2800" b="1" baseline="30000" dirty="0" err="1" smtClean="0">
                <a:cs typeface="Verdana"/>
              </a:rPr>
              <a:t>Abdellah</a:t>
            </a:r>
            <a:r>
              <a:rPr lang="fr-FR" sz="2800" b="1" baseline="30000" dirty="0" smtClean="0">
                <a:cs typeface="Verdana"/>
              </a:rPr>
              <a:t> - Fès</a:t>
            </a:r>
            <a:endParaRPr lang="fr-FR" sz="2800" b="1" baseline="30000" dirty="0">
              <a:cs typeface="Verdana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622" y="182771"/>
            <a:ext cx="3200400" cy="914400"/>
          </a:xfrm>
          <a:prstGeom prst="rect">
            <a:avLst/>
          </a:prstGeom>
        </p:spPr>
      </p:pic>
      <p:pic>
        <p:nvPicPr>
          <p:cNvPr id="1026" name="Picture 2" descr="C:\Users\Elachqar\Desktop\e-val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765" y="351692"/>
            <a:ext cx="1914286" cy="514286"/>
          </a:xfrm>
          <a:prstGeom prst="rect">
            <a:avLst/>
          </a:prstGeom>
          <a:noFill/>
        </p:spPr>
      </p:pic>
      <p:pic>
        <p:nvPicPr>
          <p:cNvPr id="9" name="Imag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975" y="58056"/>
            <a:ext cx="976798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415387" y="3890665"/>
            <a:ext cx="1867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Merci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95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45029"/>
            <a:ext cx="8229600" cy="89988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CA" sz="2000" b="1" dirty="0" smtClean="0">
                <a:solidFill>
                  <a:srgbClr val="C00000"/>
                </a:solidFill>
                <a:latin typeface="Verdana" charset="0"/>
                <a:ea typeface="MS PGothic" charset="0"/>
                <a:cs typeface="MS PGothic" charset="0"/>
              </a:rPr>
              <a:t>WP.2.1</a:t>
            </a:r>
            <a:r>
              <a:rPr lang="fr-CA" sz="2000" b="1" dirty="0" smtClean="0">
                <a:latin typeface="Verdana" charset="0"/>
                <a:ea typeface="MS PGothic" charset="0"/>
                <a:cs typeface="MS PGothic" charset="0"/>
              </a:rPr>
              <a:t> : </a:t>
            </a:r>
            <a:r>
              <a:rPr lang="fr-FR" sz="2000" b="1" dirty="0" smtClean="0">
                <a:latin typeface="Verdana" charset="0"/>
                <a:ea typeface="MS PGothic" charset="0"/>
                <a:cs typeface="MS PGothic" charset="0"/>
              </a:rPr>
              <a:t>Constitution des équipes </a:t>
            </a:r>
            <a:br>
              <a:rPr lang="fr-FR" sz="2000" b="1" dirty="0" smtClean="0">
                <a:latin typeface="Verdana" charset="0"/>
                <a:ea typeface="MS PGothic" charset="0"/>
                <a:cs typeface="MS PGothic" charset="0"/>
              </a:rPr>
            </a:br>
            <a:r>
              <a:rPr lang="fr-FR" sz="2000" b="1" dirty="0" smtClean="0">
                <a:latin typeface="Verdana" charset="0"/>
                <a:ea typeface="MS PGothic" charset="0"/>
                <a:cs typeface="MS PGothic" charset="0"/>
              </a:rPr>
              <a:t>mixtes de travail </a:t>
            </a:r>
            <a:endParaRPr lang="fr-CA" sz="2000" b="1" dirty="0"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4765" y="2220686"/>
            <a:ext cx="8725064" cy="3570517"/>
          </a:xfrm>
        </p:spPr>
        <p:txBody>
          <a:bodyPr>
            <a:noAutofit/>
          </a:bodyPr>
          <a:lstStyle/>
          <a:p>
            <a:pPr>
              <a:buNone/>
            </a:pPr>
            <a:endParaRPr lang="fr-FR" sz="2000" dirty="0" smtClean="0">
              <a:latin typeface="+mj-lt"/>
            </a:endParaRPr>
          </a:p>
          <a:p>
            <a:r>
              <a:rPr lang="fr-FR" sz="2000" dirty="0" smtClean="0">
                <a:latin typeface="+mj-lt"/>
              </a:rPr>
              <a:t>Les partenaires européens et marocains désignent leurs équipes mixtes : </a:t>
            </a:r>
          </a:p>
          <a:p>
            <a:pPr lvl="1"/>
            <a:r>
              <a:rPr lang="fr-FR" sz="2000" dirty="0" smtClean="0">
                <a:latin typeface="+mj-lt"/>
              </a:rPr>
              <a:t>enseignants, </a:t>
            </a:r>
          </a:p>
          <a:p>
            <a:pPr lvl="1"/>
            <a:r>
              <a:rPr lang="fr-FR" sz="2000" dirty="0" smtClean="0">
                <a:latin typeface="+mj-lt"/>
              </a:rPr>
              <a:t>administratifs, </a:t>
            </a:r>
          </a:p>
          <a:p>
            <a:pPr lvl="1"/>
            <a:r>
              <a:rPr lang="fr-FR" sz="2000" dirty="0" smtClean="0">
                <a:latin typeface="+mj-lt"/>
              </a:rPr>
              <a:t>Informaticiens,</a:t>
            </a:r>
          </a:p>
          <a:p>
            <a:pPr lvl="1"/>
            <a:r>
              <a:rPr lang="fr-FR" sz="2000" dirty="0" smtClean="0">
                <a:latin typeface="+mj-lt"/>
              </a:rPr>
              <a:t>acteur socioprofessionnels. </a:t>
            </a:r>
          </a:p>
          <a:p>
            <a:r>
              <a:rPr lang="fr-FR" sz="2000" dirty="0" smtClean="0">
                <a:latin typeface="+mj-lt"/>
              </a:rPr>
              <a:t>Les équipes mixtes : </a:t>
            </a:r>
          </a:p>
          <a:p>
            <a:pPr lvl="1"/>
            <a:r>
              <a:rPr lang="fr-FR" sz="2000" dirty="0" smtClean="0">
                <a:latin typeface="+mj-lt"/>
              </a:rPr>
              <a:t>suivront le projet durant sa période d’exécution</a:t>
            </a:r>
          </a:p>
          <a:p>
            <a:pPr lvl="1"/>
            <a:r>
              <a:rPr lang="fr-FR" sz="2000" dirty="0" smtClean="0">
                <a:latin typeface="+mj-lt"/>
              </a:rPr>
              <a:t>assureront la pérennité des actions entreprises. </a:t>
            </a:r>
          </a:p>
          <a:p>
            <a:pPr marL="457200" lvl="1" indent="0">
              <a:buNone/>
            </a:pPr>
            <a:r>
              <a:rPr lang="fr-FR" sz="2000" dirty="0" smtClean="0">
                <a:latin typeface="+mj-lt"/>
                <a:cs typeface="Verdana"/>
              </a:rPr>
              <a:t> </a:t>
            </a:r>
          </a:p>
        </p:txBody>
      </p:sp>
      <p:pic>
        <p:nvPicPr>
          <p:cNvPr id="5" name="Picture 2" descr="C:\Users\Elachqar\Desktop\e-val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765" y="250094"/>
            <a:ext cx="1627578" cy="437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252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45029"/>
            <a:ext cx="8229600" cy="89988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CA" sz="2000" b="1" dirty="0" smtClean="0">
                <a:solidFill>
                  <a:srgbClr val="C00000"/>
                </a:solidFill>
                <a:latin typeface="Verdana" charset="0"/>
                <a:ea typeface="MS PGothic" charset="0"/>
                <a:cs typeface="MS PGothic" charset="0"/>
              </a:rPr>
              <a:t>WP.2.2</a:t>
            </a:r>
            <a:r>
              <a:rPr lang="fr-CA" sz="2000" b="1" dirty="0" smtClean="0">
                <a:latin typeface="Verdana" charset="0"/>
                <a:ea typeface="MS PGothic" charset="0"/>
                <a:cs typeface="MS PGothic" charset="0"/>
              </a:rPr>
              <a:t> : </a:t>
            </a:r>
            <a:r>
              <a:rPr lang="fr-FR" sz="2000" b="1" dirty="0" smtClean="0">
                <a:latin typeface="Verdana" charset="0"/>
                <a:ea typeface="MS PGothic" charset="0"/>
                <a:cs typeface="MS PGothic" charset="0"/>
              </a:rPr>
              <a:t>Formations en Europe </a:t>
            </a:r>
            <a:br>
              <a:rPr lang="fr-FR" sz="2000" b="1" dirty="0" smtClean="0">
                <a:latin typeface="Verdana" charset="0"/>
                <a:ea typeface="MS PGothic" charset="0"/>
                <a:cs typeface="MS PGothic" charset="0"/>
              </a:rPr>
            </a:br>
            <a:r>
              <a:rPr lang="fr-FR" sz="2000" b="1" dirty="0" smtClean="0">
                <a:latin typeface="Verdana" charset="0"/>
                <a:ea typeface="MS PGothic" charset="0"/>
                <a:cs typeface="MS PGothic" charset="0"/>
              </a:rPr>
              <a:t>des équipes mixtes</a:t>
            </a:r>
            <a:endParaRPr lang="fr-CA" sz="2000" b="1" dirty="0"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4765" y="2322287"/>
            <a:ext cx="8725064" cy="3381828"/>
          </a:xfrm>
        </p:spPr>
        <p:txBody>
          <a:bodyPr>
            <a:noAutofit/>
          </a:bodyPr>
          <a:lstStyle/>
          <a:p>
            <a:pPr>
              <a:buNone/>
            </a:pPr>
            <a:endParaRPr lang="fr-FR" sz="2000" dirty="0" smtClean="0"/>
          </a:p>
          <a:p>
            <a:pPr algn="just">
              <a:buFont typeface="Wingdings" pitchFamily="2" charset="2"/>
              <a:buChar char="Ø"/>
            </a:pPr>
            <a:r>
              <a:rPr lang="fr-FR" sz="2000" dirty="0" smtClean="0"/>
              <a:t>Les équipes mixtes constituées bénéficieront de missions leur permettant de faire : </a:t>
            </a:r>
          </a:p>
          <a:p>
            <a:pPr lvl="1" algn="just"/>
            <a:r>
              <a:rPr lang="fr-FR" sz="2000" dirty="0" smtClean="0"/>
              <a:t>un état des lieux de la démarche et de l’outil e-portfolio inscrite dans la gouvernance de chaque université européenne partenaire et notamment celle de KTH; </a:t>
            </a:r>
          </a:p>
          <a:p>
            <a:pPr lvl="1" algn="just"/>
            <a:r>
              <a:rPr lang="fr-FR" sz="2000" dirty="0" smtClean="0"/>
              <a:t>rencontrer les principaux acteurs impliqués. </a:t>
            </a:r>
          </a:p>
          <a:p>
            <a:pPr lvl="1" algn="just"/>
            <a:r>
              <a:rPr lang="fr-FR" sz="2000" dirty="0" smtClean="0"/>
              <a:t>chaque mission de formation se déroulera sur 5 jours et aura lieu au </a:t>
            </a:r>
            <a:r>
              <a:rPr lang="en-US" sz="2000" b="1" dirty="0" smtClean="0">
                <a:hlinkClick r:id="rId2"/>
              </a:rPr>
              <a:t>KTH ROYAL INSTITUTE OF TECHNOLOGY</a:t>
            </a:r>
            <a:r>
              <a:rPr lang="en-US" sz="2000" b="1" dirty="0" smtClean="0"/>
              <a:t> - </a:t>
            </a:r>
            <a:r>
              <a:rPr lang="fr-FR" sz="2000" b="1" dirty="0" smtClean="0"/>
              <a:t>KUNGLIGA TEKNISKA HOEGSKOLAN</a:t>
            </a:r>
            <a:r>
              <a:rPr lang="fr-FR" sz="2000" dirty="0" smtClean="0"/>
              <a:t>. </a:t>
            </a:r>
          </a:p>
          <a:p>
            <a:pPr marL="457200" lvl="1" indent="0">
              <a:buNone/>
            </a:pPr>
            <a:r>
              <a:rPr lang="fr-FR" sz="2000" dirty="0" smtClean="0">
                <a:latin typeface="Verdana"/>
                <a:cs typeface="Verdana"/>
              </a:rPr>
              <a:t> </a:t>
            </a:r>
          </a:p>
        </p:txBody>
      </p:sp>
      <p:pic>
        <p:nvPicPr>
          <p:cNvPr id="5" name="Picture 2" descr="C:\Users\Elachqar\Desktop\e-val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765" y="250094"/>
            <a:ext cx="1627578" cy="437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252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45029"/>
            <a:ext cx="8229600" cy="89988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CA" sz="2000" b="1" dirty="0" smtClean="0">
                <a:solidFill>
                  <a:srgbClr val="C00000"/>
                </a:solidFill>
                <a:latin typeface="Verdana" charset="0"/>
                <a:ea typeface="MS PGothic" charset="0"/>
                <a:cs typeface="MS PGothic" charset="0"/>
              </a:rPr>
              <a:t>Visite de </a:t>
            </a:r>
            <a:r>
              <a:rPr lang="en-US" sz="2000" b="1" dirty="0" smtClean="0">
                <a:solidFill>
                  <a:srgbClr val="C00000"/>
                </a:solidFill>
                <a:latin typeface="Verdana" charset="0"/>
                <a:ea typeface="MS PGothic" charset="0"/>
                <a:cs typeface="MS PGothic" charset="0"/>
              </a:rPr>
              <a:t>KTH Royal Institute of Technology</a:t>
            </a:r>
            <a:endParaRPr lang="fr-CA" sz="2000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0938" y="2452914"/>
            <a:ext cx="6787860" cy="2960914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fr-FR" sz="2400" dirty="0" smtClean="0">
                <a:cs typeface="Verdana"/>
              </a:rPr>
              <a:t>Organisation du système d’éducation suédois</a:t>
            </a:r>
          </a:p>
          <a:p>
            <a:pPr>
              <a:lnSpc>
                <a:spcPct val="170000"/>
              </a:lnSpc>
            </a:pPr>
            <a:r>
              <a:rPr lang="fr-FR" sz="2400" dirty="0" smtClean="0">
                <a:cs typeface="Verdana"/>
              </a:rPr>
              <a:t>Pédagogies d’enseignement à KTH</a:t>
            </a:r>
          </a:p>
          <a:p>
            <a:pPr>
              <a:lnSpc>
                <a:spcPct val="170000"/>
              </a:lnSpc>
            </a:pPr>
            <a:r>
              <a:rPr lang="fr-FR" sz="2400" dirty="0" smtClean="0">
                <a:cs typeface="Verdana"/>
              </a:rPr>
              <a:t>Modèles de collaboration à KTH</a:t>
            </a:r>
          </a:p>
          <a:p>
            <a:pPr>
              <a:lnSpc>
                <a:spcPct val="170000"/>
              </a:lnSpc>
            </a:pPr>
            <a:r>
              <a:rPr lang="fr-FR" sz="2400" dirty="0" smtClean="0">
                <a:cs typeface="Verdana"/>
              </a:rPr>
              <a:t>…</a:t>
            </a: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89825" y="83879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Elachqar\Desktop\e-val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765" y="250094"/>
            <a:ext cx="1627578" cy="437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252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77258"/>
            <a:ext cx="8229600" cy="89988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CA" sz="2000" b="1" dirty="0" smtClean="0">
                <a:solidFill>
                  <a:srgbClr val="C00000"/>
                </a:solidFill>
                <a:latin typeface="Verdana" charset="0"/>
                <a:ea typeface="MS PGothic" charset="0"/>
                <a:cs typeface="MS PGothic" charset="0"/>
              </a:rPr>
              <a:t>WP.2.3 </a:t>
            </a:r>
            <a:r>
              <a:rPr lang="fr-CA" sz="2000" b="1" dirty="0" smtClean="0">
                <a:latin typeface="Verdana" charset="0"/>
                <a:ea typeface="MS PGothic" charset="0"/>
                <a:cs typeface="MS PGothic" charset="0"/>
              </a:rPr>
              <a:t>: </a:t>
            </a:r>
            <a:r>
              <a:rPr lang="fr-FR" sz="2000" b="1" dirty="0" smtClean="0">
                <a:latin typeface="Verdana" charset="0"/>
                <a:ea typeface="MS PGothic" charset="0"/>
                <a:cs typeface="MS PGothic" charset="0"/>
              </a:rPr>
              <a:t>Ateliers de Transfert et </a:t>
            </a:r>
            <a:br>
              <a:rPr lang="fr-FR" sz="2000" b="1" dirty="0" smtClean="0">
                <a:latin typeface="Verdana" charset="0"/>
                <a:ea typeface="MS PGothic" charset="0"/>
                <a:cs typeface="MS PGothic" charset="0"/>
              </a:rPr>
            </a:br>
            <a:r>
              <a:rPr lang="fr-FR" sz="2000" b="1" dirty="0" smtClean="0">
                <a:latin typeface="Verdana" charset="0"/>
                <a:ea typeface="MS PGothic" charset="0"/>
                <a:cs typeface="MS PGothic" charset="0"/>
              </a:rPr>
              <a:t>partage d’expérience</a:t>
            </a:r>
            <a:endParaRPr lang="fr-CA" sz="2000" b="1" dirty="0"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6366" y="2539999"/>
            <a:ext cx="8507350" cy="3730171"/>
          </a:xfrm>
        </p:spPr>
        <p:txBody>
          <a:bodyPr>
            <a:noAutofit/>
          </a:bodyPr>
          <a:lstStyle/>
          <a:p>
            <a:pPr algn="just">
              <a:buNone/>
            </a:pPr>
            <a:endParaRPr lang="fr-FR" sz="2000" dirty="0" smtClean="0"/>
          </a:p>
          <a:p>
            <a:pPr algn="just"/>
            <a:r>
              <a:rPr lang="fr-FR" sz="2000" dirty="0" smtClean="0"/>
              <a:t>Les missions des partenaires marocains en Europe (KTH) ont permis aux bénéficiaires d’élargir leur champ de vision et d’enrichir leurs expériences.</a:t>
            </a:r>
          </a:p>
          <a:p>
            <a:pPr algn="just">
              <a:buNone/>
            </a:pPr>
            <a:r>
              <a:rPr lang="fr-FR" sz="2000" dirty="0" smtClean="0"/>
              <a:t> </a:t>
            </a:r>
          </a:p>
          <a:p>
            <a:pPr algn="just"/>
            <a:r>
              <a:rPr lang="fr-FR" sz="2000" dirty="0" smtClean="0"/>
              <a:t>Généraliser la réflexion à tous les partenaires marocains à partir d’expériences européennes. </a:t>
            </a:r>
          </a:p>
          <a:p>
            <a:pPr algn="just">
              <a:buNone/>
            </a:pPr>
            <a:endParaRPr lang="fr-FR" sz="2000" dirty="0" smtClean="0"/>
          </a:p>
          <a:p>
            <a:pPr algn="just"/>
            <a:r>
              <a:rPr lang="fr-FR" sz="2000" dirty="0" smtClean="0"/>
              <a:t>Des </a:t>
            </a:r>
            <a:r>
              <a:rPr lang="fr-FR" sz="2000" b="1" dirty="0" smtClean="0"/>
              <a:t>ateliers de transfert </a:t>
            </a:r>
            <a:r>
              <a:rPr lang="fr-FR" sz="2000" dirty="0" smtClean="0"/>
              <a:t>(formation en interne) sont systématiquement organisés dans chaque université marocaine partenaire visant le transfert d’expériences et initiant la réflexion. </a:t>
            </a:r>
          </a:p>
          <a:p>
            <a:pPr marL="457200" lvl="1" indent="0" algn="just">
              <a:buNone/>
            </a:pPr>
            <a:r>
              <a:rPr lang="fr-FR" sz="1400" dirty="0" smtClean="0">
                <a:latin typeface="Verdana"/>
                <a:cs typeface="Verdana"/>
              </a:rPr>
              <a:t> </a:t>
            </a:r>
          </a:p>
        </p:txBody>
      </p:sp>
      <p:pic>
        <p:nvPicPr>
          <p:cNvPr id="5" name="Picture 2" descr="C:\Users\Elachqar\Desktop\e-val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765" y="250094"/>
            <a:ext cx="1627578" cy="437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252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82771"/>
            <a:ext cx="3200400" cy="914400"/>
          </a:xfrm>
          <a:prstGeom prst="rect">
            <a:avLst/>
          </a:prstGeom>
        </p:spPr>
      </p:pic>
      <p:pic>
        <p:nvPicPr>
          <p:cNvPr id="1026" name="Picture 2" descr="C:\Users\Elachqar\Desktop\e-val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765" y="351692"/>
            <a:ext cx="1914286" cy="514286"/>
          </a:xfrm>
          <a:prstGeom prst="rect">
            <a:avLst/>
          </a:prstGeom>
          <a:noFill/>
        </p:spPr>
      </p:pic>
      <p:pic>
        <p:nvPicPr>
          <p:cNvPr id="9" name="Imag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7829" y="231193"/>
            <a:ext cx="691600" cy="86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563915" y="1407886"/>
            <a:ext cx="5871028" cy="91307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baseline="30000" dirty="0" smtClean="0">
                <a:cs typeface="Verdana"/>
              </a:rPr>
              <a:t>Réunion</a:t>
            </a:r>
            <a:r>
              <a:rPr lang="fr-FR" sz="3200" b="1" dirty="0" smtClean="0">
                <a:cs typeface="Verdana"/>
              </a:rPr>
              <a:t> </a:t>
            </a:r>
            <a:r>
              <a:rPr lang="fr-FR" sz="3200" b="1" baseline="30000" dirty="0" smtClean="0">
                <a:cs typeface="Verdana"/>
              </a:rPr>
              <a:t>du consortium, 26 Septembre 2017</a:t>
            </a:r>
            <a:endParaRPr lang="fr-FR" sz="3200" dirty="0" smtClean="0">
              <a:cs typeface="Verdana"/>
            </a:endParaRPr>
          </a:p>
          <a:p>
            <a:pPr algn="ctr"/>
            <a:r>
              <a:rPr lang="fr-FR" sz="3200" b="1" baseline="30000" dirty="0" smtClean="0">
                <a:cs typeface="Verdana"/>
              </a:rPr>
              <a:t> Université Ibn </a:t>
            </a:r>
            <a:r>
              <a:rPr lang="fr-FR" sz="3200" b="1" baseline="30000" dirty="0" err="1" smtClean="0">
                <a:cs typeface="Verdana"/>
              </a:rPr>
              <a:t>Toufail</a:t>
            </a:r>
            <a:r>
              <a:rPr lang="fr-FR" sz="3200" b="1" baseline="30000" dirty="0" smtClean="0">
                <a:cs typeface="Verdana"/>
              </a:rPr>
              <a:t>, </a:t>
            </a:r>
            <a:r>
              <a:rPr lang="fr-FR" sz="3200" b="1" baseline="30000" dirty="0" err="1" smtClean="0">
                <a:cs typeface="Verdana"/>
              </a:rPr>
              <a:t>Kénitra</a:t>
            </a:r>
            <a:endParaRPr lang="fr-FR" sz="3200" b="1" baseline="30000" dirty="0">
              <a:cs typeface="Verdana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22878" y="2438401"/>
            <a:ext cx="896306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Discussion et proposition d’un ensemble d’ateliers </a:t>
            </a:r>
          </a:p>
          <a:p>
            <a:pPr lvl="1">
              <a:buFontTx/>
              <a:buChar char="-"/>
            </a:pPr>
            <a:r>
              <a:rPr lang="fr-FR" dirty="0" smtClean="0"/>
              <a:t> </a:t>
            </a:r>
            <a:r>
              <a:rPr lang="fr-FR" b="1" dirty="0" smtClean="0"/>
              <a:t>Présentation du projet e-Val et le contexte de son élaboration</a:t>
            </a:r>
          </a:p>
          <a:p>
            <a:r>
              <a:rPr lang="fr-FR" dirty="0" smtClean="0"/>
              <a:t>	- La problématique de l’employabilité des lauréats des universités au Maroc</a:t>
            </a:r>
            <a:endParaRPr lang="fr-FR" sz="1600" dirty="0" smtClean="0"/>
          </a:p>
          <a:p>
            <a:r>
              <a:rPr lang="fr-FR" sz="1600" dirty="0" smtClean="0"/>
              <a:t>	- </a:t>
            </a:r>
            <a:r>
              <a:rPr lang="fr-FR" dirty="0" smtClean="0"/>
              <a:t>Le projet e-Val : un facteur clé pour développer les liens entreprise – université</a:t>
            </a:r>
            <a:endParaRPr lang="fr-FR" b="1" dirty="0" smtClean="0"/>
          </a:p>
          <a:p>
            <a:endParaRPr lang="fr-FR" sz="1100" dirty="0" smtClean="0"/>
          </a:p>
          <a:p>
            <a:r>
              <a:rPr lang="fr-FR" sz="1600" b="1" dirty="0" smtClean="0"/>
              <a:t>	</a:t>
            </a:r>
            <a:r>
              <a:rPr lang="fr-FR" b="1" dirty="0" smtClean="0"/>
              <a:t>Atelier 1 : Enjeux des relations Entreprises/universités/étudiants </a:t>
            </a:r>
          </a:p>
          <a:p>
            <a:r>
              <a:rPr lang="fr-FR" sz="1600" b="1" dirty="0" smtClean="0"/>
              <a:t>	</a:t>
            </a:r>
            <a:r>
              <a:rPr lang="fr-FR" sz="1600" dirty="0" smtClean="0"/>
              <a:t>- Les attentes des recruteurs face aux jeunes diplômés </a:t>
            </a:r>
          </a:p>
          <a:p>
            <a:r>
              <a:rPr lang="fr-FR" sz="1600" dirty="0" smtClean="0"/>
              <a:t>	- Les attentes des étudiants avec les acteurs socio-économiques </a:t>
            </a:r>
          </a:p>
          <a:p>
            <a:r>
              <a:rPr lang="fr-FR" sz="1600" dirty="0" smtClean="0"/>
              <a:t>	- Implication des entreprises dans la formation universitaire, quels enjeux et quelles perspectives.</a:t>
            </a:r>
          </a:p>
          <a:p>
            <a:endParaRPr lang="fr-FR" sz="1100" dirty="0" smtClean="0"/>
          </a:p>
          <a:p>
            <a:r>
              <a:rPr lang="fr-FR" sz="1600" b="1" dirty="0" smtClean="0"/>
              <a:t>	</a:t>
            </a:r>
            <a:r>
              <a:rPr lang="fr-FR" b="1" dirty="0" smtClean="0"/>
              <a:t>Atelier 2 : Communication Lauréat-Entreprise et Employabilité</a:t>
            </a:r>
          </a:p>
          <a:p>
            <a:r>
              <a:rPr lang="fr-FR" sz="1600" b="1" dirty="0" smtClean="0"/>
              <a:t>	</a:t>
            </a:r>
            <a:r>
              <a:rPr lang="fr-FR" sz="1600" dirty="0" smtClean="0"/>
              <a:t>- Comment développer la communication Lauréat – Entreprise</a:t>
            </a:r>
          </a:p>
          <a:p>
            <a:r>
              <a:rPr lang="fr-FR" sz="1600" dirty="0" smtClean="0"/>
              <a:t>	- Comment développer la démarche réflexive des étudiants sur leur projet personnel et 	professionnel </a:t>
            </a:r>
          </a:p>
          <a:p>
            <a:endParaRPr lang="fr-FR" sz="1100" dirty="0" smtClean="0"/>
          </a:p>
          <a:p>
            <a:r>
              <a:rPr lang="fr-FR" sz="1600" b="1" dirty="0" smtClean="0"/>
              <a:t>	</a:t>
            </a:r>
            <a:r>
              <a:rPr lang="fr-FR" b="1" dirty="0" smtClean="0"/>
              <a:t>Atelier : De l’Objectif à la Compétence : </a:t>
            </a:r>
            <a:r>
              <a:rPr lang="fr-FR" sz="1600" dirty="0" smtClean="0"/>
              <a:t>Comment définir les compétences à acquérir dans un 	cursus universitaire</a:t>
            </a:r>
          </a:p>
        </p:txBody>
      </p:sp>
    </p:spTree>
    <p:extLst>
      <p:ext uri="{BB962C8B-B14F-4D97-AF65-F5344CB8AC3E}">
        <p14:creationId xmlns:p14="http://schemas.microsoft.com/office/powerpoint/2010/main" xmlns="" val="34595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82771"/>
            <a:ext cx="3200400" cy="914400"/>
          </a:xfrm>
          <a:prstGeom prst="rect">
            <a:avLst/>
          </a:prstGeom>
        </p:spPr>
      </p:pic>
      <p:pic>
        <p:nvPicPr>
          <p:cNvPr id="1026" name="Picture 2" descr="C:\Users\Elachqar\Desktop\e-val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765" y="351692"/>
            <a:ext cx="1914286" cy="514286"/>
          </a:xfrm>
          <a:prstGeom prst="rect">
            <a:avLst/>
          </a:prstGeom>
          <a:noFill/>
        </p:spPr>
      </p:pic>
      <p:pic>
        <p:nvPicPr>
          <p:cNvPr id="9" name="Imag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7829" y="231193"/>
            <a:ext cx="691600" cy="86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351400" y="1596858"/>
            <a:ext cx="3609899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3200" b="1" u="sng" baseline="30000" dirty="0" smtClean="0">
                <a:solidFill>
                  <a:srgbClr val="0070C0"/>
                </a:solidFill>
                <a:cs typeface="Verdana"/>
              </a:rPr>
              <a:t>Programmation des workshop</a:t>
            </a:r>
            <a:endParaRPr lang="fr-FR" sz="3200" b="1" u="sng" baseline="30000" dirty="0">
              <a:solidFill>
                <a:srgbClr val="0070C0"/>
              </a:solidFill>
              <a:cs typeface="Verdana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759826" y="2307771"/>
          <a:ext cx="7698372" cy="3361098"/>
        </p:xfrm>
        <a:graphic>
          <a:graphicData uri="http://schemas.openxmlformats.org/drawingml/2006/table">
            <a:tbl>
              <a:tblPr/>
              <a:tblGrid>
                <a:gridCol w="1664059"/>
                <a:gridCol w="2714171"/>
                <a:gridCol w="3320142"/>
              </a:tblGrid>
              <a:tr h="460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Université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Date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Personne contact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992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UAE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vendredi 17 novembre 2017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NEJJARI Amel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CHKOURI </a:t>
                      </a:r>
                      <a:r>
                        <a:rPr lang="fr-FR" sz="16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Yassin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UIT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lundi 04 décembre 2017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SELMAOUI Karima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60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UIR</a:t>
                      </a:r>
                      <a:endParaRPr lang="fr-FR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jeudi 07 décembre 2017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EL GHAZI Abdellatif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UIZ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jeudi 07 décembre 2017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GHADI </a:t>
                      </a:r>
                      <a:r>
                        <a:rPr lang="fr-FR" sz="16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Fathallah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60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UMP</a:t>
                      </a:r>
                      <a:endParaRPr lang="fr-FR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lundi 11 décembre 2017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JAAFAR Khalid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USMBA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mercredi 13 décembre 2017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ELACHQAR </a:t>
                      </a:r>
                      <a:r>
                        <a:rPr lang="fr-FR" sz="16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Abdelrhani</a:t>
                      </a:r>
                      <a:endParaRPr lang="fr-FR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595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82771"/>
            <a:ext cx="3200400" cy="914400"/>
          </a:xfrm>
          <a:prstGeom prst="rect">
            <a:avLst/>
          </a:prstGeom>
        </p:spPr>
      </p:pic>
      <p:pic>
        <p:nvPicPr>
          <p:cNvPr id="1026" name="Picture 2" descr="C:\Users\Elachqar\Desktop\e-val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765" y="351692"/>
            <a:ext cx="1914286" cy="514286"/>
          </a:xfrm>
          <a:prstGeom prst="rect">
            <a:avLst/>
          </a:prstGeom>
          <a:noFill/>
        </p:spPr>
      </p:pic>
      <p:pic>
        <p:nvPicPr>
          <p:cNvPr id="9" name="Imag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7829" y="231193"/>
            <a:ext cx="691600" cy="86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351400" y="1724290"/>
            <a:ext cx="3609899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200" b="1" u="sng" baseline="30000" dirty="0" smtClean="0">
                <a:solidFill>
                  <a:srgbClr val="0070C0"/>
                </a:solidFill>
                <a:cs typeface="Verdana"/>
              </a:rPr>
              <a:t>Rapport de synthèses des ateliers</a:t>
            </a:r>
            <a:endParaRPr lang="fr-FR" sz="3200" b="1" u="sng" baseline="30000" dirty="0">
              <a:solidFill>
                <a:srgbClr val="0070C0"/>
              </a:solidFill>
              <a:cs typeface="Verdana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52765" y="3033486"/>
            <a:ext cx="7705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000" dirty="0" smtClean="0"/>
              <a:t>Les rapports des ateliers sont à envoyer au coordonnateur du WP2</a:t>
            </a:r>
          </a:p>
          <a:p>
            <a:pPr>
              <a:buFontTx/>
              <a:buChar char="-"/>
            </a:pPr>
            <a:endParaRPr lang="fr-FR" sz="2000" dirty="0" smtClean="0"/>
          </a:p>
          <a:p>
            <a:pPr>
              <a:buFontTx/>
              <a:buChar char="-"/>
            </a:pPr>
            <a:r>
              <a:rPr lang="fr-FR" sz="2000" dirty="0" smtClean="0"/>
              <a:t> Préparation d’une synthèse générale du déroulement des workshop ainsi que leurs recommandations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xmlns="" val="34595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869</Words>
  <Application>Microsoft Office PowerPoint</Application>
  <PresentationFormat>Affichage à l'écran (4:3)</PresentationFormat>
  <Paragraphs>177</Paragraphs>
  <Slides>22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Projet E-Val  Exploitation des Compétences et Valorisation des acquis pour  une Meilleure Insertion et Visibilité professionnelles </vt:lpstr>
      <vt:lpstr>Diapositive 2</vt:lpstr>
      <vt:lpstr>WP.2.1 : Constitution des équipes  mixtes de travail </vt:lpstr>
      <vt:lpstr>WP.2.2 : Formations en Europe  des équipes mixtes</vt:lpstr>
      <vt:lpstr>Visite de KTH Royal Institute of Technology</vt:lpstr>
      <vt:lpstr>WP.2.3 : Ateliers de Transfert et  partage d’expérience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Projet E-Val  Exploitation des Compétences et Valorisation des acquis pour  une Meilleure Insertion et Visibilité professionnelles </vt:lpstr>
    </vt:vector>
  </TitlesOfParts>
  <Company>test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WP.2. Constitution et formation des équipes </dc:title>
  <dc:creator>Berrada Ismail</dc:creator>
  <cp:lastModifiedBy>chkouri</cp:lastModifiedBy>
  <cp:revision>98</cp:revision>
  <dcterms:created xsi:type="dcterms:W3CDTF">2017-09-23T12:51:26Z</dcterms:created>
  <dcterms:modified xsi:type="dcterms:W3CDTF">2018-03-15T11:37:55Z</dcterms:modified>
</cp:coreProperties>
</file>