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9" r:id="rId6"/>
    <p:sldId id="264" r:id="rId7"/>
    <p:sldId id="265" r:id="rId8"/>
    <p:sldId id="263" r:id="rId9"/>
    <p:sldId id="262" r:id="rId10"/>
    <p:sldId id="260" r:id="rId11"/>
    <p:sldId id="261" r:id="rId12"/>
    <p:sldId id="266" r:id="rId13"/>
    <p:sldId id="267" r:id="rId14"/>
    <p:sldId id="268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9A0A1-12F6-440A-B5E2-19EB79481E88}" type="datetimeFigureOut">
              <a:rPr lang="fr-FR" smtClean="0"/>
              <a:pPr/>
              <a:t>12/03/2018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6D40-7D95-40F3-8821-DA2E77C803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="" xmlns:p14="http://schemas.microsoft.com/office/powerpoint/2010/main" val="86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Le projet Erasmus+ e-Val,</a:t>
            </a:r>
            <a:b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Vers une meilleure communication Lauréats-Entreprises</a:t>
            </a:r>
          </a:p>
        </p:txBody>
      </p:sp>
      <p:pic>
        <p:nvPicPr>
          <p:cNvPr id="4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25" y="188640"/>
            <a:ext cx="2756689" cy="597154"/>
          </a:xfrm>
          <a:prstGeom prst="rect">
            <a:avLst/>
          </a:prstGeom>
          <a:noFill/>
        </p:spPr>
      </p:pic>
      <p:pic>
        <p:nvPicPr>
          <p:cNvPr id="5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-714404"/>
            <a:ext cx="2285984" cy="2285984"/>
          </a:xfrm>
          <a:prstGeom prst="rect">
            <a:avLst/>
          </a:prstGeom>
          <a:noFill/>
        </p:spPr>
      </p:pic>
      <p:pic>
        <p:nvPicPr>
          <p:cNvPr id="6" name="Image 5" descr="logo final"/>
          <p:cNvPicPr/>
          <p:nvPr/>
        </p:nvPicPr>
        <p:blipFill>
          <a:blip r:embed="rId4" cstate="print"/>
          <a:srcRect l="11681" t="13582" r="10468" b="13574"/>
          <a:stretch>
            <a:fillRect/>
          </a:stretch>
        </p:blipFill>
        <p:spPr bwMode="auto">
          <a:xfrm>
            <a:off x="3714744" y="0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 descr="Title 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COMPTE-RENDU du Workshop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Tenu à l’EST (UMP) le 11 </a:t>
            </a:r>
            <a:r>
              <a:rPr lang="fr-FR" sz="2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DéCEMBRE</a:t>
            </a:r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2017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82" y="5643578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04818" y="5214950"/>
            <a:ext cx="513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fr-FR" b="1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ème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réunion du Consortium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Jeudi 14 décembre 2017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Fès (USMBA)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fr-FR" sz="2800" dirty="0" smtClean="0"/>
              <a:t>Intervention des responsables RH de ressources humaine et du service de communication de l’ONEE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 descr="C:\Users\USER\Desktop\Erasmus+ eVAL\WP2-Formation\WP.2.3. Ateliers de transfert\WS UMP\Photos\IMG_20171211_123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286544" cy="47149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43504" y="2643182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429388" y="3000372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fr-FR" sz="2800" dirty="0" smtClean="0"/>
              <a:t>Intervention des responsables RH de ressources humaine de l’entreprise Peinture Midi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85918" y="3357562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C:\Users\USER\Desktop\Erasmus+ eVAL\WP2-Formation\WP.2.3. Ateliers de transfert\WS UMP\Photos\IMG-20180105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58048" cy="51435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29190" y="3071810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Débat avec le public</a:t>
            </a:r>
            <a:endParaRPr lang="fr-FR" dirty="0"/>
          </a:p>
        </p:txBody>
      </p:sp>
      <p:pic>
        <p:nvPicPr>
          <p:cNvPr id="8194" name="Picture 2" descr="C:\Users\USER\Desktop\Erasmus+ eVAL\WP2-Formation\WP.2.3. Ateliers de transfert\WS UMP\Photos\IMG-20180105-WA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Débat avec le public</a:t>
            </a:r>
            <a:endParaRPr lang="fr-FR" dirty="0"/>
          </a:p>
        </p:txBody>
      </p:sp>
      <p:pic>
        <p:nvPicPr>
          <p:cNvPr id="9218" name="Picture 2" descr="C:\Users\USER\Desktop\Erasmus+ eVAL\WP2-Formation\WP.2.3. Ateliers de transfert\WS UMP\Photos\IMG_20171211_1142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08676"/>
            <a:ext cx="6732374" cy="504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 (1/3)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Feed-back très positif de la part des étudiants (pivot du projet e-VAL), des représentants professionnels, des professeurs et des administratifs présents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Créer des espaces d’échanges RH/étudiants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Développer les compétences professionnelles avant l’obtention du diplôme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Repenser l’adéquation formation/emploi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 (2/3)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900" dirty="0" smtClean="0"/>
              <a:t>Importance des compétences en langue dans l’employabilité des étudiants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r>
              <a:rPr lang="fr-FR" sz="2900" dirty="0" smtClean="0"/>
              <a:t>Intégrer plus de modules développant les soft-</a:t>
            </a:r>
            <a:r>
              <a:rPr lang="fr-FR" sz="2900" dirty="0" err="1" smtClean="0"/>
              <a:t>skills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r>
              <a:rPr lang="fr-FR" sz="2900" dirty="0" smtClean="0"/>
              <a:t>Nécessité d’intégrer les enseignants dans le projet (volet dissémination) et la gouvernance des Universités car l’Institution doit suivre pour assurer la pérennité du projet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r>
              <a:rPr lang="fr-FR" sz="2900" dirty="0" smtClean="0"/>
              <a:t>Importance du suivi des lauréats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 (3/3)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Revoir la rédaction des descriptifs de module pour accréditation (compétences vs connaissances). Pour cela, prévoir la création de centres de ressources académiques.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Capitaliser sur l’expérience du Centre d’Orientation de l’Université d’Oujda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Le projet Erasmus+ e-Val,</a:t>
            </a:r>
            <a:b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Vers une meilleure communication Lauréats-Entreprises</a:t>
            </a:r>
          </a:p>
        </p:txBody>
      </p:sp>
      <p:pic>
        <p:nvPicPr>
          <p:cNvPr id="4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25" y="188640"/>
            <a:ext cx="2756689" cy="597154"/>
          </a:xfrm>
          <a:prstGeom prst="rect">
            <a:avLst/>
          </a:prstGeom>
          <a:noFill/>
        </p:spPr>
      </p:pic>
      <p:pic>
        <p:nvPicPr>
          <p:cNvPr id="5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-714404"/>
            <a:ext cx="2285984" cy="2285984"/>
          </a:xfrm>
          <a:prstGeom prst="rect">
            <a:avLst/>
          </a:prstGeom>
          <a:noFill/>
        </p:spPr>
      </p:pic>
      <p:pic>
        <p:nvPicPr>
          <p:cNvPr id="6" name="Image 5" descr="logo final"/>
          <p:cNvPicPr/>
          <p:nvPr/>
        </p:nvPicPr>
        <p:blipFill>
          <a:blip r:embed="rId4" cstate="print"/>
          <a:srcRect l="11681" t="13582" r="10468" b="13574"/>
          <a:stretch>
            <a:fillRect/>
          </a:stretch>
        </p:blipFill>
        <p:spPr bwMode="auto">
          <a:xfrm>
            <a:off x="3714744" y="0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 descr="Title 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COMPTE-RENDU du Workshop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Tenu à l’EST (UMP) le 11 </a:t>
            </a:r>
            <a:r>
              <a:rPr lang="fr-FR" sz="2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DéCEMBRE</a:t>
            </a:r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2017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282" y="5643578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04818" y="5214950"/>
            <a:ext cx="513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fr-FR" b="1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ème</a:t>
            </a:r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réunion du Consortium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Jeudi 14 décembre 2017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Faculté des Sciences et Techniques de Fès (USMBA)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-42865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Le projet Erasmus+ e-Val,</a:t>
            </a:r>
            <a:b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2700" b="1" cap="all" spc="25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Vers une meilleure communication Lauréats-Entreprises</a:t>
            </a:r>
          </a:p>
        </p:txBody>
      </p:sp>
      <p:sp>
        <p:nvSpPr>
          <p:cNvPr id="7" name="Title 1" descr="Title 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4806" t="12201" r="41427" b="3801"/>
          <a:stretch>
            <a:fillRect/>
          </a:stretch>
        </p:blipFill>
        <p:spPr bwMode="auto">
          <a:xfrm>
            <a:off x="1979712" y="-94497"/>
            <a:ext cx="4968552" cy="695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du Workshop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Lieu</a:t>
            </a:r>
            <a:r>
              <a:rPr lang="fr-FR" dirty="0" smtClean="0"/>
              <a:t> : Ecole Supérieure de Technologie (UMP)</a:t>
            </a:r>
          </a:p>
          <a:p>
            <a:pPr>
              <a:buNone/>
            </a:pPr>
            <a:r>
              <a:rPr lang="fr-FR" b="1" dirty="0" smtClean="0"/>
              <a:t>Date</a:t>
            </a:r>
            <a:r>
              <a:rPr lang="fr-FR" dirty="0" smtClean="0"/>
              <a:t> : lundi 11 décembre 2017</a:t>
            </a:r>
          </a:p>
          <a:p>
            <a:pPr>
              <a:buNone/>
            </a:pPr>
            <a:r>
              <a:rPr lang="fr-FR" b="1" dirty="0" smtClean="0"/>
              <a:t>Participants</a:t>
            </a:r>
            <a:r>
              <a:rPr lang="fr-FR" dirty="0" smtClean="0"/>
              <a:t> :</a:t>
            </a:r>
          </a:p>
          <a:p>
            <a:r>
              <a:rPr lang="fr-FR" dirty="0" smtClean="0"/>
              <a:t>70 Etudiants </a:t>
            </a:r>
            <a:r>
              <a:rPr lang="fr-FR" dirty="0" smtClean="0"/>
              <a:t>de l’université ( Licence, DUT, Master), </a:t>
            </a:r>
          </a:p>
          <a:p>
            <a:r>
              <a:rPr lang="fr-FR" dirty="0" smtClean="0"/>
              <a:t>Professeurs impliqués dans le projet</a:t>
            </a:r>
          </a:p>
          <a:p>
            <a:r>
              <a:rPr lang="fr-FR" dirty="0" smtClean="0"/>
              <a:t>Directeur et vice-directeur de l’EST</a:t>
            </a:r>
          </a:p>
          <a:p>
            <a:r>
              <a:rPr lang="fr-FR" dirty="0" smtClean="0"/>
              <a:t>Secrétaire Générale de l’EST</a:t>
            </a:r>
          </a:p>
          <a:p>
            <a:r>
              <a:rPr lang="fr-FR" dirty="0" smtClean="0"/>
              <a:t>Responsable de la cellule de suivi des Lauréat et l’interface EST/ Entreprises</a:t>
            </a:r>
          </a:p>
          <a:p>
            <a:r>
              <a:rPr lang="fr-FR" dirty="0" smtClean="0"/>
              <a:t>Responsable du service des ressources humaines de l’entreprise Peinture Midi</a:t>
            </a:r>
          </a:p>
          <a:p>
            <a:r>
              <a:rPr lang="fr-FR" dirty="0" smtClean="0"/>
              <a:t>Responsable de ressources humaine et du service de communication de l’ONEE</a:t>
            </a:r>
          </a:p>
          <a:p>
            <a:r>
              <a:rPr lang="fr-FR" dirty="0" smtClean="0"/>
              <a:t>Responsable des ressources humaines de la CTB (Commission Techniques Belge).</a:t>
            </a:r>
          </a:p>
          <a:p>
            <a:r>
              <a:rPr lang="fr-FR" dirty="0" smtClean="0"/>
              <a:t>Représentant de l’ANAPEC de la région de l’Oriental.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-1214446"/>
            <a:ext cx="8643998" cy="24288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Mot d’accueil du Directeur de l’EST :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M. Yassine ZARHLOULE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esto.ump.ma/site/images/directe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2127872" cy="378621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714612" y="2214554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freins subsistent dans les relations entre les entreprises et l’Université marocaine</a:t>
            </a:r>
          </a:p>
          <a:p>
            <a:endParaRPr lang="fr-FR" dirty="0" smtClean="0"/>
          </a:p>
          <a:p>
            <a:r>
              <a:rPr lang="fr-FR" dirty="0" smtClean="0"/>
              <a:t>Importance du développement des soft-</a:t>
            </a:r>
            <a:r>
              <a:rPr lang="fr-FR" dirty="0" err="1" smtClean="0"/>
              <a:t>Skills</a:t>
            </a:r>
            <a:r>
              <a:rPr lang="fr-FR" dirty="0" smtClean="0"/>
              <a:t> qui doivent apparaître de manière primordiale dans les formations universitaires</a:t>
            </a:r>
          </a:p>
          <a:p>
            <a:endParaRPr lang="fr-FR" dirty="0" smtClean="0"/>
          </a:p>
          <a:p>
            <a:r>
              <a:rPr lang="fr-FR" dirty="0" smtClean="0"/>
              <a:t>Projet Erasmus+ e-VAL, un projet ambitieux qui permettra notamment une plus grande mobilité des étudiants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786842" cy="25003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Présentation du projet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Erasmus+ e-VAL :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M. Khalid JAAFAR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43000" y="6596392"/>
            <a:ext cx="1160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406934" y="6611781"/>
            <a:ext cx="594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34169" y="6060105"/>
            <a:ext cx="26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Khalid JAAFAR (UMP)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480735" y="3053241"/>
            <a:ext cx="6464920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1758115" y="1745561"/>
            <a:ext cx="6049597" cy="12241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fr-FR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</a:t>
            </a:r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Workshop du projet Erasmus+ e-VAL</a:t>
            </a:r>
          </a:p>
          <a:p>
            <a:pPr algn="ctr"/>
            <a:r>
              <a:rPr lang="fr-FR" b="1" dirty="0" smtClean="0"/>
              <a:t>Le projet Erasmus+ e-Val,</a:t>
            </a:r>
            <a:endParaRPr lang="fr-FR" dirty="0" smtClean="0"/>
          </a:p>
          <a:p>
            <a:pPr algn="ctr"/>
            <a:r>
              <a:rPr lang="fr-FR" b="1" dirty="0" smtClean="0"/>
              <a:t>Vers une meilleure communication Lauréats-Entreprises</a:t>
            </a: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858267" y="5274723"/>
            <a:ext cx="385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Lundi 11 décembre 2017</a:t>
            </a:r>
          </a:p>
          <a:p>
            <a:endParaRPr lang="fr-FR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Ecole Supérieure de Technologie Oujda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6456310" y="3460107"/>
            <a:ext cx="55241" cy="35135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116322" y="5364810"/>
            <a:ext cx="86954" cy="1352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1623101" y="3568631"/>
            <a:ext cx="6052638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Erasmus+ e-Val : un projet clé pour développer les liens entreprises - universités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19" y="188640"/>
            <a:ext cx="3241058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774" y="-900949"/>
            <a:ext cx="2474259" cy="3299012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487105" y="5553600"/>
            <a:ext cx="26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age 14" descr="logo final"/>
          <p:cNvPicPr/>
          <p:nvPr/>
        </p:nvPicPr>
        <p:blipFill>
          <a:blip r:embed="rId5" cstate="print"/>
          <a:srcRect l="11681" t="13582" r="10468" b="13574"/>
          <a:stretch>
            <a:fillRect/>
          </a:stretch>
        </p:blipFill>
        <p:spPr bwMode="auto">
          <a:xfrm>
            <a:off x="4147573" y="201705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</a:bodyPr>
          <a:lstStyle/>
          <a:p>
            <a:r>
              <a:rPr lang="fr-FR" sz="2400" dirty="0" smtClean="0"/>
              <a:t>Présentation du contexte et des apports du projet Erasmus+ e-VAL pour l’employabilité des lauréats</a:t>
            </a:r>
            <a:br>
              <a:rPr lang="fr-FR" sz="2400" dirty="0" smtClean="0"/>
            </a:br>
            <a:r>
              <a:rPr lang="fr-FR" sz="2400" dirty="0" smtClean="0"/>
              <a:t>Mme Amel NEJJARI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428992" y="2928934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C:\Users\USER\Desktop\Erasmus+ eVAL\WP2-Formation\WP.2.3. Ateliers de transfert\WS UMP\Photos\IMG-20180105-WA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387330" cy="47904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5984" y="2928934"/>
            <a:ext cx="1285884" cy="21431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fr-FR" sz="2800" dirty="0" smtClean="0"/>
              <a:t>Intervention du représentant de l’ANAPEC : M. </a:t>
            </a:r>
            <a:r>
              <a:rPr lang="fr-FR" sz="2800" dirty="0" err="1" smtClean="0"/>
              <a:t>Abdelouahed</a:t>
            </a:r>
            <a:r>
              <a:rPr lang="fr-FR" sz="2800" dirty="0" smtClean="0"/>
              <a:t> LAHRICHE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USER\Downloads\IMG-20180105-WA000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215238" cy="54114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28992" y="2928934"/>
            <a:ext cx="1021976" cy="16405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393</Words>
  <Application>Microsoft Office PowerPoint</Application>
  <PresentationFormat>Affichage à l'écran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Civil</vt:lpstr>
      <vt:lpstr> Le projet Erasmus+ e-Val, Vers une meilleure communication Lauréats-Entreprises</vt:lpstr>
      <vt:lpstr> Le projet Erasmus+ e-Val, Vers une meilleure communication Lauréats-Entreprises</vt:lpstr>
      <vt:lpstr>Diapositive 3</vt:lpstr>
      <vt:lpstr>Données du Workshop</vt:lpstr>
      <vt:lpstr>Mot d’accueil du Directeur de l’EST : M. Yassine ZARHLOULE</vt:lpstr>
      <vt:lpstr>Présentation du projet  Erasmus+ e-VAL :  M. Khalid JAAFAR</vt:lpstr>
      <vt:lpstr>Diapositive 7</vt:lpstr>
      <vt:lpstr>Présentation du contexte et des apports du projet Erasmus+ e-VAL pour l’employabilité des lauréats Mme Amel NEJJARI</vt:lpstr>
      <vt:lpstr>Intervention du représentant de l’ANAPEC : M. Abdelouahed LAHRICHE</vt:lpstr>
      <vt:lpstr>Intervention des responsables RH de ressources humaine et du service de communication de l’ONEE</vt:lpstr>
      <vt:lpstr>Intervention des responsables RH de ressources humaine de l’entreprise Peinture Midi</vt:lpstr>
      <vt:lpstr>Débat avec le public</vt:lpstr>
      <vt:lpstr>Débat avec le public</vt:lpstr>
      <vt:lpstr>Recommandations (1/3)</vt:lpstr>
      <vt:lpstr>Recommandations (2/3)</vt:lpstr>
      <vt:lpstr>Recommandations (3/3)</vt:lpstr>
      <vt:lpstr> Le projet Erasmus+ e-Val, Vers une meilleure communication Lauréats-Entreprises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Erasmus+ e-Val, Vers une meilleure communication Lauréats-Entreprises</dc:title>
  <dc:creator>USER</dc:creator>
  <cp:lastModifiedBy>USER</cp:lastModifiedBy>
  <cp:revision>6</cp:revision>
  <dcterms:created xsi:type="dcterms:W3CDTF">2018-03-12T10:54:19Z</dcterms:created>
  <dcterms:modified xsi:type="dcterms:W3CDTF">2018-03-12T12:03:10Z</dcterms:modified>
</cp:coreProperties>
</file>