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</p:sldMasterIdLst>
  <p:notesMasterIdLst>
    <p:notesMasterId r:id="rId28"/>
  </p:notesMasterIdLst>
  <p:sldIdLst>
    <p:sldId id="257" r:id="rId4"/>
    <p:sldId id="260" r:id="rId5"/>
    <p:sldId id="264" r:id="rId6"/>
    <p:sldId id="268" r:id="rId7"/>
    <p:sldId id="272" r:id="rId8"/>
    <p:sldId id="266" r:id="rId9"/>
    <p:sldId id="276" r:id="rId10"/>
    <p:sldId id="258" r:id="rId11"/>
    <p:sldId id="259" r:id="rId12"/>
    <p:sldId id="273" r:id="rId13"/>
    <p:sldId id="262" r:id="rId14"/>
    <p:sldId id="263" r:id="rId15"/>
    <p:sldId id="275" r:id="rId16"/>
    <p:sldId id="261" r:id="rId17"/>
    <p:sldId id="269" r:id="rId18"/>
    <p:sldId id="277" r:id="rId19"/>
    <p:sldId id="270" r:id="rId20"/>
    <p:sldId id="278" r:id="rId21"/>
    <p:sldId id="279" r:id="rId22"/>
    <p:sldId id="282" r:id="rId23"/>
    <p:sldId id="274" r:id="rId24"/>
    <p:sldId id="271" r:id="rId25"/>
    <p:sldId id="281" r:id="rId26"/>
    <p:sldId id="280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00FF"/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96" d="100"/>
          <a:sy n="96" d="100"/>
        </p:scale>
        <p:origin x="31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Feuil1!$A$1:$A$5</c:f>
              <c:strCache>
                <c:ptCount val="5"/>
                <c:pt idx="0">
                  <c:v>Professeurs: 6</c:v>
                </c:pt>
                <c:pt idx="1">
                  <c:v>ANAPEC: 1</c:v>
                </c:pt>
                <c:pt idx="2">
                  <c:v>Ministère: 1</c:v>
                </c:pt>
                <c:pt idx="3">
                  <c:v>Entreprises: 1 (Saint Gobain)</c:v>
                </c:pt>
                <c:pt idx="4">
                  <c:v>Étudiants : 91 (Doctorants, Masters, LP)</c:v>
                </c:pt>
              </c:strCache>
            </c:strRef>
          </c:cat>
          <c:val>
            <c:numRef>
              <c:f>Feuil1!$B$1:$B$5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68232932576976268"/>
          <c:y val="9.7139159380225437E-2"/>
          <c:w val="0.31767066662185744"/>
          <c:h val="0.82993961951916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9B6A5-EDD7-4A74-9E7D-AFBFDAEC392D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E1FE2-79B6-4847-BD98-CBE56E027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78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52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7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85A1C-AF92-47BC-82F7-1FDFA9F5C8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" y="823820"/>
            <a:ext cx="12192000" cy="1588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608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ACFE1-165A-424A-A0A3-3707EB12920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801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AA291-0D4C-46CD-9131-1206307F46B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-2108" y="700102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31751" y="6338902"/>
            <a:ext cx="12192000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0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60401" y="1600205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05601" y="1600205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ACFE1-165A-424A-A0A3-3707EB12920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796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ACFE1-165A-424A-A0A3-3707EB12920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99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ACFE1-165A-424A-A0A3-3707EB12920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680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93A9-0190-4FCE-AECC-0085F5FBE25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-2108" y="700102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309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65AF1-5D7B-4C27-8048-5E4E6FED4BA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-2108" y="700102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9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217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56EC8-50F7-4016-AA61-AC4754C6B6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-2108" y="700102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49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7FBED-41AD-444E-AC97-6591B548426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-2108" y="700102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154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0403" y="274640"/>
            <a:ext cx="8712201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225D6-AB26-4077-999F-3D077217E09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-2108" y="700102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30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0171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-2108" y="700102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008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-2108" y="700102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15944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8558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 userDrawn="1"/>
        </p:nvCxnSpPr>
        <p:spPr>
          <a:xfrm>
            <a:off x="-2108" y="700102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523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 userDrawn="1"/>
        </p:nvCxnSpPr>
        <p:spPr>
          <a:xfrm>
            <a:off x="-2108" y="700102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4718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-1791" y="700090"/>
            <a:ext cx="12192001" cy="1587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 userDrawn="1"/>
        </p:nvCxnSpPr>
        <p:spPr>
          <a:xfrm>
            <a:off x="0" y="6359525"/>
            <a:ext cx="12192000" cy="1588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497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020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'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6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658705" y="3056337"/>
            <a:ext cx="5280000" cy="1066959"/>
          </a:xfrm>
        </p:spPr>
        <p:txBody>
          <a:bodyPr/>
          <a:lstStyle>
            <a:lvl1pPr>
              <a:defRPr sz="3467" b="1" baseline="0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smtClean="0"/>
              <a:t>26-point font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017"/>
            <a:ext cx="6872784" cy="340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"/>
            <a:ext cx="4031483" cy="132079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2225229" y="509289"/>
            <a:ext cx="1729905" cy="205121"/>
          </a:xfrm>
          <a:prstGeom prst="rect">
            <a:avLst/>
          </a:prstGeom>
          <a:noFill/>
        </p:spPr>
        <p:txBody>
          <a:bodyPr wrap="square" lIns="48000" tIns="0" rIns="48000" bIns="0" rtlCol="0">
            <a:spAutoFit/>
          </a:bodyPr>
          <a:lstStyle/>
          <a:p>
            <a:r>
              <a:rPr lang="fr-FR" sz="1333" cap="all" dirty="0" err="1" smtClean="0">
                <a:solidFill>
                  <a:prstClr val="white"/>
                </a:solidFill>
              </a:rPr>
              <a:t>sekurit</a:t>
            </a:r>
            <a:endParaRPr lang="fr-FR" sz="1133" cap="all" dirty="0">
              <a:solidFill>
                <a:prstClr val="white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844" y="5684703"/>
            <a:ext cx="1560579" cy="1174499"/>
          </a:xfrm>
          <a:prstGeom prst="rect">
            <a:avLst/>
          </a:prstGeom>
        </p:spPr>
      </p:pic>
      <p:sp>
        <p:nvSpPr>
          <p:cNvPr id="14" name="ZoneTexte 1"/>
          <p:cNvSpPr txBox="1"/>
          <p:nvPr userDrawn="1"/>
        </p:nvSpPr>
        <p:spPr>
          <a:xfrm>
            <a:off x="9963044" y="5997427"/>
            <a:ext cx="161893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67" b="1" dirty="0" smtClean="0">
                <a:solidFill>
                  <a:srgbClr val="575756"/>
                </a:solidFill>
              </a:rPr>
              <a:t>BRAND LOGO</a:t>
            </a:r>
            <a:endParaRPr lang="fr-FR" sz="1867" b="1" dirty="0">
              <a:solidFill>
                <a:srgbClr val="575756"/>
              </a:solidFill>
            </a:endParaRPr>
          </a:p>
        </p:txBody>
      </p:sp>
      <p:pic>
        <p:nvPicPr>
          <p:cNvPr id="15" name="Picture 2" descr="C:\Users\A7794242\Desktop\logo bis.png"/>
          <p:cNvPicPr preferRelativeResize="0"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5724"/>
          <a:stretch/>
        </p:blipFill>
        <p:spPr bwMode="auto">
          <a:xfrm>
            <a:off x="10238400" y="6101780"/>
            <a:ext cx="1133229" cy="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5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658705" y="3056337"/>
            <a:ext cx="5280000" cy="1066959"/>
          </a:xfrm>
        </p:spPr>
        <p:txBody>
          <a:bodyPr/>
          <a:lstStyle>
            <a:lvl1pPr>
              <a:defRPr sz="3467" b="1" baseline="0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TITLE</a:t>
            </a:r>
            <a:br>
              <a:rPr lang="fr-FR" dirty="0" smtClean="0"/>
            </a:br>
            <a:r>
              <a:rPr lang="fr-FR" dirty="0" err="1" smtClean="0"/>
              <a:t>arial</a:t>
            </a:r>
            <a:r>
              <a:rPr lang="fr-FR" dirty="0" smtClean="0"/>
              <a:t> 26-point font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017"/>
            <a:ext cx="6872784" cy="340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92" y="5659118"/>
            <a:ext cx="3600701" cy="119887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8828981" y="6404146"/>
            <a:ext cx="1584000" cy="174343"/>
          </a:xfrm>
          <a:prstGeom prst="rect">
            <a:avLst/>
          </a:prstGeom>
          <a:noFill/>
        </p:spPr>
        <p:txBody>
          <a:bodyPr wrap="square" lIns="48000" tIns="0" rIns="48000" bIns="0" rtlCol="0">
            <a:spAutoFit/>
          </a:bodyPr>
          <a:lstStyle/>
          <a:p>
            <a:r>
              <a:rPr lang="fr-FR" sz="1133" cap="all" dirty="0" err="1" smtClean="0">
                <a:solidFill>
                  <a:prstClr val="white"/>
                </a:solidFill>
              </a:rPr>
              <a:t>sEKURIT</a:t>
            </a:r>
            <a:endParaRPr lang="fr-FR" sz="1133" cap="all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164" y="0"/>
            <a:ext cx="1560579" cy="1174499"/>
          </a:xfrm>
          <a:prstGeom prst="rect">
            <a:avLst/>
          </a:prstGeom>
        </p:spPr>
      </p:pic>
      <p:pic>
        <p:nvPicPr>
          <p:cNvPr id="8" name="Picture 2" descr="C:\Users\A7794242\Desktop\logo bis.png"/>
          <p:cNvPicPr preferRelativeResize="0"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5724"/>
          <a:stretch/>
        </p:blipFill>
        <p:spPr bwMode="auto">
          <a:xfrm>
            <a:off x="495838" y="159249"/>
            <a:ext cx="1133229" cy="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3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6" y="-8276"/>
            <a:ext cx="624230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5999" y="0"/>
            <a:ext cx="6096000" cy="685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307200"/>
            <a:ext cx="12192000" cy="5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35213" y="1715710"/>
            <a:ext cx="4656000" cy="369332"/>
          </a:xfrm>
        </p:spPr>
        <p:txBody>
          <a:bodyPr anchor="t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35213" y="2790861"/>
            <a:ext cx="4656000" cy="1500187"/>
          </a:xfrm>
        </p:spPr>
        <p:txBody>
          <a:bodyPr anchor="t" anchorCtr="0">
            <a:normAutofit/>
          </a:bodyPr>
          <a:lstStyle>
            <a:lvl1pPr marL="304792" indent="-304792">
              <a:spcBef>
                <a:spcPts val="800"/>
              </a:spcBef>
              <a:buFont typeface="+mj-lt"/>
              <a:buAutoNum type="arabicParenR"/>
              <a:defRPr sz="1600" b="0" i="0" cap="none" baseline="0">
                <a:ln>
                  <a:noFill/>
                </a:ln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/>
              <a:t>2 Arial </a:t>
            </a:r>
            <a:r>
              <a:rPr lang="fr-FR" dirty="0" smtClean="0"/>
              <a:t>12-point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"/>
            <a:ext cx="4031483" cy="1320799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2225229" y="509289"/>
            <a:ext cx="1729905" cy="205121"/>
          </a:xfrm>
          <a:prstGeom prst="rect">
            <a:avLst/>
          </a:prstGeom>
          <a:noFill/>
        </p:spPr>
        <p:txBody>
          <a:bodyPr wrap="square" lIns="48000" tIns="0" rIns="48000" bIns="0" rtlCol="0">
            <a:spAutoFit/>
          </a:bodyPr>
          <a:lstStyle/>
          <a:p>
            <a:r>
              <a:rPr lang="fr-FR" sz="1333" cap="all" dirty="0" smtClean="0">
                <a:solidFill>
                  <a:prstClr val="white"/>
                </a:solidFill>
              </a:rPr>
              <a:t>SEKURIT</a:t>
            </a:r>
            <a:endParaRPr lang="fr-FR" sz="1133" cap="all" dirty="0">
              <a:solidFill>
                <a:prstClr val="white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844" y="5684703"/>
            <a:ext cx="1560579" cy="1174499"/>
          </a:xfrm>
          <a:prstGeom prst="rect">
            <a:avLst/>
          </a:prstGeom>
        </p:spPr>
      </p:pic>
      <p:pic>
        <p:nvPicPr>
          <p:cNvPr id="17" name="Picture 2" descr="C:\Users\A7794242\Desktop\logo bis.png"/>
          <p:cNvPicPr preferRelativeResize="0"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5724"/>
          <a:stretch/>
        </p:blipFill>
        <p:spPr bwMode="auto">
          <a:xfrm>
            <a:off x="10209519" y="6104321"/>
            <a:ext cx="1133229" cy="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1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55999" y="312000"/>
            <a:ext cx="10896000" cy="34881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1 (</a:t>
            </a:r>
            <a:r>
              <a:rPr lang="fr-FR" dirty="0" err="1" smtClean="0"/>
              <a:t>level</a:t>
            </a:r>
            <a:r>
              <a:rPr lang="fr-FR" dirty="0" smtClean="0"/>
              <a:t> 0) </a:t>
            </a:r>
            <a:r>
              <a:rPr lang="fr-FR" dirty="0" err="1" smtClean="0"/>
              <a:t>arial</a:t>
            </a:r>
            <a:r>
              <a:rPr lang="fr-FR" dirty="0" smtClean="0"/>
              <a:t> 17-point font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 marL="0" marR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1) </a:t>
            </a:r>
            <a:r>
              <a:rPr lang="fr-FR" dirty="0" err="1" smtClean="0"/>
              <a:t>arial</a:t>
            </a:r>
            <a:r>
              <a:rPr lang="fr-FR" dirty="0" smtClean="0"/>
              <a:t> </a:t>
            </a:r>
            <a:r>
              <a:rPr lang="fr-FR" dirty="0" err="1" smtClean="0"/>
              <a:t>bold</a:t>
            </a:r>
            <a:r>
              <a:rPr lang="fr-FR" dirty="0" smtClean="0"/>
              <a:t> 14-point font</a:t>
            </a:r>
          </a:p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14-point font</a:t>
            </a:r>
          </a:p>
          <a:p>
            <a:pPr lvl="2"/>
            <a:endParaRPr lang="fr-FR" dirty="0" smtClean="0"/>
          </a:p>
          <a:p>
            <a:pPr marL="0" marR="0" lvl="2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Running </a:t>
            </a:r>
            <a:r>
              <a:rPr lang="fr-FR" dirty="0" err="1" smtClean="0"/>
              <a:t>text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3) Arial 11-point</a:t>
            </a:r>
          </a:p>
          <a:p>
            <a:pPr lvl="2"/>
            <a:endParaRPr lang="fr-FR" dirty="0" smtClean="0"/>
          </a:p>
          <a:p>
            <a:pPr lvl="3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bullet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4)</a:t>
            </a:r>
          </a:p>
          <a:p>
            <a:pPr lvl="4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indent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5)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055997" y="609600"/>
            <a:ext cx="10896000" cy="429683"/>
          </a:xfrm>
        </p:spPr>
        <p:txBody>
          <a:bodyPr/>
          <a:lstStyle>
            <a:lvl2pPr>
              <a:defRPr baseline="0"/>
            </a:lvl2pPr>
          </a:lstStyle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</a:t>
            </a:r>
            <a:r>
              <a:rPr lang="fr-FR" dirty="0"/>
              <a:t>2 </a:t>
            </a:r>
            <a:r>
              <a:rPr lang="fr-FR" dirty="0" smtClean="0"/>
              <a:t>(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/>
              <a:t>2) </a:t>
            </a:r>
            <a:r>
              <a:rPr lang="fr-FR" dirty="0" smtClean="0"/>
              <a:t>Arial 14- point font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5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visuel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55999" y="312000"/>
            <a:ext cx="10896000" cy="348813"/>
          </a:xfrm>
        </p:spPr>
        <p:txBody>
          <a:bodyPr/>
          <a:lstStyle/>
          <a:p>
            <a:r>
              <a:rPr lang="fr-FR" dirty="0" err="1" smtClean="0"/>
              <a:t>Title</a:t>
            </a:r>
            <a:r>
              <a:rPr lang="fr-FR" dirty="0" smtClean="0"/>
              <a:t> 1 (</a:t>
            </a:r>
            <a:r>
              <a:rPr lang="fr-FR" dirty="0" err="1" smtClean="0"/>
              <a:t>level</a:t>
            </a:r>
            <a:r>
              <a:rPr lang="fr-FR" dirty="0" smtClean="0"/>
              <a:t> 0) </a:t>
            </a:r>
            <a:r>
              <a:rPr lang="fr-FR" dirty="0" err="1" smtClean="0"/>
              <a:t>arial</a:t>
            </a:r>
            <a:r>
              <a:rPr lang="fr-FR" dirty="0" smtClean="0"/>
              <a:t> 17-point font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55997" y="4449601"/>
            <a:ext cx="10896000" cy="1781867"/>
          </a:xfrm>
        </p:spPr>
        <p:txBody>
          <a:bodyPr/>
          <a:lstStyle>
            <a:lvl3pPr marL="0" marR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1) </a:t>
            </a:r>
            <a:r>
              <a:rPr lang="fr-FR" dirty="0" err="1" smtClean="0"/>
              <a:t>arial</a:t>
            </a:r>
            <a:r>
              <a:rPr lang="fr-FR" dirty="0" smtClean="0"/>
              <a:t> </a:t>
            </a:r>
            <a:r>
              <a:rPr lang="fr-FR" dirty="0" err="1" smtClean="0"/>
              <a:t>bold</a:t>
            </a:r>
            <a:r>
              <a:rPr lang="fr-FR" dirty="0" smtClean="0"/>
              <a:t> 14-point font</a:t>
            </a:r>
          </a:p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14-point font</a:t>
            </a:r>
          </a:p>
          <a:p>
            <a:pPr lvl="2"/>
            <a:endParaRPr lang="fr-FR" dirty="0" smtClean="0"/>
          </a:p>
          <a:p>
            <a:pPr marL="0" marR="0" lvl="2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Running </a:t>
            </a:r>
            <a:r>
              <a:rPr lang="fr-FR" dirty="0" err="1" smtClean="0"/>
              <a:t>text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3) Arial 11-point</a:t>
            </a:r>
          </a:p>
          <a:p>
            <a:pPr lvl="2"/>
            <a:endParaRPr lang="fr-FR" dirty="0" smtClean="0"/>
          </a:p>
          <a:p>
            <a:pPr lvl="3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bullet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4)</a:t>
            </a:r>
          </a:p>
          <a:p>
            <a:pPr lvl="4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indent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5)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055997" y="609489"/>
            <a:ext cx="10896000" cy="429683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 point font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000"/>
            <a:ext cx="12192000" cy="245059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7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829" cy="686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2424000"/>
            <a:ext cx="12192000" cy="2145600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algn="ctr">
              <a:lnSpc>
                <a:spcPct val="120000"/>
              </a:lnSpc>
              <a:defRPr sz="2400" b="0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Edit the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52E7CA-940C-4B6E-9E73-0245BA95FC91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r>
              <a:rPr lang="fr-FR" dirty="0">
                <a:solidFill>
                  <a:prstClr val="white"/>
                </a:solidFill>
              </a:rPr>
              <a:t> /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Saint-Gobain Sekurit Maroc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92" y="5659118"/>
            <a:ext cx="3600701" cy="1198879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828981" y="6404146"/>
            <a:ext cx="1584000" cy="174343"/>
          </a:xfrm>
          <a:prstGeom prst="rect">
            <a:avLst/>
          </a:prstGeom>
          <a:noFill/>
        </p:spPr>
        <p:txBody>
          <a:bodyPr wrap="square" lIns="48000" tIns="0" rIns="48000" bIns="0" rtlCol="0">
            <a:spAutoFit/>
          </a:bodyPr>
          <a:lstStyle/>
          <a:p>
            <a:r>
              <a:rPr lang="fr-FR" sz="1133" cap="all" dirty="0" err="1" smtClean="0">
                <a:solidFill>
                  <a:prstClr val="white"/>
                </a:solidFill>
              </a:rPr>
              <a:t>sekurit</a:t>
            </a:r>
            <a:endParaRPr lang="fr-FR" sz="1133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6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" y="1382400"/>
            <a:ext cx="3218688" cy="41026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00" y="1382400"/>
            <a:ext cx="3218688" cy="41026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0" y="1382400"/>
            <a:ext cx="3218688" cy="41026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 smtClean="0"/>
              <a:t>Title</a:t>
            </a:r>
            <a:r>
              <a:rPr lang="fr-FR" dirty="0" smtClean="0"/>
              <a:t> 1 (</a:t>
            </a:r>
            <a:r>
              <a:rPr lang="fr-FR" dirty="0" err="1" smtClean="0"/>
              <a:t>level</a:t>
            </a:r>
            <a:r>
              <a:rPr lang="fr-FR" dirty="0" smtClean="0"/>
              <a:t> 0) </a:t>
            </a:r>
            <a:r>
              <a:rPr lang="fr-FR" dirty="0" err="1" smtClean="0"/>
              <a:t>arial</a:t>
            </a:r>
            <a:r>
              <a:rPr lang="fr-FR" dirty="0" smtClean="0"/>
              <a:t> 17-point font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59200" y="4093008"/>
            <a:ext cx="3220800" cy="1392000"/>
          </a:xfrm>
          <a:solidFill>
            <a:srgbClr val="CD1431">
              <a:alpha val="80000"/>
            </a:srgbClr>
          </a:solidFill>
        </p:spPr>
        <p:txBody>
          <a:bodyPr lIns="216000" tIns="144000">
            <a:norm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 marL="118530" indent="-118530"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3pPr>
            <a:lvl4pPr marL="239178" indent="-118530">
              <a:buFont typeface="Arial" panose="020B0604020202020204" pitchFamily="34" charset="0"/>
              <a:buChar char="˗"/>
              <a:defRPr sz="1333" baseline="0">
                <a:solidFill>
                  <a:schemeClr val="bg1"/>
                </a:solidFill>
              </a:defRPr>
            </a:lvl4pPr>
            <a:lvl5pPr>
              <a:defRPr sz="1333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3</a:t>
            </a:r>
          </a:p>
          <a:p>
            <a:pPr lvl="1"/>
            <a:r>
              <a:rPr lang="fr-FR" dirty="0" smtClean="0"/>
              <a:t>Running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497600" y="4093008"/>
            <a:ext cx="3220800" cy="1392000"/>
          </a:xfrm>
          <a:solidFill>
            <a:schemeClr val="accent3">
              <a:alpha val="80000"/>
            </a:schemeClr>
          </a:solidFill>
        </p:spPr>
        <p:txBody>
          <a:bodyPr lIns="216000" tIns="144000">
            <a:norm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 marL="118530" indent="-118530"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3pPr>
            <a:lvl4pPr marL="239178" indent="-118530">
              <a:buFont typeface="Arial" panose="020B0604020202020204" pitchFamily="34" charset="0"/>
              <a:buChar char="˗"/>
              <a:defRPr sz="1333">
                <a:solidFill>
                  <a:schemeClr val="bg1"/>
                </a:solidFill>
              </a:defRPr>
            </a:lvl4pPr>
            <a:lvl5pPr>
              <a:defRPr sz="1333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3</a:t>
            </a:r>
          </a:p>
          <a:p>
            <a:pPr lvl="1"/>
            <a:r>
              <a:rPr lang="fr-FR" dirty="0" smtClean="0"/>
              <a:t>Running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8136000" y="4093008"/>
            <a:ext cx="3220800" cy="1392000"/>
          </a:xfrm>
          <a:solidFill>
            <a:schemeClr val="accent5">
              <a:alpha val="80000"/>
            </a:schemeClr>
          </a:solidFill>
        </p:spPr>
        <p:txBody>
          <a:bodyPr lIns="216000" tIns="144000">
            <a:norm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 marL="118530" indent="-118530"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3pPr>
            <a:lvl4pPr marL="239178" indent="-118530">
              <a:buFont typeface="Arial" panose="020B0604020202020204" pitchFamily="34" charset="0"/>
              <a:buChar char="˗"/>
              <a:defRPr sz="1333">
                <a:solidFill>
                  <a:schemeClr val="bg1"/>
                </a:solidFill>
              </a:defRPr>
            </a:lvl4pPr>
            <a:lvl5pPr>
              <a:defRPr sz="1333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3</a:t>
            </a:r>
          </a:p>
          <a:p>
            <a:pPr lvl="1"/>
            <a:r>
              <a:rPr lang="fr-FR" dirty="0" smtClean="0"/>
              <a:t>Running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55997" y="609489"/>
            <a:ext cx="10896000" cy="429683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 point font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43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visuel 1 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9" y="0"/>
            <a:ext cx="412699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55999" y="312000"/>
            <a:ext cx="10896000" cy="348813"/>
          </a:xfrm>
        </p:spPr>
        <p:txBody>
          <a:bodyPr/>
          <a:lstStyle/>
          <a:p>
            <a:r>
              <a:rPr lang="fr-FR" dirty="0" err="1" smtClean="0"/>
              <a:t>Title</a:t>
            </a:r>
            <a:r>
              <a:rPr lang="fr-FR" dirty="0" smtClean="0"/>
              <a:t> 1 (</a:t>
            </a:r>
            <a:r>
              <a:rPr lang="fr-FR" dirty="0" err="1" smtClean="0"/>
              <a:t>level</a:t>
            </a:r>
            <a:r>
              <a:rPr lang="fr-FR" dirty="0" smtClean="0"/>
              <a:t> 0) </a:t>
            </a:r>
            <a:r>
              <a:rPr lang="fr-FR" dirty="0" err="1" smtClean="0"/>
              <a:t>arial</a:t>
            </a:r>
            <a:r>
              <a:rPr lang="fr-FR" dirty="0" smtClean="0"/>
              <a:t> 17-point font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848000" y="1800001"/>
            <a:ext cx="5922331" cy="4601271"/>
          </a:xfrm>
        </p:spPr>
        <p:txBody>
          <a:bodyPr/>
          <a:lstStyle>
            <a:lvl3pPr marL="0" marR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1) </a:t>
            </a:r>
            <a:r>
              <a:rPr lang="fr-FR" dirty="0" err="1" smtClean="0"/>
              <a:t>arial</a:t>
            </a:r>
            <a:r>
              <a:rPr lang="fr-FR" dirty="0" smtClean="0"/>
              <a:t> </a:t>
            </a:r>
            <a:r>
              <a:rPr lang="fr-FR" dirty="0" err="1" smtClean="0"/>
              <a:t>bold</a:t>
            </a:r>
            <a:r>
              <a:rPr lang="fr-FR" dirty="0" smtClean="0"/>
              <a:t> 14-point font</a:t>
            </a:r>
          </a:p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14-point font</a:t>
            </a:r>
          </a:p>
          <a:p>
            <a:pPr lvl="2"/>
            <a:endParaRPr lang="fr-FR" dirty="0" smtClean="0"/>
          </a:p>
          <a:p>
            <a:pPr marL="0" marR="0" lvl="2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Running </a:t>
            </a:r>
            <a:r>
              <a:rPr lang="fr-FR" dirty="0" err="1" smtClean="0"/>
              <a:t>text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3) Arial 11-point</a:t>
            </a:r>
          </a:p>
          <a:p>
            <a:pPr lvl="2"/>
            <a:endParaRPr lang="fr-FR" dirty="0" smtClean="0"/>
          </a:p>
          <a:p>
            <a:pPr lvl="3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bullet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4)</a:t>
            </a:r>
          </a:p>
          <a:p>
            <a:pPr lvl="4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indent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5)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055997" y="609489"/>
            <a:ext cx="10896000" cy="429683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 point font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10" y="0"/>
            <a:ext cx="4126991" cy="685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92" y="5659118"/>
            <a:ext cx="3600701" cy="1198879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8828981" y="6404146"/>
            <a:ext cx="1584000" cy="174343"/>
          </a:xfrm>
          <a:prstGeom prst="rect">
            <a:avLst/>
          </a:prstGeom>
          <a:noFill/>
        </p:spPr>
        <p:txBody>
          <a:bodyPr wrap="square" lIns="48000" tIns="0" rIns="48000" bIns="0" rtlCol="0">
            <a:spAutoFit/>
          </a:bodyPr>
          <a:lstStyle/>
          <a:p>
            <a:r>
              <a:rPr lang="fr-FR" sz="1133" cap="all" dirty="0" err="1" smtClean="0">
                <a:solidFill>
                  <a:prstClr val="white"/>
                </a:solidFill>
              </a:rPr>
              <a:t>sekurit</a:t>
            </a:r>
            <a:endParaRPr lang="fr-FR" sz="1133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0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visuel 1/3 et aplat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001"/>
            <a:ext cx="5040000" cy="47962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944000" y="1560000"/>
            <a:ext cx="7248000" cy="529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307200"/>
            <a:ext cx="12192000" cy="5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55999" y="312000"/>
            <a:ext cx="10896000" cy="348813"/>
          </a:xfrm>
        </p:spPr>
        <p:txBody>
          <a:bodyPr/>
          <a:lstStyle/>
          <a:p>
            <a:r>
              <a:rPr lang="fr-FR" dirty="0" err="1" smtClean="0"/>
              <a:t>Title</a:t>
            </a:r>
            <a:r>
              <a:rPr lang="fr-FR" dirty="0" smtClean="0"/>
              <a:t> 1 (</a:t>
            </a:r>
            <a:r>
              <a:rPr lang="fr-FR" dirty="0" err="1" smtClean="0"/>
              <a:t>level</a:t>
            </a:r>
            <a:r>
              <a:rPr lang="fr-FR" dirty="0" smtClean="0"/>
              <a:t> 0) </a:t>
            </a:r>
            <a:r>
              <a:rPr lang="fr-FR" dirty="0" err="1" smtClean="0"/>
              <a:t>arial</a:t>
            </a:r>
            <a:r>
              <a:rPr lang="fr-FR" dirty="0" smtClean="0"/>
              <a:t> 17-point font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424000" y="1930659"/>
            <a:ext cx="6528000" cy="162551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marR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480472" indent="-480472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1) </a:t>
            </a:r>
            <a:r>
              <a:rPr lang="fr-FR" dirty="0" err="1" smtClean="0"/>
              <a:t>arial</a:t>
            </a:r>
            <a:r>
              <a:rPr lang="fr-FR" dirty="0" smtClean="0"/>
              <a:t> </a:t>
            </a:r>
            <a:r>
              <a:rPr lang="fr-FR" dirty="0" err="1" smtClean="0"/>
              <a:t>bold</a:t>
            </a:r>
            <a:r>
              <a:rPr lang="fr-FR" dirty="0" smtClean="0"/>
              <a:t> 14-point font</a:t>
            </a:r>
          </a:p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14-point font</a:t>
            </a:r>
          </a:p>
          <a:p>
            <a:pPr lvl="2"/>
            <a:endParaRPr lang="fr-FR" dirty="0" smtClean="0"/>
          </a:p>
          <a:p>
            <a:pPr marL="0" marR="0" lvl="2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Running </a:t>
            </a:r>
            <a:r>
              <a:rPr lang="fr-FR" dirty="0" err="1" smtClean="0"/>
              <a:t>text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3) Arial 11-point</a:t>
            </a:r>
          </a:p>
          <a:p>
            <a:pPr lvl="2"/>
            <a:endParaRPr lang="fr-FR" dirty="0" smtClean="0"/>
          </a:p>
          <a:p>
            <a:pPr lvl="3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bullet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4)</a:t>
            </a:r>
          </a:p>
          <a:p>
            <a:pPr lvl="4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indent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5)</a:t>
            </a:r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55997" y="609489"/>
            <a:ext cx="10896000" cy="429683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 point font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92" y="5659118"/>
            <a:ext cx="3600701" cy="1198879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8828981" y="6404146"/>
            <a:ext cx="1584000" cy="174343"/>
          </a:xfrm>
          <a:prstGeom prst="rect">
            <a:avLst/>
          </a:prstGeom>
          <a:noFill/>
        </p:spPr>
        <p:txBody>
          <a:bodyPr wrap="square" lIns="48000" tIns="0" rIns="48000" bIns="0" rtlCol="0">
            <a:spAutoFit/>
          </a:bodyPr>
          <a:lstStyle/>
          <a:p>
            <a:r>
              <a:rPr lang="fr-FR" sz="1133" cap="all" dirty="0" err="1" smtClean="0">
                <a:solidFill>
                  <a:prstClr val="white"/>
                </a:solidFill>
              </a:rPr>
              <a:t>sekurit</a:t>
            </a:r>
            <a:endParaRPr lang="fr-FR" sz="1133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5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55999" y="312000"/>
            <a:ext cx="10896000" cy="348813"/>
          </a:xfrm>
        </p:spPr>
        <p:txBody>
          <a:bodyPr/>
          <a:lstStyle/>
          <a:p>
            <a:r>
              <a:rPr lang="fr-FR" dirty="0" err="1" smtClean="0"/>
              <a:t>Title</a:t>
            </a:r>
            <a:r>
              <a:rPr lang="fr-FR" dirty="0" smtClean="0"/>
              <a:t> 1 (</a:t>
            </a:r>
            <a:r>
              <a:rPr lang="fr-FR" dirty="0" err="1" smtClean="0"/>
              <a:t>level</a:t>
            </a:r>
            <a:r>
              <a:rPr lang="fr-FR" dirty="0" smtClean="0"/>
              <a:t> 0) </a:t>
            </a:r>
            <a:r>
              <a:rPr lang="fr-FR" dirty="0" err="1" smtClean="0"/>
              <a:t>arial</a:t>
            </a:r>
            <a:r>
              <a:rPr lang="fr-FR" dirty="0" smtClean="0"/>
              <a:t> 17-point font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55997" y="1713693"/>
            <a:ext cx="6720000" cy="4492800"/>
          </a:xfrm>
        </p:spPr>
        <p:txBody>
          <a:bodyPr/>
          <a:lstStyle>
            <a:lvl3pPr marL="0" marR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lvl="0"/>
            <a:r>
              <a:rPr lang="fr-FR" dirty="0" err="1" smtClean="0"/>
              <a:t>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1) </a:t>
            </a:r>
            <a:r>
              <a:rPr lang="fr-FR" dirty="0" err="1" smtClean="0"/>
              <a:t>arial</a:t>
            </a:r>
            <a:r>
              <a:rPr lang="fr-FR" dirty="0" smtClean="0"/>
              <a:t> </a:t>
            </a:r>
            <a:r>
              <a:rPr lang="fr-FR" dirty="0" err="1" smtClean="0"/>
              <a:t>bold</a:t>
            </a:r>
            <a:r>
              <a:rPr lang="fr-FR" dirty="0" smtClean="0"/>
              <a:t> 14-point font</a:t>
            </a:r>
          </a:p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14-point font</a:t>
            </a:r>
          </a:p>
          <a:p>
            <a:pPr lvl="2"/>
            <a:endParaRPr lang="fr-FR" dirty="0" smtClean="0"/>
          </a:p>
          <a:p>
            <a:pPr marL="0" marR="0" lvl="2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Running </a:t>
            </a:r>
            <a:r>
              <a:rPr lang="fr-FR" dirty="0" err="1" smtClean="0"/>
              <a:t>text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3) Arial 11-point</a:t>
            </a:r>
          </a:p>
          <a:p>
            <a:pPr lvl="2"/>
            <a:endParaRPr lang="fr-FR" dirty="0" smtClean="0"/>
          </a:p>
          <a:p>
            <a:pPr lvl="3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bullet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4)</a:t>
            </a:r>
          </a:p>
          <a:p>
            <a:pPr lvl="4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indent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5)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055997" y="609489"/>
            <a:ext cx="10896000" cy="429683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 point font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0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215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seu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 smtClean="0"/>
              <a:t>Title</a:t>
            </a:r>
            <a:r>
              <a:rPr lang="fr-FR" dirty="0" smtClean="0"/>
              <a:t> 1 (</a:t>
            </a:r>
            <a:r>
              <a:rPr lang="fr-FR" dirty="0" err="1" smtClean="0"/>
              <a:t>level</a:t>
            </a:r>
            <a:r>
              <a:rPr lang="fr-FR" dirty="0" smtClean="0"/>
              <a:t> 0) </a:t>
            </a:r>
            <a:r>
              <a:rPr lang="fr-FR" dirty="0" err="1" smtClean="0"/>
              <a:t>arial</a:t>
            </a:r>
            <a:r>
              <a:rPr lang="fr-FR" dirty="0" smtClean="0"/>
              <a:t> 17-point font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 dirty="0">
                <a:solidFill>
                  <a:srgbClr val="575756"/>
                </a:solidFill>
              </a:rPr>
              <a:t> /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55997" y="609489"/>
            <a:ext cx="10896000" cy="429683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2 (</a:t>
            </a:r>
            <a:r>
              <a:rPr lang="fr-FR" dirty="0" err="1" smtClean="0"/>
              <a:t>level</a:t>
            </a:r>
            <a:r>
              <a:rPr lang="fr-FR" dirty="0" smtClean="0"/>
              <a:t> 2) Arial 14- point font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50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 smtClean="0"/>
              <a:t>Title</a:t>
            </a:r>
            <a:r>
              <a:rPr lang="fr-FR" dirty="0" smtClean="0"/>
              <a:t> 1 (</a:t>
            </a:r>
            <a:r>
              <a:rPr lang="fr-FR" dirty="0" err="1" smtClean="0"/>
              <a:t>level</a:t>
            </a:r>
            <a:r>
              <a:rPr lang="fr-FR" dirty="0" smtClean="0"/>
              <a:t> 0) </a:t>
            </a:r>
            <a:r>
              <a:rPr lang="fr-FR" dirty="0" err="1" smtClean="0"/>
              <a:t>arial</a:t>
            </a:r>
            <a:r>
              <a:rPr lang="fr-FR" dirty="0" smtClean="0"/>
              <a:t> 17-point font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6492702"/>
            <a:ext cx="672000" cy="164148"/>
          </a:xfrm>
        </p:spPr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 dirty="0">
                <a:solidFill>
                  <a:srgbClr val="575756"/>
                </a:solidFill>
              </a:rPr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73831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6492702"/>
            <a:ext cx="672000" cy="164148"/>
          </a:xfrm>
        </p:spPr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 dirty="0">
                <a:solidFill>
                  <a:srgbClr val="575756"/>
                </a:solidFill>
              </a:rPr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969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" y="-1"/>
            <a:ext cx="12191829" cy="686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66400" y="1459453"/>
            <a:ext cx="5280000" cy="1066959"/>
          </a:xfrm>
        </p:spPr>
        <p:txBody>
          <a:bodyPr/>
          <a:lstStyle>
            <a:lvl1pPr>
              <a:defRPr sz="3467" b="1" baseline="0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TITLE</a:t>
            </a:r>
            <a:br>
              <a:rPr lang="fr-FR" dirty="0" smtClean="0"/>
            </a:br>
            <a:r>
              <a:rPr lang="fr-FR" dirty="0" err="1" smtClean="0"/>
              <a:t>arial</a:t>
            </a:r>
            <a:r>
              <a:rPr lang="fr-FR" dirty="0" smtClean="0"/>
              <a:t> 26-POINT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56" y="5244496"/>
            <a:ext cx="2143897" cy="16135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164" y="0"/>
            <a:ext cx="1560579" cy="1174499"/>
          </a:xfrm>
          <a:prstGeom prst="rect">
            <a:avLst/>
          </a:prstGeom>
        </p:spPr>
      </p:pic>
      <p:pic>
        <p:nvPicPr>
          <p:cNvPr id="7" name="Picture 2" descr="C:\Users\A7794242\Desktop\logo bis.png"/>
          <p:cNvPicPr preferRelativeResize="0"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5724"/>
          <a:stretch/>
        </p:blipFill>
        <p:spPr bwMode="auto">
          <a:xfrm>
            <a:off x="495838" y="144735"/>
            <a:ext cx="1133229" cy="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5757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>
              <a:solidFill>
                <a:srgbClr val="17428C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E05A-C59B-4DBC-ADC5-46C2E6745BBF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endParaRPr lang="fr-FR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14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36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33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77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7BEA1-4C1B-4244-8AEF-20CDA926E514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B47E-82FE-49AB-ADA9-A7C5E91D3E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35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ACFE1-165A-424A-A0A3-3707EB12920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7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55999" y="312000"/>
            <a:ext cx="10896000" cy="348813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spAutoFit/>
          </a:bodyPr>
          <a:lstStyle/>
          <a:p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/>
              <a:t>1 </a:t>
            </a:r>
            <a:r>
              <a:rPr lang="fr-FR" dirty="0" smtClean="0"/>
              <a:t>(</a:t>
            </a:r>
            <a:r>
              <a:rPr lang="fr-FR" dirty="0" err="1" smtClean="0"/>
              <a:t>level</a:t>
            </a:r>
            <a:r>
              <a:rPr lang="fr-FR" dirty="0" smtClean="0"/>
              <a:t> 0</a:t>
            </a:r>
            <a:r>
              <a:rPr lang="fr-FR" dirty="0"/>
              <a:t>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smtClean="0"/>
              <a:t>17-point font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5997" y="1735016"/>
            <a:ext cx="10896000" cy="449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/>
              <a:t>2 </a:t>
            </a:r>
            <a:r>
              <a:rPr lang="fr-FR" dirty="0" smtClean="0"/>
              <a:t>(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/>
              <a:t>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</a:t>
            </a:r>
            <a:r>
              <a:rPr lang="fr-FR" dirty="0" smtClean="0"/>
              <a:t>14-point font</a:t>
            </a:r>
            <a:endParaRPr lang="fr-FR" dirty="0"/>
          </a:p>
          <a:p>
            <a:pPr lvl="1"/>
            <a:r>
              <a:rPr lang="fr-FR" dirty="0" err="1" smtClean="0"/>
              <a:t>Subtitle</a:t>
            </a:r>
            <a:r>
              <a:rPr lang="fr-FR" dirty="0" smtClean="0"/>
              <a:t> </a:t>
            </a:r>
            <a:r>
              <a:rPr lang="fr-FR" dirty="0"/>
              <a:t>2 </a:t>
            </a:r>
            <a:r>
              <a:rPr lang="fr-FR" dirty="0" smtClean="0"/>
              <a:t>(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/>
              <a:t>2) Arial </a:t>
            </a:r>
            <a:r>
              <a:rPr lang="fr-FR" dirty="0" smtClean="0"/>
              <a:t>14-point font</a:t>
            </a:r>
            <a:endParaRPr lang="fr-FR" dirty="0"/>
          </a:p>
          <a:p>
            <a:pPr lvl="2"/>
            <a:endParaRPr lang="fr-FR" dirty="0"/>
          </a:p>
          <a:p>
            <a:pPr marL="0" marR="0" lvl="2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Running </a:t>
            </a:r>
            <a:r>
              <a:rPr lang="fr-FR" dirty="0" err="1" smtClean="0"/>
              <a:t>text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/>
              <a:t>3) Arial </a:t>
            </a:r>
            <a:r>
              <a:rPr lang="fr-FR" dirty="0" smtClean="0"/>
              <a:t>11-point</a:t>
            </a:r>
            <a:endParaRPr lang="fr-FR" dirty="0"/>
          </a:p>
          <a:p>
            <a:pPr lvl="2"/>
            <a:endParaRPr lang="fr-FR" dirty="0"/>
          </a:p>
          <a:p>
            <a:pPr lvl="3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bullet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/>
              <a:t>4)</a:t>
            </a:r>
          </a:p>
          <a:p>
            <a:pPr lvl="4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indent</a:t>
            </a:r>
            <a:r>
              <a:rPr lang="fr-FR" dirty="0" smtClean="0"/>
              <a:t> (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/>
              <a:t>5)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6607" y="6492702"/>
            <a:ext cx="3860800" cy="164148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1067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 dirty="0">
              <a:solidFill>
                <a:srgbClr val="17428C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492702"/>
            <a:ext cx="672000" cy="164148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‹N°›</a:t>
            </a:fld>
            <a:r>
              <a:rPr lang="fr-FR" dirty="0">
                <a:solidFill>
                  <a:srgbClr val="575756"/>
                </a:solidFill>
              </a:rPr>
              <a:t> /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-5517"/>
            <a:ext cx="605537" cy="6258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94" y="5659118"/>
            <a:ext cx="3600697" cy="119887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28981" y="6404146"/>
            <a:ext cx="1584000" cy="174343"/>
          </a:xfrm>
          <a:prstGeom prst="rect">
            <a:avLst/>
          </a:prstGeom>
          <a:noFill/>
        </p:spPr>
        <p:txBody>
          <a:bodyPr wrap="square" lIns="48000" tIns="0" rIns="48000" bIns="0" rtlCol="0">
            <a:spAutoFit/>
          </a:bodyPr>
          <a:lstStyle/>
          <a:p>
            <a:r>
              <a:rPr lang="fr-FR" sz="1133" cap="all" dirty="0" smtClean="0">
                <a:solidFill>
                  <a:prstClr val="white"/>
                </a:solidFill>
              </a:rPr>
              <a:t>SEKURIT</a:t>
            </a:r>
            <a:endParaRPr lang="fr-FR" sz="1133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267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867" b="1" kern="1200" cap="all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867" b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marR="0" indent="0" algn="l" defTabSz="1219170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fr-FR" sz="1467" b="0" i="0" kern="1200" smtClean="0">
          <a:solidFill>
            <a:schemeClr val="tx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8530" indent="-118530" algn="l" defTabSz="121917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67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80472" indent="-480472" algn="l" defTabSz="1219170" rtl="0" eaLnBrk="1" latinLnBrk="0" hangingPunct="1">
        <a:lnSpc>
          <a:spcPct val="90000"/>
        </a:lnSpc>
        <a:spcBef>
          <a:spcPts val="0"/>
        </a:spcBef>
        <a:buFontTx/>
        <a:buBlip>
          <a:blip r:embed="rId19"/>
        </a:buBlip>
        <a:defRPr sz="1467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ecosiam.ma" TargetMode="External"/><Relationship Id="rId3" Type="http://schemas.openxmlformats.org/officeDocument/2006/relationships/hyperlink" Target="mailto:abdelhadi.zouitene@hotmail.com" TargetMode="External"/><Relationship Id="rId7" Type="http://schemas.openxmlformats.org/officeDocument/2006/relationships/hyperlink" Target="mailto:ecolelagrandefamille@gmail.com" TargetMode="External"/><Relationship Id="rId12" Type="http://schemas.openxmlformats.org/officeDocument/2006/relationships/hyperlink" Target="mailto:ins.maxwell@gmail.com" TargetMode="External"/><Relationship Id="rId2" Type="http://schemas.openxmlformats.org/officeDocument/2006/relationships/hyperlink" Target="mailto:n.elharrar2016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cole_laval@yahoo.com" TargetMode="External"/><Relationship Id="rId11" Type="http://schemas.openxmlformats.org/officeDocument/2006/relationships/hyperlink" Target="mailto:ecoledonbosco1@menara.ma" TargetMode="External"/><Relationship Id="rId5" Type="http://schemas.openxmlformats.org/officeDocument/2006/relationships/hyperlink" Target="mailto:ecolelaurier@gmail.com" TargetMode="External"/><Relationship Id="rId10" Type="http://schemas.openxmlformats.org/officeDocument/2006/relationships/hyperlink" Target="mailto:eulerschool@gmail.com" TargetMode="External"/><Relationship Id="rId4" Type="http://schemas.openxmlformats.org/officeDocument/2006/relationships/hyperlink" Target="mailto:ecolecentrale2kenitra@gmail.com" TargetMode="External"/><Relationship Id="rId9" Type="http://schemas.openxmlformats.org/officeDocument/2006/relationships/hyperlink" Target="mailto:ecolelaval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Résultat de recherche d'images pour &quot;logo uit kénitr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379095"/>
            <a:ext cx="1528763" cy="150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Elachqar\Desktop\e-val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382" y="1313496"/>
            <a:ext cx="1921193" cy="572454"/>
          </a:xfrm>
          <a:prstGeom prst="rect">
            <a:avLst/>
          </a:prstGeom>
          <a:noFill/>
        </p:spPr>
      </p:pic>
      <p:pic>
        <p:nvPicPr>
          <p:cNvPr id="10" name="image01.jpg" descr="C:\Users\Amal\Downloads\logosbeneficaireserasmusrightfunded (1)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820149" y="928686"/>
            <a:ext cx="2405063" cy="957264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438150" y="2559531"/>
            <a:ext cx="11563350" cy="110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Exploitation des Compétences et Valorisation des acquis pour une Meilleure Insertion et Visibilité professionnelles (e-VAL)</a:t>
            </a:r>
            <a:endParaRPr lang="fr-FR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573674-EPP-1-2016-1-ES-EPPKA2-CBHE-SP </a:t>
            </a:r>
            <a:endParaRPr lang="fr-FR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9024" y="3892373"/>
            <a:ext cx="8861601" cy="2357568"/>
          </a:xfrm>
          <a:prstGeom prst="rect">
            <a:avLst/>
          </a:prstGeom>
          <a:solidFill>
            <a:srgbClr val="00FF00">
              <a:alpha val="27000"/>
            </a:srgb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Compte-rendu du Workshop UIT </a:t>
            </a:r>
          </a:p>
          <a:p>
            <a:pPr lvl="0" algn="ctr">
              <a:lnSpc>
                <a:spcPct val="115000"/>
              </a:lnSpc>
            </a:pPr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Organisé </a:t>
            </a:r>
          </a:p>
          <a:p>
            <a:pPr lvl="0" algn="ctr">
              <a:lnSpc>
                <a:spcPct val="115000"/>
              </a:lnSpc>
            </a:pPr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 lundi 4 décembre 2017 </a:t>
            </a:r>
          </a:p>
          <a:p>
            <a:pPr algn="ctr">
              <a:lnSpc>
                <a:spcPct val="115000"/>
              </a:lnSpc>
            </a:pPr>
            <a:r>
              <a:rPr lang="fr-FR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Université Ibn Tofaïl</a:t>
            </a:r>
          </a:p>
        </p:txBody>
      </p:sp>
    </p:spTree>
    <p:extLst>
      <p:ext uri="{BB962C8B-B14F-4D97-AF65-F5344CB8AC3E}">
        <p14:creationId xmlns:p14="http://schemas.microsoft.com/office/powerpoint/2010/main" val="41744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162431"/>
              </p:ext>
            </p:extLst>
          </p:nvPr>
        </p:nvGraphicFramePr>
        <p:xfrm>
          <a:off x="2316368" y="746007"/>
          <a:ext cx="7563902" cy="702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6979"/>
                <a:gridCol w="6046923"/>
              </a:tblGrid>
              <a:tr h="70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800" dirty="0" smtClean="0">
                          <a:solidFill>
                            <a:srgbClr val="0000FF"/>
                          </a:solidFill>
                          <a:effectLst/>
                        </a:rPr>
                        <a:t>9h15</a:t>
                      </a:r>
                      <a:endParaRPr lang="fr-FR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FFFF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Mot d’accueil et d’ouverture du Workshop </a:t>
                      </a:r>
                      <a:endParaRPr lang="fr-FR" sz="1800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FFFF">
                        <a:alpha val="46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60" y="2042556"/>
            <a:ext cx="7800769" cy="43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7663" y="239877"/>
            <a:ext cx="392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Participants (100) : Statistiques 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40459"/>
              </p:ext>
            </p:extLst>
          </p:nvPr>
        </p:nvGraphicFramePr>
        <p:xfrm>
          <a:off x="2362199" y="866900"/>
          <a:ext cx="8301843" cy="570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7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84625"/>
              </p:ext>
            </p:extLst>
          </p:nvPr>
        </p:nvGraphicFramePr>
        <p:xfrm>
          <a:off x="1195964" y="937604"/>
          <a:ext cx="9539288" cy="2047876"/>
        </p:xfrm>
        <a:graphic>
          <a:graphicData uri="http://schemas.openxmlformats.org/drawingml/2006/table">
            <a:tbl>
              <a:tblPr firstRow="1" firstCol="1" bandRow="1"/>
              <a:tblGrid>
                <a:gridCol w="1913152"/>
                <a:gridCol w="7626136"/>
              </a:tblGrid>
              <a:tr h="2047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09h30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</a:pPr>
                      <a:r>
                        <a:rPr lang="fr-FR" sz="1800" b="1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 </a:t>
                      </a:r>
                      <a:r>
                        <a:rPr lang="fr-FR" sz="18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problématique de l’employabilité des lauréats des universités au Maroc</a:t>
                      </a:r>
                      <a:r>
                        <a:rPr lang="fr-FR" sz="2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fr-FR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(Mr. A. </a:t>
                      </a:r>
                      <a:r>
                        <a:rPr lang="fr-FR" sz="18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Mansoureddine</a:t>
                      </a:r>
                      <a:r>
                        <a:rPr lang="fr-FR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, Chef de la Division de l'Enseignement Supérieur Public Universitaire - MENFESRS</a:t>
                      </a:r>
                      <a:r>
                        <a:rPr lang="fr-FR" sz="18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.)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34260" y="180201"/>
            <a:ext cx="4961230" cy="553998"/>
          </a:xfrm>
          <a:prstGeom prst="rect">
            <a:avLst/>
          </a:prstGeom>
          <a:solidFill>
            <a:srgbClr val="00FF00">
              <a:alpha val="50000"/>
            </a:srgbClr>
          </a:solidFill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Plénière : Projet e-Val : Contexte et Objectifs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1197" y="3026182"/>
            <a:ext cx="528687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Massification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Mesures entreprises pour l’adéquation formation-emploi </a:t>
            </a:r>
            <a:endParaRPr lang="fr-FR" dirty="0" smtClean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mtClean="0"/>
              <a:t>Chantiers </a:t>
            </a:r>
            <a:r>
              <a:rPr lang="fr-FR" dirty="0" smtClean="0"/>
              <a:t>en cours: </a:t>
            </a:r>
            <a:r>
              <a:rPr lang="fr-FR" dirty="0"/>
              <a:t>c</a:t>
            </a:r>
            <a:r>
              <a:rPr lang="fr-FR" dirty="0" smtClean="0"/>
              <a:t>oncertation et implication des différentes parties concernées par l’employabilité (ministères, entreprises, ANAPEC, Universités</a:t>
            </a:r>
            <a:r>
              <a:rPr lang="fr-FR" smtClean="0"/>
              <a:t>… 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mtClean="0">
                <a:solidFill>
                  <a:prstClr val="black"/>
                </a:solidFill>
              </a:rPr>
              <a:t> </a:t>
            </a:r>
            <a:r>
              <a:rPr lang="fr-FR">
                <a:solidFill>
                  <a:prstClr val="black"/>
                </a:solidFill>
              </a:rPr>
              <a:t>Implication des partenaires socio-économiques dans le montage des formations et dans l’encadrement et l’évaluation des étudiants</a:t>
            </a:r>
            <a:r>
              <a:rPr lang="fr-FR" smtClean="0">
                <a:solidFill>
                  <a:prstClr val="black"/>
                </a:solidFill>
              </a:rPr>
              <a:t>.</a:t>
            </a:r>
            <a:endParaRPr lang="fr-FR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30" y="3351589"/>
            <a:ext cx="1972356" cy="35064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0412" y="3811979"/>
            <a:ext cx="4074168" cy="276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7"/>
          <p:cNvSpPr txBox="1">
            <a:spLocks noChangeArrowheads="1"/>
          </p:cNvSpPr>
          <p:nvPr/>
        </p:nvSpPr>
        <p:spPr bwMode="auto">
          <a:xfrm>
            <a:off x="1558637" y="1436916"/>
            <a:ext cx="93102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  <a:buFont typeface="Wingdings" pitchFamily="2" charset="2"/>
              <a:buChar char="§"/>
            </a:pPr>
            <a:r>
              <a:rPr lang="fr-FR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Mise en place de </a:t>
            </a:r>
            <a:r>
              <a:rPr lang="fr-FR" b="1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cellules de suivi des lauréats </a:t>
            </a:r>
            <a:r>
              <a:rPr lang="fr-FR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au niveau des établissements</a:t>
            </a:r>
          </a:p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</a:pPr>
            <a:endParaRPr lang="fr-FR" sz="600" dirty="0">
              <a:solidFill>
                <a:srgbClr val="17375E"/>
              </a:solidFill>
              <a:latin typeface="Trebuchet MS" pitchFamily="34" charset="0"/>
              <a:cs typeface="Arial" pitchFamily="34" charset="0"/>
            </a:endParaRPr>
          </a:p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  <a:buFont typeface="Wingdings" pitchFamily="2" charset="2"/>
              <a:buChar char="§"/>
            </a:pPr>
            <a:r>
              <a:rPr lang="fr-FR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Promotion des </a:t>
            </a:r>
            <a:r>
              <a:rPr lang="fr-FR" b="1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structures d’interfaces université-entreprise</a:t>
            </a:r>
          </a:p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</a:pPr>
            <a:endParaRPr lang="fr-FR" sz="600" dirty="0">
              <a:solidFill>
                <a:srgbClr val="17375E"/>
              </a:solidFill>
              <a:latin typeface="Trebuchet MS" pitchFamily="34" charset="0"/>
              <a:cs typeface="Arial" pitchFamily="34" charset="0"/>
            </a:endParaRPr>
          </a:p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  <a:buFont typeface="Wingdings" pitchFamily="2" charset="2"/>
              <a:buChar char="§"/>
            </a:pPr>
            <a:r>
              <a:rPr lang="fr-FR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Renforcement du </a:t>
            </a:r>
            <a:r>
              <a:rPr lang="fr-FR" b="1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partenariat socioéconomique</a:t>
            </a:r>
          </a:p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  <a:buFont typeface="Wingdings" pitchFamily="2" charset="2"/>
              <a:buChar char="§"/>
            </a:pPr>
            <a:endParaRPr lang="fr-FR" sz="600" b="1" dirty="0">
              <a:solidFill>
                <a:srgbClr val="17375E"/>
              </a:solidFill>
              <a:latin typeface="Trebuchet MS" pitchFamily="34" charset="0"/>
              <a:cs typeface="Arial" pitchFamily="34" charset="0"/>
            </a:endParaRPr>
          </a:p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  <a:buFont typeface="Wingdings" pitchFamily="2" charset="2"/>
              <a:buChar char="§"/>
            </a:pPr>
            <a:r>
              <a:rPr lang="fr-FR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Organisation de </a:t>
            </a:r>
            <a:r>
              <a:rPr lang="fr-FR" b="1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Forums</a:t>
            </a:r>
            <a:r>
              <a:rPr lang="fr-FR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Etudiant/Entreprise </a:t>
            </a:r>
            <a:r>
              <a:rPr lang="fr-FR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et</a:t>
            </a:r>
            <a:r>
              <a:rPr lang="fr-FR" b="1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Séminaires</a:t>
            </a:r>
            <a:r>
              <a:rPr lang="fr-FR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thématiques</a:t>
            </a:r>
            <a:endParaRPr lang="fr-FR" dirty="0">
              <a:solidFill>
                <a:srgbClr val="0070C0"/>
              </a:solidFill>
              <a:latin typeface="Trebuchet MS" pitchFamily="34" charset="0"/>
              <a:cs typeface="Arial" pitchFamily="34" charset="0"/>
            </a:endParaRPr>
          </a:p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  <a:buFont typeface="Wingdings" pitchFamily="2" charset="2"/>
              <a:buChar char="§"/>
            </a:pPr>
            <a:endParaRPr lang="fr-FR" sz="600" dirty="0">
              <a:solidFill>
                <a:srgbClr val="17375E"/>
              </a:solidFill>
              <a:latin typeface="Trebuchet MS" pitchFamily="34" charset="0"/>
              <a:cs typeface="Arial" pitchFamily="34" charset="0"/>
            </a:endParaRPr>
          </a:p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  <a:buFont typeface="Wingdings" pitchFamily="2" charset="2"/>
              <a:buChar char="§"/>
            </a:pPr>
            <a:r>
              <a:rPr lang="fr-FR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Organisation de </a:t>
            </a:r>
            <a:r>
              <a:rPr lang="fr-FR" b="1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visites en entreprise</a:t>
            </a:r>
          </a:p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  <a:buFont typeface="Wingdings" pitchFamily="2" charset="2"/>
              <a:buChar char="§"/>
            </a:pPr>
            <a:r>
              <a:rPr lang="fr-FR" b="1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Engagement des universités à mettre en place les structures </a:t>
            </a:r>
            <a:r>
              <a:rPr lang="fr-FR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nécessaires (</a:t>
            </a:r>
            <a:r>
              <a:rPr lang="fr-FR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Observatoires</a:t>
            </a:r>
            <a:r>
              <a:rPr lang="fr-FR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) pour le </a:t>
            </a:r>
            <a:r>
              <a:rPr lang="fr-FR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suivi de l’insertion des lauréats </a:t>
            </a:r>
            <a:r>
              <a:rPr lang="fr-FR" dirty="0">
                <a:solidFill>
                  <a:srgbClr val="17375E"/>
                </a:solidFill>
                <a:latin typeface="Trebuchet MS" pitchFamily="34" charset="0"/>
                <a:cs typeface="Arial" pitchFamily="34" charset="0"/>
              </a:rPr>
              <a:t>et des </a:t>
            </a:r>
            <a:r>
              <a:rPr lang="fr-FR" b="1" dirty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centres de développement des carrières.</a:t>
            </a:r>
          </a:p>
          <a:p>
            <a:pPr marL="26670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7375E"/>
              </a:buClr>
              <a:buSzPct val="121000"/>
              <a:buFont typeface="Wingdings" pitchFamily="2" charset="2"/>
              <a:buChar char="§"/>
            </a:pPr>
            <a:endParaRPr lang="fr-FR" sz="600" dirty="0">
              <a:solidFill>
                <a:srgbClr val="17375E"/>
              </a:solidFill>
              <a:latin typeface="Trebuchet MS" pitchFamily="34" charset="0"/>
              <a:cs typeface="Arial" pitchFamily="34" charset="0"/>
            </a:endParaRPr>
          </a:p>
        </p:txBody>
      </p:sp>
      <p:cxnSp>
        <p:nvCxnSpPr>
          <p:cNvPr id="21507" name="Connecteur droit 9"/>
          <p:cNvCxnSpPr>
            <a:cxnSpLocks noChangeShapeType="1"/>
          </p:cNvCxnSpPr>
          <p:nvPr/>
        </p:nvCxnSpPr>
        <p:spPr bwMode="auto">
          <a:xfrm>
            <a:off x="1141287" y="733425"/>
            <a:ext cx="9906001" cy="1588"/>
          </a:xfrm>
          <a:prstGeom prst="line">
            <a:avLst/>
          </a:prstGeom>
          <a:noFill/>
          <a:ln w="38100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sp>
        <p:nvSpPr>
          <p:cNvPr id="11" name="Rectangle 10"/>
          <p:cNvSpPr/>
          <p:nvPr/>
        </p:nvSpPr>
        <p:spPr>
          <a:xfrm>
            <a:off x="1143000" y="857935"/>
            <a:ext cx="9906000" cy="472102"/>
          </a:xfrm>
          <a:prstGeom prst="rect">
            <a:avLst/>
          </a:prstGeom>
          <a:solidFill>
            <a:srgbClr val="17375E"/>
          </a:solidFill>
          <a:ln>
            <a:noFill/>
          </a:ln>
          <a:scene3d>
            <a:camera prst="perspectiveFront"/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200" b="1" dirty="0">
                <a:solidFill>
                  <a:prstClr val="white"/>
                </a:solidFill>
                <a:latin typeface="Arial" pitchFamily="-104" charset="0"/>
                <a:cs typeface="ＭＳ Ｐゴシック" pitchFamily="-104" charset="-128"/>
              </a:rPr>
              <a:t> Actions menées par les universités</a:t>
            </a:r>
            <a:endParaRPr lang="fr-FR" sz="2400" b="1" dirty="0">
              <a:solidFill>
                <a:prstClr val="white"/>
              </a:solidFill>
              <a:latin typeface="Arial" pitchFamily="-104" charset="0"/>
              <a:cs typeface="ＭＳ Ｐゴシック" pitchFamily="-104" charset="-12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143000" y="6732600"/>
            <a:ext cx="9906000" cy="1587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Rectangle 17"/>
          <p:cNvSpPr>
            <a:spLocks noChangeArrowheads="1"/>
          </p:cNvSpPr>
          <p:nvPr/>
        </p:nvSpPr>
        <p:spPr bwMode="auto">
          <a:xfrm>
            <a:off x="1143001" y="219076"/>
            <a:ext cx="7968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    </a:t>
            </a:r>
            <a:r>
              <a:rPr lang="fr-FR" sz="24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Mesures facilitant l’insertion des diplômés </a:t>
            </a:r>
            <a:endParaRPr lang="fr-BE" sz="24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77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096613"/>
            <a:ext cx="6096000" cy="117083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Cambria" panose="02040503050406030204" pitchFamily="18" charset="0"/>
              <a:buChar char="-"/>
            </a:pP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Erasmus+ e-Val : un projet clé pour développer les liens entreprises – universités</a:t>
            </a:r>
            <a:r>
              <a:rPr lang="fr-FR" sz="24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fr-FR" i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(Pr. K. </a:t>
            </a:r>
            <a:r>
              <a:rPr lang="fr-FR" i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Selmaoui</a:t>
            </a:r>
            <a:r>
              <a:rPr lang="fr-FR" i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, Coordinatrice du Projet e-VAL à l’Université Ibn </a:t>
            </a:r>
            <a:r>
              <a:rPr lang="fr-FR" i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Tofaïl</a:t>
            </a:r>
            <a:r>
              <a:rPr lang="fr-FR" i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2844" y="210324"/>
            <a:ext cx="4961230" cy="506292"/>
          </a:xfrm>
          <a:prstGeom prst="rect">
            <a:avLst/>
          </a:prstGeom>
          <a:solidFill>
            <a:srgbClr val="00FF00">
              <a:alpha val="38000"/>
            </a:srgb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</a:rPr>
              <a:t>Plénière : Projet e-Val : Contexte et Objectifs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2685" y="3066276"/>
            <a:ext cx="5320687" cy="268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Problématique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Objectifs, </a:t>
            </a:r>
            <a:r>
              <a:rPr lang="fr-FR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général et spécifique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Programme du projet et les étapes réalisées et à venir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Projet e-Portfolio, lien université entreprise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Dissémination très large  </a:t>
            </a:r>
            <a:endParaRPr lang="fr-FR" sz="16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19" y="122663"/>
            <a:ext cx="4298191" cy="24198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9" y="2786900"/>
            <a:ext cx="5287812" cy="39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7631"/>
              </p:ext>
            </p:extLst>
          </p:nvPr>
        </p:nvGraphicFramePr>
        <p:xfrm>
          <a:off x="568025" y="985026"/>
          <a:ext cx="11096440" cy="1419606"/>
        </p:xfrm>
        <a:graphic>
          <a:graphicData uri="http://schemas.openxmlformats.org/drawingml/2006/table">
            <a:tbl>
              <a:tblPr firstRow="1" firstCol="1" bandRow="1"/>
              <a:tblGrid>
                <a:gridCol w="11096440"/>
              </a:tblGrid>
              <a:tr h="3556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</a:pPr>
                      <a:r>
                        <a:rPr lang="fr-FR" sz="2400" b="1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Les </a:t>
                      </a:r>
                      <a:r>
                        <a:rPr lang="fr-FR" sz="24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attentes des recruteurs face aux jeunes diplômés, et l’implication des entreprises dans la formation universitaire, quels enjeux et quelles perspectives ?</a:t>
                      </a:r>
                      <a:r>
                        <a:rPr lang="fr-FR" sz="28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</a:t>
                      </a:r>
                      <a:r>
                        <a:rPr lang="fr-FR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(Mme S. BOUAB, DRH </a:t>
                      </a:r>
                      <a:r>
                        <a:rPr lang="fr-FR" sz="18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Saint-Gobain)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47774" y="244644"/>
            <a:ext cx="8410575" cy="589072"/>
          </a:xfrm>
          <a:prstGeom prst="rect">
            <a:avLst/>
          </a:prstGeom>
          <a:solidFill>
            <a:srgbClr val="00FFFF">
              <a:alpha val="44000"/>
            </a:srgb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Atelier 1 :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Enjeux des relations Entreprises/Universités/Etudiants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04" y="3221296"/>
            <a:ext cx="5289309" cy="2977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898" y="2663735"/>
            <a:ext cx="6492531" cy="413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u="sng" dirty="0"/>
              <a:t>objectif</a:t>
            </a:r>
            <a:r>
              <a:rPr lang="fr-FR" sz="2000" dirty="0"/>
              <a:t> </a:t>
            </a:r>
            <a:r>
              <a:rPr lang="fr-FR" sz="2000" dirty="0" smtClean="0"/>
              <a:t>: soulever </a:t>
            </a:r>
            <a:r>
              <a:rPr lang="fr-FR" sz="2000" dirty="0"/>
              <a:t>les liens éventuels qui peuvent exister entre les connaissances acquises par les étudiants et les compétences professionnelles requises par les recruteurs</a:t>
            </a:r>
            <a:r>
              <a:rPr lang="fr-FR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Les jeunes diplômés se trompent sur les attentes des </a:t>
            </a:r>
            <a:r>
              <a:rPr lang="fr-FR" sz="2000" dirty="0" smtClean="0"/>
              <a:t>recruteurs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une inadéquation entre l’offre universitaire et les besoins de marché du travail, précisément pour les universités publiques. 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93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39123"/>
            <a:ext cx="1741715" cy="369332"/>
          </a:xfrm>
        </p:spPr>
        <p:txBody>
          <a:bodyPr vert="horz" wrap="square" lIns="121920" tIns="0" rIns="121920" bIns="0" rtlCol="0" anchor="t" anchorCtr="0">
            <a:normAutofit/>
          </a:bodyPr>
          <a:lstStyle/>
          <a:p>
            <a:pPr algn="ctr"/>
            <a:r>
              <a:rPr lang="fr-FR" sz="1600" b="1" dirty="0"/>
              <a:t>Profile type</a:t>
            </a:r>
            <a:endParaRPr lang="en-US" sz="16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E05A-C59B-4DBC-ADC5-46C2E6745BBF}" type="slidenum">
              <a:rPr lang="fr-FR" smtClean="0">
                <a:solidFill>
                  <a:srgbClr val="575756"/>
                </a:solidFill>
              </a:rPr>
              <a:pPr/>
              <a:t>16</a:t>
            </a:fld>
            <a:endParaRPr lang="fr-FR">
              <a:solidFill>
                <a:srgbClr val="575756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84" y="4103412"/>
            <a:ext cx="96000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7215"/>
            <a:ext cx="1609012" cy="91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01" y="806687"/>
            <a:ext cx="96000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99" y="4103412"/>
            <a:ext cx="96000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32799" y="5063412"/>
            <a:ext cx="108162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33" dirty="0">
                <a:solidFill>
                  <a:srgbClr val="FF0000"/>
                </a:solidFill>
              </a:rPr>
              <a:t>Adaptabilité</a:t>
            </a:r>
            <a:endParaRPr lang="en-US" sz="933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83" y="4052227"/>
            <a:ext cx="96000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71302" y="5063412"/>
            <a:ext cx="9366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33" dirty="0" err="1">
                <a:solidFill>
                  <a:srgbClr val="FF0000"/>
                </a:solidFill>
              </a:rPr>
              <a:t>Rigueure</a:t>
            </a:r>
            <a:endParaRPr lang="fr-FR" sz="933" dirty="0">
              <a:solidFill>
                <a:srgbClr val="FF000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4382783" y="2366148"/>
            <a:ext cx="1961836" cy="960000"/>
            <a:chOff x="4120845" y="1636102"/>
            <a:chExt cx="1471377" cy="720000"/>
          </a:xfrm>
        </p:grpSpPr>
        <p:pic>
          <p:nvPicPr>
            <p:cNvPr id="2054" name="Picture 6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845" y="1636102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222" y="1636102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01" y="2363684"/>
            <a:ext cx="96000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947146" y="3344203"/>
            <a:ext cx="162051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33" dirty="0">
                <a:solidFill>
                  <a:srgbClr val="FF0000"/>
                </a:solidFill>
              </a:rPr>
              <a:t>Défendre sa candidature</a:t>
            </a:r>
            <a:endParaRPr lang="en-US" sz="933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210" y="2"/>
            <a:ext cx="604791" cy="44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05" y="820472"/>
            <a:ext cx="96000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03506" y="1784965"/>
            <a:ext cx="138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FF0000"/>
                </a:solidFill>
              </a:rPr>
              <a:t>Compétences en langues étrangères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008515" y="94462"/>
            <a:ext cx="10896000" cy="348813"/>
          </a:xfrm>
          <a:prstGeom prst="rect">
            <a:avLst/>
          </a:prstGeom>
        </p:spPr>
        <p:txBody>
          <a:bodyPr vert="horz" wrap="square" lIns="121920" tIns="0" rIns="12192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700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067" dirty="0">
                <a:solidFill>
                  <a:srgbClr val="17428C"/>
                </a:solidFill>
              </a:rPr>
              <a:t>Atelier 1: les attentes des recruteurs face aux jeunes diplômés et l’implication des entreprises dans la formation universitaire, quels enjeux et quelles perspectives?</a:t>
            </a:r>
            <a:endParaRPr lang="fr-FR" sz="1333" u="sng" dirty="0">
              <a:solidFill>
                <a:srgbClr val="17428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2783" y="3344203"/>
            <a:ext cx="2326956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33" dirty="0">
                <a:solidFill>
                  <a:srgbClr val="FF0000"/>
                </a:solidFill>
              </a:rPr>
              <a:t>Passage d’une logique scolaire à une logique de gestion de carrière </a:t>
            </a:r>
            <a:endParaRPr lang="en-US" sz="933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1302" y="5649001"/>
            <a:ext cx="5987861" cy="584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067" dirty="0">
                <a:solidFill>
                  <a:srgbClr val="575756"/>
                </a:solidFill>
              </a:rPr>
              <a:t>Ils doivent définir des projets professionnels clairs et précis, qui prennent en compte leurs compétences mais aussi leur désir d’évolution et d’intégration. </a:t>
            </a:r>
          </a:p>
          <a:p>
            <a:r>
              <a:rPr lang="fr-FR" sz="1067" dirty="0">
                <a:solidFill>
                  <a:srgbClr val="575756"/>
                </a:solidFill>
              </a:rPr>
              <a:t>Sans exclure: une expatriation sur le long terme.</a:t>
            </a:r>
            <a:endParaRPr lang="en-US" sz="1067" dirty="0">
              <a:solidFill>
                <a:srgbClr val="575756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1998823" y="790642"/>
            <a:ext cx="2057820" cy="1226740"/>
          </a:xfrm>
          <a:prstGeom prst="downArrow">
            <a:avLst>
              <a:gd name="adj1" fmla="val 50000"/>
              <a:gd name="adj2" fmla="val 1822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dirty="0">
                <a:solidFill>
                  <a:prstClr val="white"/>
                </a:solidFill>
              </a:rPr>
              <a:t>Avant l’entretien d’embauche</a:t>
            </a:r>
            <a:endParaRPr lang="en-US" sz="1067" dirty="0">
              <a:solidFill>
                <a:prstClr val="white"/>
              </a:solidFill>
            </a:endParaRPr>
          </a:p>
        </p:txBody>
      </p:sp>
      <p:sp>
        <p:nvSpPr>
          <p:cNvPr id="28" name="Flèche vers le bas 27"/>
          <p:cNvSpPr/>
          <p:nvPr/>
        </p:nvSpPr>
        <p:spPr>
          <a:xfrm>
            <a:off x="1998825" y="2525415"/>
            <a:ext cx="2057820" cy="1226740"/>
          </a:xfrm>
          <a:prstGeom prst="downArrow">
            <a:avLst>
              <a:gd name="adj1" fmla="val 50000"/>
              <a:gd name="adj2" fmla="val 1822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dirty="0">
                <a:solidFill>
                  <a:srgbClr val="17428C"/>
                </a:solidFill>
              </a:rPr>
              <a:t>Lors de l’entretien d’embauche</a:t>
            </a:r>
            <a:endParaRPr lang="en-US" sz="1067" dirty="0">
              <a:solidFill>
                <a:srgbClr val="17428C"/>
              </a:solidFill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1819" y="816197"/>
            <a:ext cx="96000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003991" y="1776198"/>
            <a:ext cx="9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FF0000"/>
                </a:solidFill>
              </a:rPr>
              <a:t>Connaissance de l’entreprise</a:t>
            </a:r>
          </a:p>
        </p:txBody>
      </p:sp>
      <p:sp>
        <p:nvSpPr>
          <p:cNvPr id="31" name="Flèche vers le bas 30"/>
          <p:cNvSpPr/>
          <p:nvPr/>
        </p:nvSpPr>
        <p:spPr>
          <a:xfrm>
            <a:off x="1998825" y="4052227"/>
            <a:ext cx="2057820" cy="1226740"/>
          </a:xfrm>
          <a:prstGeom prst="downArrow">
            <a:avLst>
              <a:gd name="adj1" fmla="val 50000"/>
              <a:gd name="adj2" fmla="val 182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dirty="0">
                <a:solidFill>
                  <a:srgbClr val="17428C"/>
                </a:solidFill>
              </a:rPr>
              <a:t>Lors de l’exercice de sa fonction</a:t>
            </a:r>
            <a:endParaRPr lang="en-US" sz="1067" dirty="0">
              <a:solidFill>
                <a:srgbClr val="17428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62899" y="1766687"/>
            <a:ext cx="979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FF0000"/>
                </a:solidFill>
              </a:rPr>
              <a:t>Cohérence du cursus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5084" y="5063412"/>
            <a:ext cx="140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FF0000"/>
                </a:solidFill>
              </a:rPr>
              <a:t>Ambition professionnelle</a:t>
            </a:r>
          </a:p>
        </p:txBody>
      </p:sp>
      <p:sp>
        <p:nvSpPr>
          <p:cNvPr id="35" name="Flèche vers le bas 34"/>
          <p:cNvSpPr/>
          <p:nvPr/>
        </p:nvSpPr>
        <p:spPr>
          <a:xfrm>
            <a:off x="1998822" y="5531629"/>
            <a:ext cx="2057820" cy="1226740"/>
          </a:xfrm>
          <a:prstGeom prst="downArrow">
            <a:avLst>
              <a:gd name="adj1" fmla="val 50000"/>
              <a:gd name="adj2" fmla="val 1822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dirty="0">
                <a:solidFill>
                  <a:srgbClr val="17428C"/>
                </a:solidFill>
              </a:rPr>
              <a:t>Un peu plus tard</a:t>
            </a:r>
            <a:endParaRPr lang="en-US" sz="1067" dirty="0">
              <a:solidFill>
                <a:srgbClr val="17428C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Saint-Gobain Sekurit Maroc</a:t>
            </a:r>
            <a:endParaRPr lang="fr-FR">
              <a:solidFill>
                <a:srgbClr val="174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9" grpId="0"/>
      <p:bldP spid="22" grpId="0"/>
      <p:bldP spid="13" grpId="0" animBg="1"/>
      <p:bldP spid="14" grpId="0" animBg="1"/>
      <p:bldP spid="28" grpId="0" animBg="1"/>
      <p:bldP spid="30" grpId="0"/>
      <p:bldP spid="31" grpId="0" animBg="1"/>
      <p:bldP spid="32" grpId="0"/>
      <p:bldP spid="16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4" y="1417192"/>
            <a:ext cx="11444523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Cambria" panose="02040503050406030204" pitchFamily="18" charset="0"/>
              <a:buChar char="-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Les attentes des étudiants face aux acteurs socio-économiques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fr-FR" sz="2000" i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(Bureau Des Etudiants de l’Université Ibn </a:t>
            </a:r>
            <a:r>
              <a:rPr lang="fr-FR" sz="2000" i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Tofaïl</a:t>
            </a:r>
            <a:r>
              <a:rPr lang="fr-FR" sz="2000" i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fr-FR" sz="2000" b="1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 algn="just">
              <a:lnSpc>
                <a:spcPct val="115000"/>
              </a:lnSpc>
            </a:pPr>
            <a:endParaRPr lang="fr-FR" sz="2000" b="1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 algn="just">
              <a:lnSpc>
                <a:spcPct val="115000"/>
              </a:lnSpc>
            </a:pPr>
            <a:endParaRPr lang="fr-FR" sz="2000" b="1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 algn="just">
              <a:lnSpc>
                <a:spcPct val="115000"/>
              </a:lnSpc>
            </a:pPr>
            <a:endParaRPr lang="fr-FR" sz="2000" b="1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Cette intervention a été remplacée </a:t>
            </a:r>
          </a:p>
          <a:p>
            <a:pPr lvl="0" algn="just">
              <a:lnSpc>
                <a:spcPct val="115000"/>
              </a:lnSpc>
            </a:pP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par des questions de l’assistance auxquelles  </a:t>
            </a:r>
          </a:p>
          <a:p>
            <a:pPr lvl="0" algn="just">
              <a:lnSpc>
                <a:spcPct val="115000"/>
              </a:lnSpc>
            </a:pP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M. </a:t>
            </a:r>
            <a:r>
              <a:rPr 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Mansoureddine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 a répondu </a:t>
            </a:r>
            <a:endParaRPr lang="fr-FR" sz="2000" b="1" dirty="0" smtClean="0">
              <a:solidFill>
                <a:srgbClr val="0000FF"/>
              </a:solidFill>
              <a:latin typeface="Comic Sans MS" panose="030F0702030302020204" pitchFamily="66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Des recommandations ont été émises</a:t>
            </a:r>
            <a:endParaRPr lang="fr-FR" sz="2000" dirty="0">
              <a:solidFill>
                <a:srgbClr val="0000FF"/>
              </a:solidFill>
              <a:latin typeface="Comic Sans MS" panose="030F0702030302020204" pitchFamily="66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2782" y="362044"/>
            <a:ext cx="8410575" cy="553998"/>
          </a:xfrm>
          <a:prstGeom prst="rect">
            <a:avLst/>
          </a:prstGeom>
          <a:solidFill>
            <a:srgbClr val="00FFFF">
              <a:alpha val="44000"/>
            </a:srgb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Atelier 1 :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Enjeux des relations Entreprises/Universités/Etudiants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77" y="2955635"/>
            <a:ext cx="6083685" cy="3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66974"/>
              </p:ext>
            </p:extLst>
          </p:nvPr>
        </p:nvGraphicFramePr>
        <p:xfrm>
          <a:off x="2876166" y="312980"/>
          <a:ext cx="6181725" cy="350520"/>
        </p:xfrm>
        <a:graphic>
          <a:graphicData uri="http://schemas.openxmlformats.org/drawingml/2006/table">
            <a:tbl>
              <a:tblPr firstRow="1" firstCol="1" bandRow="1"/>
              <a:tblGrid>
                <a:gridCol w="1239776"/>
                <a:gridCol w="4941949"/>
              </a:tblGrid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                       </a:t>
                      </a:r>
                      <a:r>
                        <a:rPr lang="fr-FR" sz="2000" b="1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Pause- Café</a:t>
                      </a:r>
                      <a:endParaRPr lang="fr-FR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>
                        <a:alpha val="3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308"/>
            <a:ext cx="3596268" cy="47950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09" y="3378820"/>
            <a:ext cx="4460487" cy="33453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77" y="1653170"/>
            <a:ext cx="3862039" cy="289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239" y="367320"/>
            <a:ext cx="6976205" cy="506292"/>
          </a:xfrm>
          <a:prstGeom prst="rect">
            <a:avLst/>
          </a:prstGeom>
          <a:solidFill>
            <a:srgbClr val="00FFFF">
              <a:alpha val="27000"/>
            </a:srgb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Atelier 2 :</a:t>
            </a:r>
            <a:r>
              <a:rPr lang="fr-FR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Communication Lauréats-Entreprises et Employabilité</a:t>
            </a:r>
            <a:endParaRPr lang="fr-FR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4253" y="1813530"/>
            <a:ext cx="7744247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mbria" panose="02040503050406030204" pitchFamily="18" charset="0"/>
              <a:buChar char="-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Comment développer la communication Lauréat – Entreprise 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mbria" panose="02040503050406030204" pitchFamily="18" charset="0"/>
              <a:buChar char="-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Comment développer la démarche réflexive des étudiants sur leur projet personnel ?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fr-FR" i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(Jose SANCHEZ, Université Cadiz, Espagne</a:t>
            </a:r>
            <a:r>
              <a:rPr lang="fr-FR" i="1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mbria" panose="02040503050406030204" pitchFamily="18" charset="0"/>
              <a:buChar char="-"/>
            </a:pPr>
            <a:endParaRPr lang="fr-FR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i="1" dirty="0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Cette Intervention n’a pas eu </a:t>
            </a:r>
            <a:r>
              <a:rPr lang="fr-FR" i="1" dirty="0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lieu. Elle a été remplacée </a:t>
            </a:r>
            <a:r>
              <a:rPr lang="fr-FR" i="1" dirty="0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par celle du Pr A. R. KRIBII</a:t>
            </a:r>
            <a:endParaRPr lang="fr-FR" dirty="0">
              <a:solidFill>
                <a:srgbClr val="0000FF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503" y="501133"/>
            <a:ext cx="3861955" cy="461665"/>
          </a:xfrm>
          <a:prstGeom prst="rect">
            <a:avLst/>
          </a:prstGeom>
          <a:solidFill>
            <a:srgbClr val="00FFFF">
              <a:alpha val="30000"/>
            </a:srgbClr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Démarche dissémination 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96936" y="1192481"/>
            <a:ext cx="11895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Enseignants </a:t>
            </a:r>
            <a:r>
              <a:rPr lang="fr-FR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(51</a:t>
            </a:r>
            <a:r>
              <a:rPr lang="fr-FR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fr-FR" sz="2000" b="1" dirty="0">
                <a:latin typeface="Comic Sans MS" panose="030F0702030302020204" pitchFamily="66" charset="0"/>
              </a:rPr>
              <a:t>contactés par </a:t>
            </a:r>
            <a:r>
              <a:rPr lang="fr-FR" sz="2000" b="1" dirty="0" smtClean="0">
                <a:latin typeface="Comic Sans MS" panose="030F0702030302020204" pitchFamily="66" charset="0"/>
              </a:rPr>
              <a:t>l’équipe e-VAL de l’UIT</a:t>
            </a:r>
            <a:endParaRPr lang="fr-FR" sz="20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Vices Doyens,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Directeurs de Centres Universitaires,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chefs de départements</a:t>
            </a:r>
          </a:p>
          <a:p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responsables de formations Masters,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responsable de formation Licence Professionnelle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296936" y="4458403"/>
            <a:ext cx="10971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Enseignement privé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écoles,</a:t>
            </a:r>
            <a:r>
              <a:rPr 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dirty="0">
                <a:latin typeface="Comic Sans MS" panose="030F0702030302020204" pitchFamily="66" charset="0"/>
              </a:rPr>
              <a:t>c</a:t>
            </a:r>
            <a:r>
              <a:rPr lang="fr-F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ontactés par l’agence universitaire ANAPEC de l’UIT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96936" y="2825442"/>
            <a:ext cx="115726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Industriels de la zone de </a:t>
            </a:r>
            <a:r>
              <a:rPr lang="fr-FR" sz="2000" b="1" u="sng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Kénitra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r>
              <a:rPr lang="fr-FR" sz="2000" b="1" dirty="0" smtClean="0">
                <a:latin typeface="Comic Sans MS" panose="030F0702030302020204" pitchFamily="66" charset="0"/>
              </a:rPr>
              <a:t> contactés par l’agence universitaire ANAPEC de l’UIT</a:t>
            </a:r>
          </a:p>
          <a:p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Intervenant: </a:t>
            </a:r>
            <a:r>
              <a:rPr lang="fr-FR" sz="2000" b="1" dirty="0" smtClean="0">
                <a:latin typeface="Comic Sans MS" panose="030F0702030302020204" pitchFamily="66" charset="0"/>
              </a:rPr>
              <a:t> DRH Saint </a:t>
            </a:r>
            <a:r>
              <a:rPr lang="fr-FR" sz="2000" b="1" dirty="0" err="1" smtClean="0">
                <a:latin typeface="Comic Sans MS" panose="030F0702030302020204" pitchFamily="66" charset="0"/>
              </a:rPr>
              <a:t>Gobain</a:t>
            </a:r>
            <a:endParaRPr lang="fr-FR" sz="2000" b="1" dirty="0" smtClean="0">
              <a:latin typeface="Comic Sans MS" panose="030F0702030302020204" pitchFamily="66" charset="0"/>
            </a:endParaRPr>
          </a:p>
          <a:p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sociétés: </a:t>
            </a:r>
            <a:r>
              <a:rPr lang="fr-FR" sz="2000" b="1" dirty="0" smtClean="0">
                <a:latin typeface="Comic Sans MS" panose="030F0702030302020204" pitchFamily="66" charset="0"/>
              </a:rPr>
              <a:t>FPTP, </a:t>
            </a:r>
            <a:r>
              <a:rPr lang="fr-FR" sz="2000" b="1" dirty="0">
                <a:latin typeface="Comic Sans MS" panose="030F0702030302020204" pitchFamily="66" charset="0"/>
              </a:rPr>
              <a:t>SEWS </a:t>
            </a:r>
            <a:r>
              <a:rPr lang="fr-FR" sz="2000" b="1" dirty="0" smtClean="0">
                <a:latin typeface="Comic Sans MS" panose="030F0702030302020204" pitchFamily="66" charset="0"/>
              </a:rPr>
              <a:t>MFZ, SEWS Maroc, </a:t>
            </a:r>
            <a:r>
              <a:rPr lang="fr-FR" sz="2000" b="1" dirty="0" err="1" smtClean="0">
                <a:latin typeface="Comic Sans MS" panose="030F0702030302020204" pitchFamily="66" charset="0"/>
              </a:rPr>
              <a:t>Hirchmann</a:t>
            </a:r>
            <a:r>
              <a:rPr lang="fr-FR" sz="2000" b="1" dirty="0" smtClean="0">
                <a:latin typeface="Comic Sans MS" panose="030F0702030302020204" pitchFamily="66" charset="0"/>
              </a:rPr>
              <a:t>, </a:t>
            </a:r>
            <a:r>
              <a:rPr lang="fr-FR" sz="2000" b="1" dirty="0" err="1" smtClean="0">
                <a:latin typeface="Comic Sans MS" panose="030F0702030302020204" pitchFamily="66" charset="0"/>
              </a:rPr>
              <a:t>Fujikura</a:t>
            </a:r>
            <a:r>
              <a:rPr lang="fr-FR" sz="2000" b="1" dirty="0">
                <a:latin typeface="Comic Sans MS" panose="030F0702030302020204" pitchFamily="66" charset="0"/>
              </a:rPr>
              <a:t>, SBS </a:t>
            </a:r>
            <a:r>
              <a:rPr lang="fr-FR" sz="2000" b="1" dirty="0" smtClean="0">
                <a:latin typeface="Comic Sans MS" panose="030F0702030302020204" pitchFamily="66" charset="0"/>
              </a:rPr>
              <a:t>Porcher, </a:t>
            </a:r>
            <a:r>
              <a:rPr lang="fr-FR" sz="2000" b="1" dirty="0" err="1" smtClean="0">
                <a:latin typeface="Comic Sans MS" panose="030F0702030302020204" pitchFamily="66" charset="0"/>
              </a:rPr>
              <a:t>Coficab</a:t>
            </a:r>
            <a:r>
              <a:rPr lang="fr-FR" sz="2000" b="1" dirty="0" smtClean="0">
                <a:latin typeface="Comic Sans MS" panose="030F0702030302020204" pitchFamily="66" charset="0"/>
              </a:rPr>
              <a:t>, </a:t>
            </a:r>
            <a:r>
              <a:rPr lang="fr-FR" sz="2000" b="1" dirty="0" err="1" smtClean="0">
                <a:latin typeface="Comic Sans MS" panose="030F0702030302020204" pitchFamily="66" charset="0"/>
              </a:rPr>
              <a:t>Faurecia,Prefab</a:t>
            </a:r>
            <a:r>
              <a:rPr lang="fr-FR" sz="2000" b="1" dirty="0" smtClean="0">
                <a:latin typeface="Comic Sans MS" panose="030F0702030302020204" pitchFamily="66" charset="0"/>
              </a:rPr>
              <a:t>, </a:t>
            </a:r>
            <a:r>
              <a:rPr lang="fr-FR" sz="2000" b="1" dirty="0" err="1">
                <a:latin typeface="Comic Sans MS" panose="030F0702030302020204" pitchFamily="66" charset="0"/>
              </a:rPr>
              <a:t>Industry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936" y="5168035"/>
            <a:ext cx="998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Étudiants: Masters (352)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fr-FR" sz="2000" b="1" dirty="0" smtClean="0">
                <a:latin typeface="Comic Sans MS" panose="030F0702030302020204" pitchFamily="66" charset="0"/>
              </a:rPr>
              <a:t> formations, 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Licence Professionnelle</a:t>
            </a:r>
            <a:r>
              <a:rPr lang="fr-FR" sz="2000" b="1" dirty="0" smtClean="0">
                <a:latin typeface="Comic Sans MS" panose="030F0702030302020204" pitchFamily="66" charset="0"/>
              </a:rPr>
              <a:t>: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fr-FR" sz="2000" b="1" dirty="0" smtClean="0">
                <a:latin typeface="Comic Sans MS" panose="030F0702030302020204" pitchFamily="66" charset="0"/>
              </a:rPr>
              <a:t> formation</a:t>
            </a:r>
            <a:r>
              <a:rPr 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728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239" y="367320"/>
            <a:ext cx="6976205" cy="506292"/>
          </a:xfrm>
          <a:prstGeom prst="rect">
            <a:avLst/>
          </a:prstGeom>
          <a:solidFill>
            <a:srgbClr val="00FFFF">
              <a:alpha val="27000"/>
            </a:srgb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Atelier 2 :</a:t>
            </a:r>
            <a:r>
              <a:rPr lang="fr-FR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Communication Lauréats-Entreprises et Employabilité</a:t>
            </a:r>
            <a:endParaRPr lang="fr-FR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5093" y="1303609"/>
            <a:ext cx="561649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mbria" panose="02040503050406030204" pitchFamily="18" charset="0"/>
              <a:buChar char="-"/>
            </a:pP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L’expérience de développement de l’employabilité des lauréats de l’Université Ibn </a:t>
            </a:r>
            <a:r>
              <a:rPr lang="fr-FR" sz="2000" b="1" dirty="0" err="1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Tofaïl</a:t>
            </a: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fr-FR" sz="2000" i="1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(Pr A.R. KRIBII, Centre de Développement de Carrière, Université Ibn </a:t>
            </a:r>
            <a:r>
              <a:rPr lang="fr-FR" sz="2000" i="1" dirty="0" err="1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Tofaïl</a:t>
            </a:r>
            <a:r>
              <a:rPr lang="fr-FR" sz="2000" i="1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fr-FR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6780" y="1140351"/>
            <a:ext cx="4848676" cy="267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2175" y="3992136"/>
            <a:ext cx="4988314" cy="28101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95093" y="31906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aider</a:t>
            </a:r>
            <a:r>
              <a:rPr lang="fr-F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nos lauréats à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acquérir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les compétences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 nécessaires à leur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employabilité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95093" y="41540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les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accompagnant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 au cours du cursus universitaire pour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avoir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 une bonne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visibilité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 sur le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marché du travail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093" y="51557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permettre 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à nos futurs lauréats de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s’autoévaluer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à fin de remédier aux faiblesses </a:t>
            </a:r>
          </a:p>
        </p:txBody>
      </p:sp>
    </p:spTree>
    <p:extLst>
      <p:ext uri="{BB962C8B-B14F-4D97-AF65-F5344CB8AC3E}">
        <p14:creationId xmlns:p14="http://schemas.microsoft.com/office/powerpoint/2010/main" val="37614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92" y="3672269"/>
            <a:ext cx="5388681" cy="30337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9775" y="565686"/>
            <a:ext cx="5522815" cy="3106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7058" y="312539"/>
            <a:ext cx="6976205" cy="506292"/>
          </a:xfrm>
          <a:prstGeom prst="rect">
            <a:avLst/>
          </a:prstGeom>
          <a:solidFill>
            <a:srgbClr val="00FFFF">
              <a:alpha val="27000"/>
            </a:srgb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Atelier 2 :</a:t>
            </a:r>
            <a:r>
              <a:rPr lang="fr-FR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Communication Lauréats-Entreprises et Employabilité</a:t>
            </a:r>
            <a:endParaRPr lang="fr-FR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8349" y="1357094"/>
            <a:ext cx="54656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FF"/>
                </a:solidFill>
              </a:rPr>
              <a:t>Représentant de l’ANAPEC: Mohamed BRETAA</a:t>
            </a:r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/>
              <a:t>Action de l’agence universitaire ANAPEC de l’UIT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/>
              <a:t>Manque de compétences personnelles chez les lauréats « Soft </a:t>
            </a:r>
            <a:r>
              <a:rPr lang="fr-FR" sz="2000" dirty="0" err="1" smtClean="0"/>
              <a:t>Skills</a:t>
            </a:r>
            <a:r>
              <a:rPr lang="fr-FR" sz="2000" dirty="0" smtClean="0"/>
              <a:t> 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/>
              <a:t>Comment y remédier : formation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/>
              <a:t>L’aide à l’auto-emploi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024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04" y="2642086"/>
            <a:ext cx="6359731" cy="3580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2433" y="506863"/>
            <a:ext cx="5932843" cy="625428"/>
          </a:xfrm>
          <a:prstGeom prst="rect">
            <a:avLst/>
          </a:prstGeom>
          <a:solidFill>
            <a:srgbClr val="FFFF00">
              <a:alpha val="56000"/>
            </a:srgb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Discussions et Recommandations</a:t>
            </a:r>
            <a:r>
              <a:rPr lang="fr-FR" sz="32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fr-FR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772" y="1580290"/>
            <a:ext cx="3773011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Discussions: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fr-FR" sz="2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fr-FR" sz="2000" b="1" dirty="0" smtClean="0">
              <a:solidFill>
                <a:srgbClr val="0000FF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sz="2000" b="1" dirty="0" smtClean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Critères et les préférences de l’employeur 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sz="2000" b="1" dirty="0" smtClean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CV spécifique ou non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sz="2000" b="1" dirty="0" smtClean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Pb des stages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sz="2000" b="1" dirty="0" smtClean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Les études et stages à l’étranger</a:t>
            </a:r>
            <a:endParaRPr lang="fr-FR" dirty="0"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2433" y="506863"/>
            <a:ext cx="5932843" cy="625428"/>
          </a:xfrm>
          <a:prstGeom prst="rect">
            <a:avLst/>
          </a:prstGeom>
          <a:solidFill>
            <a:srgbClr val="FFFF00">
              <a:alpha val="56000"/>
            </a:srgb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Discussions et Recommandations</a:t>
            </a:r>
            <a:r>
              <a:rPr lang="fr-FR" sz="32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fr-FR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523" y="1845250"/>
            <a:ext cx="2654060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Recommandations:</a:t>
            </a:r>
            <a:endParaRPr lang="fr-FR" sz="2400" b="1" dirty="0">
              <a:solidFill>
                <a:srgbClr val="0000FF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6778" y="2442116"/>
            <a:ext cx="9559208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Le projet e-Portfolio doit concerner toutes les universités et entreprises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Trouver une solution au problème de stage dans les entreprises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Inclure dans le cursus universitaire la préparation des étudiants au marché de l’emploi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Faire appel aux DRH pour contribuer à la formation des étudiants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Aider à l’orientation des étudiants après le BAC</a:t>
            </a:r>
            <a:endParaRPr lang="fr-FR" sz="2400" b="1" dirty="0"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r-FR" sz="2400" b="1" dirty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Les programmes </a:t>
            </a:r>
            <a:r>
              <a:rPr lang="fr-FR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dans les facultés doivent répondre aux besoins du marché </a:t>
            </a:r>
            <a:r>
              <a:rPr lang="fr-FR" sz="2400" b="1" smtClean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du travail</a:t>
            </a:r>
            <a:endParaRPr lang="fr-FR" sz="2400" b="1" dirty="0"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fr-FR" sz="2400" b="1" dirty="0" smtClean="0"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9721" y="1262919"/>
            <a:ext cx="3801041" cy="584775"/>
          </a:xfrm>
          <a:prstGeom prst="rect">
            <a:avLst/>
          </a:prstGeom>
          <a:solidFill>
            <a:srgbClr val="00FFFF">
              <a:alpha val="24000"/>
            </a:srgbClr>
          </a:solidFill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Clôture du Workshop</a:t>
            </a:r>
            <a:endParaRPr lang="fr-FR" sz="44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5494" y="3290501"/>
            <a:ext cx="3509294" cy="400110"/>
          </a:xfrm>
          <a:prstGeom prst="rect">
            <a:avLst/>
          </a:prstGeom>
          <a:solidFill>
            <a:srgbClr val="00FF00">
              <a:alpha val="39000"/>
            </a:srgbClr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Merci pour votre attention</a:t>
            </a: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53" y="2698897"/>
            <a:ext cx="1162990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Times New Roman" panose="02020603050405020304" pitchFamily="18" charset="0"/>
              </a:rPr>
              <a:t>Bonjour</a:t>
            </a:r>
            <a:endParaRPr lang="fr-FR" sz="20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Times New Roman" panose="02020603050405020304" pitchFamily="18" charset="0"/>
              </a:rPr>
              <a:t>Je vous sollicite pour une participation à un Workshop qui aura lieu , le 04/12/2017 , à la salle de de conférence de la Présidence Ibn </a:t>
            </a:r>
            <a:r>
              <a:rPr lang="fr-FR" sz="2000" dirty="0" err="1" smtClean="0">
                <a:effectLst/>
                <a:latin typeface="Times New Roman" panose="02020603050405020304" pitchFamily="18" charset="0"/>
              </a:rPr>
              <a:t>Tofail</a:t>
            </a:r>
            <a:r>
              <a:rPr lang="fr-FR" sz="2000" dirty="0" smtClean="0">
                <a:effectLst/>
                <a:latin typeface="Times New Roman" panose="02020603050405020304" pitchFamily="18" charset="0"/>
              </a:rPr>
              <a:t>.</a:t>
            </a:r>
            <a:endParaRPr lang="fr-FR" sz="20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fr-FR" sz="2000" b="1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Ce workshop autour de la thématique "vers une meilleure communication lauréats-Entreprises", sera </a:t>
            </a:r>
            <a:r>
              <a:rPr lang="fr-FR" sz="2000" b="1" i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l'occasion de parler de vos attentes et des difficultés que vous rencontrez ainsi que d'émettre des propositions concrètes pour améliorer la relation Entreprises et lauréats.</a:t>
            </a:r>
            <a:endParaRPr lang="fr-FR" sz="2000" b="1" i="1" u="sng" dirty="0" smtClean="0">
              <a:solidFill>
                <a:srgbClr val="0000FF"/>
              </a:solidFill>
              <a:effectLst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Times New Roman" panose="02020603050405020304" pitchFamily="18" charset="0"/>
              </a:rPr>
              <a:t>Veuillez trouver joint , le programme du Workshop, </a:t>
            </a:r>
            <a:r>
              <a:rPr lang="fr-FR" sz="2000" b="1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on compte énormément sur votre participation</a:t>
            </a:r>
            <a:r>
              <a:rPr lang="fr-FR" sz="2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fr-FR" sz="2000" dirty="0" smtClean="0">
                <a:effectLst/>
                <a:latin typeface="Times New Roman" panose="02020603050405020304" pitchFamily="18" charset="0"/>
              </a:rPr>
              <a:t>  </a:t>
            </a:r>
            <a:endParaRPr lang="fr-FR" sz="2000" dirty="0" smtClean="0">
              <a:effectLst/>
            </a:endParaRPr>
          </a:p>
          <a:p>
            <a:r>
              <a:rPr lang="fr-FR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Restant à votre disposition pour tous les éclaircissements nécessaires.</a:t>
            </a:r>
            <a:endParaRPr lang="fr-FR" dirty="0" smtClean="0"/>
          </a:p>
          <a:p>
            <a:r>
              <a:rPr lang="fr-FR" dirty="0" smtClean="0"/>
              <a:t>Bien cordialement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7030A0"/>
                </a:solidFill>
              </a:rPr>
              <a:t>Naima ELHARRAR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Directrice ANAPEC,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Agence Kenitra Universitaire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0661045543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753" y="691322"/>
            <a:ext cx="1189907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---------- Message transféré ----------</a:t>
            </a:r>
            <a:b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 : </a:t>
            </a:r>
            <a:r>
              <a:rPr kumimoji="0" lang="fr-FR" alt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naima</a:t>
            </a: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elharrar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n.elharrar2016@gmail.com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b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 : 27 novembre 2017 à 11:50</a:t>
            </a:r>
            <a:b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 : Workshop 04 12 2017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 :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abdelhadi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abdelhadi.zouitene@hotmail.com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&gt;,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ecolecentrale2kenitra@gmail.com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Driss Laurier &lt;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ecolelaurier@gmail.com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&gt;,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ecole_laval@yahoo.com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Ecole La grande Famille &lt;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ecolelagrandefamille@gmail.com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&gt;, ECOLE ECOSIAM &lt;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contact@ecosiam.ma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&gt;,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nabila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moniya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ecolelaval@gmail.com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&gt;, EULER SCHOOL Ecole &lt;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eulerschool@gmail.com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&gt;,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ecoledonbosco1@menara.ma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max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ins.maxwell@gmail.com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5143" y="216126"/>
            <a:ext cx="6546985" cy="369332"/>
          </a:xfrm>
          <a:prstGeom prst="rect">
            <a:avLst/>
          </a:prstGeom>
          <a:solidFill>
            <a:srgbClr val="00FFFF">
              <a:alpha val="24000"/>
            </a:srgbClr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Exemple d’invitation envoyée aux secteurs professionnels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6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856" y="120134"/>
            <a:ext cx="10254730" cy="369332"/>
          </a:xfrm>
          <a:prstGeom prst="rect">
            <a:avLst/>
          </a:prstGeom>
          <a:solidFill>
            <a:srgbClr val="00FFFF">
              <a:alpha val="28000"/>
            </a:srgbClr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Exemple d’invitation envoyée aux enseignants, directeurs de centres, chargés de missions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6107" y="691790"/>
            <a:ext cx="9292910" cy="6015135"/>
          </a:xfrm>
          <a:prstGeom prst="rect">
            <a:avLst/>
          </a:prstGeom>
        </p:spPr>
      </p:pic>
      <p:pic>
        <p:nvPicPr>
          <p:cNvPr id="4097" name="Picture 1" descr="profile_mask_2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èces jointe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lear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12" y="557212"/>
            <a:ext cx="10420962" cy="556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4339" y="80567"/>
            <a:ext cx="24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http://www.uit.ac.ma/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310" y="734045"/>
            <a:ext cx="10679874" cy="60074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3565" y="196381"/>
            <a:ext cx="9432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http://www.uit.ac.ma/workshop-intitule-vers-meilleure-communication-laureats-entreprises/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760" y="208279"/>
            <a:ext cx="10777825" cy="30514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3902" y="3445727"/>
            <a:ext cx="7424099" cy="3412273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887732" y="1588203"/>
            <a:ext cx="1080654" cy="424873"/>
          </a:xfrm>
          <a:prstGeom prst="wedgeRoundRectCallout">
            <a:avLst>
              <a:gd name="adj1" fmla="val 65700"/>
              <a:gd name="adj2" fmla="val 490921"/>
              <a:gd name="adj3" fmla="val 16667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27389" y="-27823"/>
            <a:ext cx="4170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</a:rPr>
              <a:t>http://www.uit.ac.ma/erasmus-eval/</a:t>
            </a:r>
          </a:p>
        </p:txBody>
      </p:sp>
    </p:spTree>
    <p:extLst>
      <p:ext uri="{BB962C8B-B14F-4D97-AF65-F5344CB8AC3E}">
        <p14:creationId xmlns:p14="http://schemas.microsoft.com/office/powerpoint/2010/main" val="42508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1459" y="196850"/>
            <a:ext cx="4415023" cy="66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18790"/>
              </p:ext>
            </p:extLst>
          </p:nvPr>
        </p:nvGraphicFramePr>
        <p:xfrm>
          <a:off x="2792681" y="447763"/>
          <a:ext cx="7653337" cy="382905"/>
        </p:xfrm>
        <a:graphic>
          <a:graphicData uri="http://schemas.openxmlformats.org/drawingml/2006/table">
            <a:tbl>
              <a:tblPr firstRow="1" firstCol="1" bandRow="1"/>
              <a:tblGrid>
                <a:gridCol w="1945574"/>
                <a:gridCol w="5707763"/>
              </a:tblGrid>
              <a:tr h="382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08h</a:t>
                      </a:r>
                      <a:r>
                        <a:rPr lang="fr-FR" sz="1800" b="1" baseline="0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 15</a:t>
                      </a:r>
                      <a:endParaRPr lang="fr-FR" sz="1600" b="1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Inscription des participants</a:t>
                      </a:r>
                      <a:endParaRPr lang="fr-FR" sz="1600" b="1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>
                        <a:alpha val="5294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03166" y="1226712"/>
            <a:ext cx="5006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08h15: Début d’inscription des participants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1933" y="3978234"/>
            <a:ext cx="3594461" cy="26958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128" y="2149434"/>
            <a:ext cx="3070295" cy="45246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23" y="2301029"/>
            <a:ext cx="4587587" cy="34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SAINT-GOBAIN">
      <a:dk1>
        <a:srgbClr val="575756"/>
      </a:dk1>
      <a:lt1>
        <a:sysClr val="window" lastClr="FFFFFF"/>
      </a:lt1>
      <a:dk2>
        <a:srgbClr val="17428C"/>
      </a:dk2>
      <a:lt2>
        <a:srgbClr val="000000"/>
      </a:lt2>
      <a:accent1>
        <a:srgbClr val="CE1431"/>
      </a:accent1>
      <a:accent2>
        <a:srgbClr val="E5531A"/>
      </a:accent2>
      <a:accent3>
        <a:srgbClr val="67B9B0"/>
      </a:accent3>
      <a:accent4>
        <a:srgbClr val="219CDC"/>
      </a:accent4>
      <a:accent5>
        <a:srgbClr val="17428C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926</Words>
  <Application>Microsoft Office PowerPoint</Application>
  <PresentationFormat>Grand écran</PresentationFormat>
  <Paragraphs>136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Cambria</vt:lpstr>
      <vt:lpstr>Comic Sans MS</vt:lpstr>
      <vt:lpstr>Gill Sans MT</vt:lpstr>
      <vt:lpstr>Times New Roman</vt:lpstr>
      <vt:lpstr>Trebuchet MS</vt:lpstr>
      <vt:lpstr>Wingdings</vt:lpstr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Profile type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Compte Microsoft</cp:lastModifiedBy>
  <cp:revision>77</cp:revision>
  <dcterms:created xsi:type="dcterms:W3CDTF">2017-12-08T09:17:05Z</dcterms:created>
  <dcterms:modified xsi:type="dcterms:W3CDTF">2017-12-13T21:31:49Z</dcterms:modified>
</cp:coreProperties>
</file>