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1" r:id="rId1"/>
    <p:sldMasterId id="2147483800" r:id="rId2"/>
    <p:sldMasterId id="2147483920" r:id="rId3"/>
  </p:sldMasterIdLst>
  <p:notesMasterIdLst>
    <p:notesMasterId r:id="rId18"/>
  </p:notesMasterIdLst>
  <p:handoutMasterIdLst>
    <p:handoutMasterId r:id="rId19"/>
  </p:handoutMasterIdLst>
  <p:sldIdLst>
    <p:sldId id="308" r:id="rId4"/>
    <p:sldId id="403" r:id="rId5"/>
    <p:sldId id="387" r:id="rId6"/>
    <p:sldId id="406" r:id="rId7"/>
    <p:sldId id="407" r:id="rId8"/>
    <p:sldId id="408" r:id="rId9"/>
    <p:sldId id="409" r:id="rId10"/>
    <p:sldId id="404" r:id="rId11"/>
    <p:sldId id="411" r:id="rId12"/>
    <p:sldId id="413" r:id="rId13"/>
    <p:sldId id="414" r:id="rId14"/>
    <p:sldId id="415" r:id="rId15"/>
    <p:sldId id="417" r:id="rId16"/>
    <p:sldId id="41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nia" initials="D" lastIdx="9" clrIdx="0">
    <p:extLst/>
  </p:cmAuthor>
  <p:cmAuthor id="2" name="dell" initials="d" lastIdx="13" clrIdx="1">
    <p:extLst>
      <p:ext uri="{19B8F6BF-5375-455C-9EA6-DF929625EA0E}">
        <p15:presenceInfo xmlns=""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F7F7F"/>
    <a:srgbClr val="F3534B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7486" autoAdjust="0"/>
  </p:normalViewPr>
  <p:slideViewPr>
    <p:cSldViewPr snapToGrid="0">
      <p:cViewPr varScale="1">
        <p:scale>
          <a:sx n="64" d="100"/>
          <a:sy n="64" d="100"/>
        </p:scale>
        <p:origin x="-12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2D486-8E23-4418-A968-D5A80E31DE03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364A8-0429-4082-8E41-F89C6E715F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1444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C7E9A-CA11-4426-8759-0037502A7EBC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E08CA-1E17-4A59-9F7B-A5A1A23070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2351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95699-8937-4DCC-BD47-811CD97F226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Projet de fin d'études</a:t>
            </a:r>
          </a:p>
        </p:txBody>
      </p:sp>
    </p:spTree>
    <p:extLst>
      <p:ext uri="{BB962C8B-B14F-4D97-AF65-F5344CB8AC3E}">
        <p14:creationId xmlns="" xmlns:p14="http://schemas.microsoft.com/office/powerpoint/2010/main" val="8668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1A09-318B-44E5-8F03-B3726C2138AC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10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1A09-318B-44E5-8F03-B3726C2138AC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10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95699-8937-4DCC-BD47-811CD97F226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Projet de fin d'études</a:t>
            </a:r>
          </a:p>
        </p:txBody>
      </p:sp>
    </p:spTree>
    <p:extLst>
      <p:ext uri="{BB962C8B-B14F-4D97-AF65-F5344CB8AC3E}">
        <p14:creationId xmlns="" xmlns:p14="http://schemas.microsoft.com/office/powerpoint/2010/main" val="8668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160103"/>
            <a:ext cx="12192000" cy="262393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0750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82487" y="1659796"/>
            <a:ext cx="2998936" cy="446117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900762" y="1659795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454909" y="1659795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9009056" y="1659795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900762" y="3924379"/>
            <a:ext cx="7443101" cy="2196587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3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11286889" y="489759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5E5CA2">
                    <a:lumMod val="65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5E5CA2">
                  <a:lumMod val="65000"/>
                </a:srgb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1395567" y="432675"/>
            <a:ext cx="432000" cy="432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571894" y="4001696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571893" y="1873524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1318593" y="4001697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1318592" y="1848714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="" xmlns:p14="http://schemas.microsoft.com/office/powerpoint/2010/main" val="170594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219887" y="1816365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40069" y="1816365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1141021" y="4061854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6361203" y="4061854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06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3037024" cy="34720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4" y="0"/>
            <a:ext cx="2991887" cy="34720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0"/>
            <a:ext cx="3100594" cy="34720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87690" y="0"/>
            <a:ext cx="3004309" cy="34720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35693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177670" y="304800"/>
            <a:ext cx="1749287" cy="6321287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56104" y="302331"/>
            <a:ext cx="1749287" cy="6321287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334538" y="302330"/>
            <a:ext cx="1749287" cy="63212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44528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567350" y="-543339"/>
            <a:ext cx="4683926" cy="381662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584447" y="801512"/>
            <a:ext cx="4683926" cy="381662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411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080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910449"/>
            <a:ext cx="12192000" cy="3708476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159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354515" y="2400839"/>
            <a:ext cx="1839260" cy="2016978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898932" y="2400839"/>
            <a:ext cx="1839260" cy="2016978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43349" y="2400839"/>
            <a:ext cx="1839260" cy="2016978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987766" y="2397093"/>
            <a:ext cx="1839260" cy="2016978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4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40700" y="2669365"/>
            <a:ext cx="9528313" cy="262393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57490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234068"/>
            <a:ext cx="12192000" cy="2623932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6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234068"/>
            <a:ext cx="12192000" cy="2623932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754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930887" cy="68580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10606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930887" cy="68580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1217849" y="1520688"/>
            <a:ext cx="4683926" cy="381662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="" xmlns:p14="http://schemas.microsoft.com/office/powerpoint/2010/main" val="3816959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5261113" y="0"/>
            <a:ext cx="6930887" cy="68580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5538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4744278" cy="68580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2732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7447722" y="0"/>
            <a:ext cx="4744278" cy="68580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8124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h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206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70286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81816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505739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69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1171585" y="641440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11280263" y="584356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280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32313" y="1"/>
            <a:ext cx="2133600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166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center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66991" y="1"/>
            <a:ext cx="21336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340952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75722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765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99791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051234" y="1"/>
            <a:ext cx="3140765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26199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s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316278" y="1"/>
            <a:ext cx="2875722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31959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98409" y="848138"/>
            <a:ext cx="3180522" cy="5121965"/>
          </a:xfrm>
          <a:prstGeom prst="foldedCorner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499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86261" y="1"/>
            <a:ext cx="4505739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09196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510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388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9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-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915537" y="2300786"/>
            <a:ext cx="2160000" cy="216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718372" y="2300786"/>
            <a:ext cx="2160000" cy="216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521207" y="2300786"/>
            <a:ext cx="2160000" cy="216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1021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823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275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82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802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521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493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860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5B9-0DDB-4140-BE43-969BE51362F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874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CE8D-8875-488E-9A37-7DB01E55A18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70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74644" y="2819953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92036" y="2819953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09428" y="2819953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53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176C-65C6-48DC-9927-74C61491E36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965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D71F-553E-43A5-B47E-44E61A8B672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637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FBEA-1995-418B-BC84-73A7B834A9F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037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3D8B-0021-431E-B58F-8B42A4AE6B0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888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E1CA-5E27-4EDF-AEDC-CA764707037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013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F56F-5AAF-428E-AA48-BA4DF5FF4C6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1752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0305-B4E3-4017-A3A1-EF3F5E160FF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5681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01F9-0FC3-4970-ACC5-22AEAC51BDA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445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C8EB-879E-4C0A-86B1-44C08E82C6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007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0429-A792-469A-AA58-3CF43FAA2E8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43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2517912"/>
            <a:ext cx="12192000" cy="288897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679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48C9-7C70-40AB-A7EA-C7770648311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DED11-C1C1-4484-8172-CC8BCEF475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996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11297481" y="489759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5E5CA2">
                    <a:lumMod val="65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5E5CA2">
                  <a:lumMod val="65000"/>
                </a:srgb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1406159" y="432675"/>
            <a:ext cx="432000" cy="432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829850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632685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435520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238355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020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57261" y="2445784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57261" y="4548066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462006" y="2445784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462006" y="4548066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066752" y="2445784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066751" y="4548066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617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108073" y="2420547"/>
            <a:ext cx="2334807" cy="3403893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62220" y="2420547"/>
            <a:ext cx="2334807" cy="3403893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16367" y="2420547"/>
            <a:ext cx="2334807" cy="3403893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770514" y="2420547"/>
            <a:ext cx="2334807" cy="3403893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rgbClr val="FFFFFF">
                    <a:lumMod val="50000"/>
                  </a:srgbClr>
                </a:solidFill>
              </a:rPr>
              <a:pPr algn="ctr"/>
              <a:t>‹N°›</a:t>
            </a:fld>
            <a:endParaRPr lang="id-ID" sz="14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12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4C31-475E-4A2F-A9AA-BA95AC06B52C}" type="datetimeFigureOut">
              <a:rPr lang="id-ID" smtClean="0">
                <a:solidFill>
                  <a:srgbClr val="2B2B2D">
                    <a:tint val="75000"/>
                  </a:srgbClr>
                </a:solidFill>
              </a:rPr>
              <a:pPr/>
              <a:t>14/12/2017</a:t>
            </a:fld>
            <a:endParaRPr lang="id-ID">
              <a:solidFill>
                <a:srgbClr val="2B2B2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srgbClr val="2B2B2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>
                <a:solidFill>
                  <a:srgbClr val="2B2B2D">
                    <a:tint val="75000"/>
                  </a:srgbClr>
                </a:solidFill>
              </a:rPr>
              <a:pPr/>
              <a:t>‹N°›</a:t>
            </a:fld>
            <a:endParaRPr lang="id-ID">
              <a:solidFill>
                <a:srgbClr val="2B2B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41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A4700-38AF-4C0E-A1CC-022D7A8B50A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A80FE-3A36-4F52-BD45-277E09F96A8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99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23BE-8890-485B-823E-B8E8B4488DA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Projet de Fin d’Etudes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51EF-5CAC-4B96-85F7-D4272DEE6A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2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5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jpeg"/><Relationship Id="rId5" Type="http://schemas.openxmlformats.org/officeDocument/2006/relationships/hyperlink" Target="Livrable-UBM-Enquete-Entreprises.pdf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jpeg"/><Relationship Id="rId5" Type="http://schemas.openxmlformats.org/officeDocument/2006/relationships/hyperlink" Target="Livrable-UBM-Enquete-Etudiants.pdf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24000" y="6596391"/>
            <a:ext cx="15476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Projet de fin d’études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875912" y="6611780"/>
            <a:ext cx="792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2016-2017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12226" y="6060105"/>
            <a:ext cx="357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Amel NEJJARI – UAE</a:t>
            </a:r>
          </a:p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amelnejjari@yahoo.fr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1987760" y="2636382"/>
            <a:ext cx="8619893" cy="69234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n w="6350">
                <a:solidFill>
                  <a:prstClr val="black"/>
                </a:solidFill>
              </a:ln>
              <a:solidFill>
                <a:srgbClr val="66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le 1" descr="Title 1"/>
          <p:cNvSpPr txBox="1">
            <a:spLocks/>
          </p:cNvSpPr>
          <p:nvPr/>
        </p:nvSpPr>
        <p:spPr>
          <a:xfrm>
            <a:off x="2344153" y="1745561"/>
            <a:ext cx="8066129" cy="76903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2ème réunion du Consortium e-VAL</a:t>
            </a:r>
            <a:r>
              <a:rPr lang="fr-FR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477690" y="5274723"/>
            <a:ext cx="5139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Jeudi </a:t>
            </a:r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14 </a:t>
            </a:r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décembre 2017</a:t>
            </a:r>
          </a:p>
          <a:p>
            <a:endParaRPr lang="fr-FR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Faculté des Sciences et Techniques de Fès</a:t>
            </a:r>
            <a:endParaRPr lang="fr-FR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 flipV="1">
            <a:off x="8617620" y="2874516"/>
            <a:ext cx="55241" cy="468472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 flipH="1" flipV="1">
            <a:off x="1502922" y="5139458"/>
            <a:ext cx="86954" cy="180281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1" descr="Title 1"/>
          <p:cNvSpPr txBox="1">
            <a:spLocks/>
          </p:cNvSpPr>
          <p:nvPr/>
        </p:nvSpPr>
        <p:spPr>
          <a:xfrm>
            <a:off x="2164135" y="3568630"/>
            <a:ext cx="8070184" cy="1394441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Lot 1 : Etat des lieux</a:t>
            </a:r>
          </a:p>
        </p:txBody>
      </p:sp>
      <p:pic>
        <p:nvPicPr>
          <p:cNvPr id="32" name="Picture 4" descr="C:\Users\Amal\Downloads\logosbeneficaireserasmusrightfund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25" y="188640"/>
            <a:ext cx="4321411" cy="936104"/>
          </a:xfrm>
          <a:prstGeom prst="rect">
            <a:avLst/>
          </a:prstGeom>
          <a:noFill/>
        </p:spPr>
      </p:pic>
      <p:pic>
        <p:nvPicPr>
          <p:cNvPr id="1026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4365" y="-900949"/>
            <a:ext cx="3299012" cy="3299012"/>
          </a:xfrm>
          <a:prstGeom prst="rect">
            <a:avLst/>
          </a:prstGeom>
          <a:noFill/>
        </p:spPr>
      </p:pic>
      <p:sp>
        <p:nvSpPr>
          <p:cNvPr id="37" name="ZoneTexte 36"/>
          <p:cNvSpPr txBox="1"/>
          <p:nvPr/>
        </p:nvSpPr>
        <p:spPr>
          <a:xfrm>
            <a:off x="649473" y="5553600"/>
            <a:ext cx="357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Equipe Projet e-VAL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" descr="C:\Users\Amal\Desktop\150px-Logouniversidadcadiz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6700" y="228040"/>
            <a:ext cx="100171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469" y="168462"/>
            <a:ext cx="120173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17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32658"/>
            <a:ext cx="11760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entury Gothic" pitchFamily="34" charset="0"/>
              </a:rPr>
              <a:t>	</a:t>
            </a:r>
            <a:r>
              <a:rPr lang="fr-FR" sz="3600" b="1" dirty="0" smtClean="0">
                <a:latin typeface="Century Gothic" pitchFamily="34" charset="0"/>
              </a:rPr>
              <a:t>Perception du e-portfolio</a:t>
            </a:r>
            <a:endParaRPr lang="fr-FR" sz="3600" b="1" dirty="0"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6517" y="1624206"/>
            <a:ext cx="11425269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r>
              <a:rPr lang="fr-FR" sz="2400" b="1" i="1" dirty="0" smtClean="0"/>
              <a:t>« Pourriez-vous avoir recours à un espace numérique pour capitaliser vos compétences en l’utilisant comme outil dans le processus de recherche de stage ou d’emploi? »</a:t>
            </a:r>
          </a:p>
          <a:p>
            <a:endParaRPr lang="fr-FR" dirty="0" smtClean="0"/>
          </a:p>
          <a:p>
            <a:r>
              <a:rPr lang="fr-FR" sz="2400" dirty="0" smtClean="0"/>
              <a:t>Réponses :</a:t>
            </a:r>
          </a:p>
          <a:p>
            <a:r>
              <a:rPr lang="fr-FR" sz="2400" b="1" dirty="0" smtClean="0"/>
              <a:t>70,25%</a:t>
            </a:r>
            <a:r>
              <a:rPr lang="fr-FR" sz="2400" dirty="0" smtClean="0"/>
              <a:t> se déclarent très intéressés et</a:t>
            </a:r>
          </a:p>
          <a:p>
            <a:r>
              <a:rPr lang="fr-FR" sz="2400" b="1" dirty="0" smtClean="0"/>
              <a:t>26,22%</a:t>
            </a:r>
            <a:r>
              <a:rPr lang="fr-FR" sz="2400" dirty="0" smtClean="0"/>
              <a:t> se disent prêts à le tester en montrant une attitude qui mêle l’intérêt et la curiosité</a:t>
            </a:r>
          </a:p>
          <a:p>
            <a:r>
              <a:rPr lang="fr-FR" sz="2400" dirty="0" smtClean="0"/>
              <a:t>(« Oui, pourquoi pas »).</a:t>
            </a:r>
          </a:p>
          <a:p>
            <a:endParaRPr lang="fr-FR" dirty="0" smtClean="0"/>
          </a:p>
          <a:p>
            <a:endParaRPr lang="fr-FR" sz="2000" b="1" dirty="0" smtClean="0">
              <a:solidFill>
                <a:srgbClr val="039FD0"/>
              </a:solidFill>
              <a:latin typeface="Verdana" pitchFamily="34" charset="0"/>
            </a:endParaRPr>
          </a:p>
          <a:p>
            <a:endParaRPr lang="fr-FR" sz="2000" b="1" dirty="0">
              <a:solidFill>
                <a:srgbClr val="039FD0"/>
              </a:solidFill>
              <a:latin typeface="Verdan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4888932" y="-2539986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35" y="6230476"/>
            <a:ext cx="560289" cy="560289"/>
          </a:xfrm>
          <a:prstGeom prst="rect">
            <a:avLst/>
          </a:prstGeom>
          <a:noFill/>
        </p:spPr>
      </p:pic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825A40-DA40-45D7-A84E-C1FE185D8F11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528448" y="6381784"/>
            <a:ext cx="9144000" cy="260649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32658"/>
            <a:ext cx="11760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entury Gothic" pitchFamily="34" charset="0"/>
              </a:rPr>
              <a:t>	</a:t>
            </a:r>
            <a:r>
              <a:rPr lang="fr-FR" sz="3600" b="1" dirty="0" smtClean="0">
                <a:latin typeface="Century Gothic" pitchFamily="34" charset="0"/>
              </a:rPr>
              <a:t>Perception du e-portfolio</a:t>
            </a:r>
            <a:endParaRPr lang="fr-FR" sz="3600" b="1" dirty="0"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6517" y="1624206"/>
            <a:ext cx="11425269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r>
              <a:rPr lang="fr-FR" sz="2400" b="1" i="1" dirty="0" smtClean="0"/>
              <a:t>« Pourriez-vous poster des vidéos sur cette plateforme pour mieux vous présenter? »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Réponses :</a:t>
            </a:r>
          </a:p>
          <a:p>
            <a:r>
              <a:rPr lang="fr-FR" sz="2400" b="1" dirty="0" smtClean="0"/>
              <a:t>31,27%</a:t>
            </a:r>
            <a:r>
              <a:rPr lang="fr-FR" sz="2400" dirty="0" smtClean="0"/>
              <a:t> se déclarent très intéressés</a:t>
            </a:r>
          </a:p>
          <a:p>
            <a:r>
              <a:rPr lang="fr-FR" sz="2400" b="1" dirty="0" smtClean="0"/>
              <a:t>41,73%</a:t>
            </a:r>
            <a:r>
              <a:rPr lang="fr-FR" sz="2400" dirty="0" smtClean="0"/>
              <a:t> sont prêts à tester cette possibilité (« Oui, pourquoi pas »).</a:t>
            </a:r>
            <a:endParaRPr lang="fr-FR" sz="2400" b="1" dirty="0" smtClean="0">
              <a:solidFill>
                <a:srgbClr val="039FD0"/>
              </a:solidFill>
              <a:latin typeface="Verdana" pitchFamily="34" charset="0"/>
            </a:endParaRPr>
          </a:p>
          <a:p>
            <a:endParaRPr lang="fr-FR" sz="2000" b="1" dirty="0">
              <a:solidFill>
                <a:srgbClr val="039FD0"/>
              </a:solidFill>
              <a:latin typeface="Verdan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4888932" y="-2539986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35" y="6230476"/>
            <a:ext cx="560289" cy="560289"/>
          </a:xfrm>
          <a:prstGeom prst="rect">
            <a:avLst/>
          </a:prstGeom>
          <a:noFill/>
        </p:spPr>
      </p:pic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825A40-DA40-45D7-A84E-C1FE185D8F11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528448" y="6381784"/>
            <a:ext cx="9144000" cy="260649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32658"/>
            <a:ext cx="11760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entury Gothic" pitchFamily="34" charset="0"/>
              </a:rPr>
              <a:t>	</a:t>
            </a:r>
            <a:r>
              <a:rPr lang="fr-FR" sz="3600" b="1" dirty="0" smtClean="0">
                <a:latin typeface="Century Gothic" pitchFamily="34" charset="0"/>
              </a:rPr>
              <a:t>Perception du e-portfolio</a:t>
            </a:r>
            <a:endParaRPr lang="fr-FR" sz="3600" b="1" dirty="0"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6517" y="1624206"/>
            <a:ext cx="11425269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r>
              <a:rPr lang="fr-FR" sz="2400" b="1" i="1" dirty="0" smtClean="0"/>
              <a:t>« Quels documents seriez-vous prêts à déposer en priorité pour valoriser vos candidatures? »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400" dirty="0" smtClean="0"/>
              <a:t>Réponses : </a:t>
            </a:r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Copie des diplômes</a:t>
            </a:r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Copie des certifications obtenues</a:t>
            </a:r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Copie des attestations de stage</a:t>
            </a:r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Vidéos</a:t>
            </a:r>
          </a:p>
          <a:p>
            <a:endParaRPr lang="fr-FR" sz="2000" b="1" dirty="0" smtClean="0">
              <a:solidFill>
                <a:srgbClr val="039FD0"/>
              </a:solidFill>
              <a:latin typeface="Verdana" pitchFamily="34" charset="0"/>
            </a:endParaRPr>
          </a:p>
          <a:p>
            <a:endParaRPr lang="fr-FR" sz="2000" b="1" dirty="0">
              <a:solidFill>
                <a:srgbClr val="039FD0"/>
              </a:solidFill>
              <a:latin typeface="Verdan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4888932" y="-2539986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35" y="6230476"/>
            <a:ext cx="560289" cy="560289"/>
          </a:xfrm>
          <a:prstGeom prst="rect">
            <a:avLst/>
          </a:prstGeom>
          <a:noFill/>
        </p:spPr>
      </p:pic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825A40-DA40-45D7-A84E-C1FE185D8F11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528448" y="6381784"/>
            <a:ext cx="9144000" cy="260649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32658"/>
            <a:ext cx="11760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entury Gothic" pitchFamily="34" charset="0"/>
              </a:rPr>
              <a:t>	</a:t>
            </a:r>
            <a:r>
              <a:rPr lang="fr-FR" sz="3600" b="1" dirty="0" smtClean="0">
                <a:latin typeface="Century Gothic" pitchFamily="34" charset="0"/>
              </a:rPr>
              <a:t>Recommandations</a:t>
            </a:r>
            <a:endParaRPr lang="fr-FR" sz="3600" b="1" dirty="0"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6517" y="1624206"/>
            <a:ext cx="11425269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endParaRPr lang="fr-FR" sz="2000" b="1" dirty="0" smtClean="0">
              <a:solidFill>
                <a:srgbClr val="039FD0"/>
              </a:solidFill>
              <a:latin typeface="Verdana" pitchFamily="34" charset="0"/>
            </a:endParaRPr>
          </a:p>
          <a:p>
            <a:endParaRPr lang="fr-FR" sz="2000" b="1" dirty="0">
              <a:solidFill>
                <a:srgbClr val="039FD0"/>
              </a:solidFill>
              <a:latin typeface="Verdan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4888932" y="-2539986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35" y="6230476"/>
            <a:ext cx="560289" cy="560289"/>
          </a:xfrm>
          <a:prstGeom prst="rect">
            <a:avLst/>
          </a:prstGeom>
          <a:noFill/>
        </p:spPr>
      </p:pic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825A40-DA40-45D7-A84E-C1FE185D8F11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528448" y="6381784"/>
            <a:ext cx="9144000" cy="260649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729" y="1532964"/>
            <a:ext cx="115106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dirty="0" smtClean="0"/>
              <a:t>Beaucoup d’intérêt exprimé pour le e-portfolio</a:t>
            </a:r>
          </a:p>
          <a:p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Accès </a:t>
            </a:r>
            <a:r>
              <a:rPr lang="fr-FR" sz="2400" b="1" dirty="0" smtClean="0"/>
              <a:t>de manière rapide et efficace à un grand nombre d’offres variées et pertinentes.</a:t>
            </a:r>
          </a:p>
          <a:p>
            <a:r>
              <a:rPr lang="fr-FR" sz="2400" dirty="0" smtClean="0"/>
              <a:t> </a:t>
            </a:r>
            <a:endParaRPr lang="fr-FR" sz="2400" b="1" dirty="0" smtClean="0"/>
          </a:p>
          <a:p>
            <a:pPr>
              <a:buFont typeface="Wingdings" pitchFamily="2" charset="2"/>
              <a:buChar char="q"/>
            </a:pPr>
            <a:r>
              <a:rPr lang="fr-FR" sz="2400" b="1" dirty="0" smtClean="0"/>
              <a:t>Accès gratuit </a:t>
            </a:r>
            <a:r>
              <a:rPr lang="fr-FR" sz="2400" dirty="0" smtClean="0"/>
              <a:t>et la </a:t>
            </a:r>
            <a:r>
              <a:rPr lang="fr-FR" sz="2400" b="1" dirty="0" smtClean="0"/>
              <a:t>fiabilité des données</a:t>
            </a:r>
            <a:r>
              <a:rPr lang="fr-FR" sz="2400" dirty="0" smtClean="0"/>
              <a:t> sont deux points souvent soulignés.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système </a:t>
            </a:r>
            <a:r>
              <a:rPr lang="fr-FR" sz="2400" b="1" dirty="0" smtClean="0"/>
              <a:t>sécurisé</a:t>
            </a:r>
            <a:r>
              <a:rPr lang="fr-FR" sz="2400" dirty="0" smtClean="0"/>
              <a:t> / protection des </a:t>
            </a:r>
            <a:r>
              <a:rPr lang="fr-FR" sz="2400" b="1" dirty="0" smtClean="0"/>
              <a:t>données personnelles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Obligation pour les recruteurs de fournir un feedback, même négatif. candidat l’accès à l’avis motivé du refus, évolution </a:t>
            </a:r>
          </a:p>
          <a:p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Introduction de dispositifs de formation destinés à les accompagner dans la recherche d’emploi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24000" y="6596391"/>
            <a:ext cx="15476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Projet de fin d’études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875912" y="6611780"/>
            <a:ext cx="792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2016-2017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12226" y="6060105"/>
            <a:ext cx="357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Amel NEJJARI – UAE</a:t>
            </a:r>
          </a:p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amelnejjari@yahoo.fr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1987760" y="2636382"/>
            <a:ext cx="8619893" cy="69234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n w="6350">
                <a:solidFill>
                  <a:prstClr val="black"/>
                </a:solidFill>
              </a:ln>
              <a:solidFill>
                <a:srgbClr val="66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le 1" descr="Title 1"/>
          <p:cNvSpPr txBox="1">
            <a:spLocks/>
          </p:cNvSpPr>
          <p:nvPr/>
        </p:nvSpPr>
        <p:spPr>
          <a:xfrm>
            <a:off x="2344153" y="1745561"/>
            <a:ext cx="8066129" cy="76903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2ème réunion du Consortium e-VAL</a:t>
            </a:r>
            <a:r>
              <a:rPr lang="fr-FR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477690" y="5274723"/>
            <a:ext cx="5139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Jeudi </a:t>
            </a:r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14 </a:t>
            </a:r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décembre 2017</a:t>
            </a:r>
          </a:p>
          <a:p>
            <a:endParaRPr lang="fr-FR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Faculté des Sciences et Techniques de Fès</a:t>
            </a:r>
            <a:endParaRPr lang="fr-FR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 flipV="1">
            <a:off x="8617620" y="2874516"/>
            <a:ext cx="55241" cy="468472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 flipH="1" flipV="1">
            <a:off x="1502922" y="5139458"/>
            <a:ext cx="86954" cy="180281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1" descr="Title 1"/>
          <p:cNvSpPr txBox="1">
            <a:spLocks/>
          </p:cNvSpPr>
          <p:nvPr/>
        </p:nvSpPr>
        <p:spPr>
          <a:xfrm>
            <a:off x="2164135" y="3568630"/>
            <a:ext cx="8070184" cy="1394441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Lot 1 : Etat des lieux</a:t>
            </a:r>
          </a:p>
        </p:txBody>
      </p:sp>
      <p:pic>
        <p:nvPicPr>
          <p:cNvPr id="32" name="Picture 4" descr="C:\Users\Amal\Downloads\logosbeneficaireserasmusrightfund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25" y="188640"/>
            <a:ext cx="4321411" cy="936104"/>
          </a:xfrm>
          <a:prstGeom prst="rect">
            <a:avLst/>
          </a:prstGeom>
          <a:noFill/>
        </p:spPr>
      </p:pic>
      <p:pic>
        <p:nvPicPr>
          <p:cNvPr id="1026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4365" y="-900949"/>
            <a:ext cx="3299012" cy="3299012"/>
          </a:xfrm>
          <a:prstGeom prst="rect">
            <a:avLst/>
          </a:prstGeom>
          <a:noFill/>
        </p:spPr>
      </p:pic>
      <p:sp>
        <p:nvSpPr>
          <p:cNvPr id="37" name="ZoneTexte 36"/>
          <p:cNvSpPr txBox="1"/>
          <p:nvPr/>
        </p:nvSpPr>
        <p:spPr>
          <a:xfrm>
            <a:off x="649473" y="5553600"/>
            <a:ext cx="357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Equipe Projet e-VAL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7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943476" y="6553201"/>
            <a:ext cx="3312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prstClr val="white"/>
                </a:solidFill>
                <a:latin typeface="Georgia" pitchFamily="18" charset="0"/>
              </a:rPr>
              <a:t>Année universitaire 2012/2013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524000" y="6596391"/>
            <a:ext cx="15476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itchFamily="34" charset="0"/>
              </a:rPr>
              <a:t>Projet de fin d’études</a:t>
            </a:r>
          </a:p>
        </p:txBody>
      </p:sp>
      <p:sp>
        <p:nvSpPr>
          <p:cNvPr id="25" name="Espace réservé du numéro de diapositive 17"/>
          <p:cNvSpPr txBox="1">
            <a:spLocks/>
          </p:cNvSpPr>
          <p:nvPr/>
        </p:nvSpPr>
        <p:spPr>
          <a:xfrm>
            <a:off x="5879976" y="6481142"/>
            <a:ext cx="36004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6A7C5893-520F-4B8C-85B1-8E6CCFC28006}" type="slidenum">
              <a:rPr lang="fr-FR" sz="1200">
                <a:solidFill>
                  <a:prstClr val="white"/>
                </a:solidFill>
                <a:latin typeface="Century Gothic" pitchFamily="34" charset="0"/>
              </a:rPr>
              <a:pPr algn="r">
                <a:defRPr/>
              </a:pPr>
              <a:t>2</a:t>
            </a:fld>
            <a:endParaRPr lang="fr-FR" sz="12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9875912" y="6611780"/>
            <a:ext cx="792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itchFamily="34" charset="0"/>
              </a:rPr>
              <a:t>2013-2014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1524000" y="1001473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n w="635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 flipV="1">
            <a:off x="6731176" y="-1585244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0800000" flipV="1">
            <a:off x="1541929" y="1131274"/>
            <a:ext cx="10650071" cy="110731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defRPr/>
            </a:pPr>
            <a:r>
              <a:rPr lang="en-US" sz="3600" dirty="0" smtClean="0">
                <a:solidFill>
                  <a:prstClr val="white">
                    <a:lumMod val="65000"/>
                  </a:prstClr>
                </a:solidFill>
                <a:latin typeface="Century Gothic" pitchFamily="34" charset="0"/>
              </a:rPr>
              <a:t>ENQUETE ENTREPRISES</a:t>
            </a:r>
            <a:endParaRPr lang="fr-FR" sz="3600" dirty="0">
              <a:solidFill>
                <a:prstClr val="white">
                  <a:lumMod val="6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0" name="Espace réservé du numéro de diapositive 17"/>
          <p:cNvSpPr txBox="1">
            <a:spLocks/>
          </p:cNvSpPr>
          <p:nvPr/>
        </p:nvSpPr>
        <p:spPr>
          <a:xfrm>
            <a:off x="5927689" y="6496765"/>
            <a:ext cx="36004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8</a:t>
            </a:r>
            <a:endParaRPr lang="fr-FR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93" y="2664888"/>
            <a:ext cx="2968263" cy="3760105"/>
          </a:xfrm>
          <a:prstGeom prst="rect">
            <a:avLst/>
          </a:prstGeom>
        </p:spPr>
      </p:pic>
      <p:sp>
        <p:nvSpPr>
          <p:cNvPr id="36" name="Espace réservé du numéro de diapositive 17">
            <a:extLst>
              <a:ext uri="{FF2B5EF4-FFF2-40B4-BE49-F238E27FC236}">
                <a16:creationId xmlns="" xmlns:a16="http://schemas.microsoft.com/office/drawing/2014/main" id="{2392D4E1-C114-4B90-BB1F-4753DF60E40E}"/>
              </a:ext>
            </a:extLst>
          </p:cNvPr>
          <p:cNvSpPr txBox="1">
            <a:spLocks/>
          </p:cNvSpPr>
          <p:nvPr/>
        </p:nvSpPr>
        <p:spPr>
          <a:xfrm>
            <a:off x="5355816" y="6331251"/>
            <a:ext cx="74437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8</a:t>
            </a:r>
          </a:p>
        </p:txBody>
      </p:sp>
      <p:grpSp>
        <p:nvGrpSpPr>
          <p:cNvPr id="2" name="Groupe 37">
            <a:extLst>
              <a:ext uri="{FF2B5EF4-FFF2-40B4-BE49-F238E27FC236}">
                <a16:creationId xmlns="" xmlns:a16="http://schemas.microsoft.com/office/drawing/2014/main" id="{B457D268-76E4-4B74-BB55-5365B990E2AE}"/>
              </a:ext>
            </a:extLst>
          </p:cNvPr>
          <p:cNvGrpSpPr/>
          <p:nvPr/>
        </p:nvGrpSpPr>
        <p:grpSpPr>
          <a:xfrm>
            <a:off x="1528448" y="6381784"/>
            <a:ext cx="9144000" cy="260649"/>
            <a:chOff x="1524000" y="6597353"/>
            <a:chExt cx="9144000" cy="260649"/>
          </a:xfrm>
          <a:solidFill>
            <a:srgbClr val="002060"/>
          </a:solidFill>
        </p:grpSpPr>
        <p:sp>
          <p:nvSpPr>
            <p:cNvPr id="39" name="Rectangle 9">
              <a:extLst>
                <a:ext uri="{FF2B5EF4-FFF2-40B4-BE49-F238E27FC236}">
                  <a16:creationId xmlns="" xmlns:a16="http://schemas.microsoft.com/office/drawing/2014/main" id="{C1EE2009-846B-4BE8-81F0-0C4A9B0E8E5E}"/>
                </a:ext>
              </a:extLst>
            </p:cNvPr>
            <p:cNvSpPr>
              <a:spLocks noChangeArrowheads="1"/>
            </p:cNvSpPr>
            <p:nvPr/>
          </p:nvSpPr>
          <p:spPr bwMode="gray">
            <a:xfrm flipV="1">
              <a:off x="1524000" y="6597353"/>
              <a:ext cx="9144000" cy="26064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1" name="Text Box 12">
              <a:extLst>
                <a:ext uri="{FF2B5EF4-FFF2-40B4-BE49-F238E27FC236}">
                  <a16:creationId xmlns="" xmlns:a16="http://schemas.microsoft.com/office/drawing/2014/main" id="{FF63287E-9C6B-4EF3-A79B-D55A95562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5912" y="6611780"/>
              <a:ext cx="792088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000" dirty="0">
                  <a:solidFill>
                    <a:prstClr val="white"/>
                  </a:solidFill>
                  <a:latin typeface="Century Gothic" pitchFamily="34" charset="0"/>
                </a:rPr>
                <a:t>2016-2017</a:t>
              </a:r>
            </a:p>
          </p:txBody>
        </p:sp>
      </p:grpSp>
      <p:sp>
        <p:nvSpPr>
          <p:cNvPr id="43" name="Espace réservé du numéro de diapositive 17">
            <a:extLst>
              <a:ext uri="{FF2B5EF4-FFF2-40B4-BE49-F238E27FC236}">
                <a16:creationId xmlns="" xmlns:a16="http://schemas.microsoft.com/office/drawing/2014/main" id="{F0BE715C-96FF-4D00-AD5D-2186ED3BAE55}"/>
              </a:ext>
            </a:extLst>
          </p:cNvPr>
          <p:cNvSpPr txBox="1">
            <a:spLocks/>
          </p:cNvSpPr>
          <p:nvPr/>
        </p:nvSpPr>
        <p:spPr>
          <a:xfrm>
            <a:off x="5379672" y="6265807"/>
            <a:ext cx="74437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="" xmlns:a16="http://schemas.microsoft.com/office/drawing/2014/main" id="{EB825A40-DA40-45D7-A84E-C1FE185D8F11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528448" y="6381784"/>
            <a:ext cx="9144000" cy="260649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8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35" y="6230476"/>
            <a:ext cx="560289" cy="560289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4948518" y="2554940"/>
            <a:ext cx="572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hlinkClick r:id="rId5" action="ppaction://hlinkfile"/>
              </a:rPr>
              <a:t>Etude auprès d’entreprises au Maroc à propos de leurs pratiques numériques en matière de recrutement et de leur perception de la démarche e-</a:t>
            </a:r>
            <a:r>
              <a:rPr lang="fr-FR" b="1" dirty="0" err="1" smtClean="0">
                <a:hlinkClick r:id="rId5" action="ppaction://hlinkfile"/>
              </a:rPr>
              <a:t>porfolio</a:t>
            </a:r>
            <a:endParaRPr lang="fr-FR" dirty="0"/>
          </a:p>
        </p:txBody>
      </p:sp>
      <p:pic>
        <p:nvPicPr>
          <p:cNvPr id="1026" name="Picture 2" descr="C:\Users\USER\Desktop\EVAL USB\e-VAL\Réunions\Année 1\Réunions de travail\AFEM 29 mars 2017\20150101_121859.jpg"/>
          <p:cNvPicPr>
            <a:picLocks noChangeAspect="1" noChangeArrowheads="1"/>
          </p:cNvPicPr>
          <p:nvPr/>
        </p:nvPicPr>
        <p:blipFill>
          <a:blip r:embed="rId6" cstate="print"/>
          <a:srcRect b="20782"/>
          <a:stretch>
            <a:fillRect/>
          </a:stretch>
        </p:blipFill>
        <p:spPr bwMode="auto">
          <a:xfrm>
            <a:off x="5078506" y="3630705"/>
            <a:ext cx="5794054" cy="2581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19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32658"/>
            <a:ext cx="117606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entury Gothic" pitchFamily="34" charset="0"/>
              </a:rPr>
              <a:t>	</a:t>
            </a:r>
            <a:r>
              <a:rPr lang="fr-FR" sz="3600" b="1" dirty="0" smtClean="0">
                <a:latin typeface="Century Gothic" pitchFamily="34" charset="0"/>
              </a:rPr>
              <a:t>Modalités</a:t>
            </a:r>
          </a:p>
          <a:p>
            <a:endParaRPr lang="fr-FR" sz="2000" b="1" dirty="0"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2729" y="1664547"/>
            <a:ext cx="11425269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Données collectées entre le 11/04/2017 et le 07/06/2017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Outil </a:t>
            </a:r>
            <a:r>
              <a:rPr lang="fr-FR" sz="2400" dirty="0" err="1" smtClean="0"/>
              <a:t>LimeSurvey</a:t>
            </a:r>
            <a:endParaRPr lang="fr-FR" sz="2400" dirty="0" smtClean="0"/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392 questionnaires collectés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ANAPEC</a:t>
            </a:r>
          </a:p>
          <a:p>
            <a:endParaRPr lang="fr-FR" sz="2000" b="1" dirty="0" smtClean="0">
              <a:solidFill>
                <a:srgbClr val="039FD0"/>
              </a:solidFill>
              <a:latin typeface="Verdana" pitchFamily="34" charset="0"/>
            </a:endParaRPr>
          </a:p>
          <a:p>
            <a:endParaRPr lang="fr-FR" sz="2000" b="1" dirty="0">
              <a:solidFill>
                <a:srgbClr val="039FD0"/>
              </a:solidFill>
              <a:latin typeface="Verdan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4888932" y="-2539986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35" y="6230476"/>
            <a:ext cx="560289" cy="560289"/>
          </a:xfrm>
          <a:prstGeom prst="rect">
            <a:avLst/>
          </a:prstGeom>
          <a:noFill/>
        </p:spPr>
      </p:pic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825A40-DA40-45D7-A84E-C1FE185D8F11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528448" y="6381784"/>
            <a:ext cx="9144000" cy="260649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32658"/>
            <a:ext cx="117606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entury Gothic" pitchFamily="34" charset="0"/>
              </a:rPr>
              <a:t>	</a:t>
            </a:r>
            <a:r>
              <a:rPr lang="fr-FR" sz="3600" b="1" dirty="0" smtClean="0">
                <a:latin typeface="Century Gothic" pitchFamily="34" charset="0"/>
              </a:rPr>
              <a:t>Le e-portfolio comme outil de recrutement (1)</a:t>
            </a:r>
          </a:p>
          <a:p>
            <a:endParaRPr lang="fr-FR" sz="2000" b="1" dirty="0"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6517" y="1624206"/>
            <a:ext cx="11425269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r>
              <a:rPr lang="fr-FR" sz="2400" b="1" i="1" dirty="0" smtClean="0"/>
              <a:t>« Seriez-vous prêt ou intéressé à utiliser le e-portfolio comme outil dans votre processus de recrutement d’un candidat pour un stage ou pour un emploi ? »</a:t>
            </a:r>
          </a:p>
          <a:p>
            <a:endParaRPr lang="fr-FR" sz="2400" dirty="0" smtClean="0"/>
          </a:p>
          <a:p>
            <a:r>
              <a:rPr lang="fr-FR" sz="2400" dirty="0" smtClean="0"/>
              <a:t>Réponses : </a:t>
            </a:r>
          </a:p>
          <a:p>
            <a:r>
              <a:rPr lang="fr-FR" sz="2400" b="1" dirty="0" smtClean="0"/>
              <a:t>44,44%</a:t>
            </a:r>
            <a:r>
              <a:rPr lang="fr-FR" sz="2400" dirty="0" smtClean="0"/>
              <a:t> des entreprises répondent de manière positive</a:t>
            </a:r>
          </a:p>
          <a:p>
            <a:endParaRPr lang="fr-FR" sz="2400" dirty="0" smtClean="0"/>
          </a:p>
          <a:p>
            <a:r>
              <a:rPr lang="fr-FR" sz="2400" b="1" dirty="0" smtClean="0"/>
              <a:t>45,75%</a:t>
            </a:r>
            <a:r>
              <a:rPr lang="fr-FR" sz="2400" dirty="0" smtClean="0"/>
              <a:t> déclarent qu’elles ne savent pas encore </a:t>
            </a:r>
          </a:p>
          <a:p>
            <a:endParaRPr lang="fr-FR" sz="2400" dirty="0" smtClean="0"/>
          </a:p>
          <a:p>
            <a:endParaRPr lang="fr-FR" sz="2400" b="1" dirty="0">
              <a:solidFill>
                <a:srgbClr val="039FD0"/>
              </a:solidFill>
              <a:latin typeface="Verdan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4888932" y="-2539986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35" y="6230476"/>
            <a:ext cx="560289" cy="560289"/>
          </a:xfrm>
          <a:prstGeom prst="rect">
            <a:avLst/>
          </a:prstGeom>
          <a:noFill/>
        </p:spPr>
      </p:pic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825A40-DA40-45D7-A84E-C1FE185D8F11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528448" y="6381784"/>
            <a:ext cx="9144000" cy="260649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32658"/>
            <a:ext cx="117606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entury Gothic" pitchFamily="34" charset="0"/>
              </a:rPr>
              <a:t>	</a:t>
            </a:r>
            <a:r>
              <a:rPr lang="fr-FR" sz="3600" b="1" dirty="0" smtClean="0">
                <a:latin typeface="Century Gothic" pitchFamily="34" charset="0"/>
              </a:rPr>
              <a:t>Le e-portfolio comme outil de recrutement (2)</a:t>
            </a:r>
          </a:p>
          <a:p>
            <a:endParaRPr lang="fr-FR" sz="3600" b="1" dirty="0"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6517" y="1624206"/>
            <a:ext cx="11425269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r>
              <a:rPr lang="fr-FR" sz="2400" b="1" i="1" dirty="0" smtClean="0"/>
              <a:t>« Envisageriez-vous d’utiliser l’outil e-portfolio pour la publication des propositions d’offres de stages ou d’emplois? »</a:t>
            </a:r>
          </a:p>
          <a:p>
            <a:endParaRPr lang="fr-FR" sz="2400" dirty="0" smtClean="0"/>
          </a:p>
          <a:p>
            <a:r>
              <a:rPr lang="fr-FR" sz="2400" dirty="0" smtClean="0"/>
              <a:t>Réponses :</a:t>
            </a:r>
          </a:p>
          <a:p>
            <a:r>
              <a:rPr lang="fr-FR" sz="2400" b="1" dirty="0" smtClean="0"/>
              <a:t>47,06% </a:t>
            </a:r>
            <a:r>
              <a:rPr lang="fr-FR" sz="2400" dirty="0" smtClean="0"/>
              <a:t>répondent « oui »</a:t>
            </a:r>
          </a:p>
          <a:p>
            <a:r>
              <a:rPr lang="fr-FR" sz="2400" b="1" dirty="0" smtClean="0"/>
              <a:t>43,14% </a:t>
            </a:r>
            <a:r>
              <a:rPr lang="fr-FR" sz="2400" dirty="0" smtClean="0"/>
              <a:t>« je ne sais pas encore 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4888932" y="-2539986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35" y="6230476"/>
            <a:ext cx="560289" cy="560289"/>
          </a:xfrm>
          <a:prstGeom prst="rect">
            <a:avLst/>
          </a:prstGeom>
          <a:noFill/>
        </p:spPr>
      </p:pic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825A40-DA40-45D7-A84E-C1FE185D8F11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528448" y="6381784"/>
            <a:ext cx="9144000" cy="260649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32658"/>
            <a:ext cx="117606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entury Gothic" pitchFamily="34" charset="0"/>
              </a:rPr>
              <a:t>	</a:t>
            </a:r>
            <a:r>
              <a:rPr lang="fr-FR" sz="3600" b="1" dirty="0" smtClean="0">
                <a:latin typeface="Century Gothic" pitchFamily="34" charset="0"/>
              </a:rPr>
              <a:t>Le e-portfolio comme outil de recrutement (3)</a:t>
            </a:r>
          </a:p>
          <a:p>
            <a:endParaRPr lang="fr-FR" sz="2000" b="1" dirty="0"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6517" y="1624206"/>
            <a:ext cx="11425269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r>
              <a:rPr lang="fr-FR" sz="2400" b="1" i="1" dirty="0" smtClean="0"/>
              <a:t>« Quelles rubriques souhaiteriez-vous voir apparaître prioritairement dans le e-portfolio? »</a:t>
            </a:r>
          </a:p>
          <a:p>
            <a:endParaRPr lang="fr-FR" sz="2400" b="1" i="1" dirty="0" smtClean="0"/>
          </a:p>
          <a:p>
            <a:r>
              <a:rPr lang="fr-FR" sz="2400" b="1" i="1" dirty="0" smtClean="0"/>
              <a:t>Réponses :</a:t>
            </a:r>
          </a:p>
          <a:p>
            <a:endParaRPr lang="fr-FR" sz="2400" dirty="0" smtClean="0"/>
          </a:p>
          <a:p>
            <a:pPr algn="just"/>
            <a:r>
              <a:rPr lang="fr-FR" sz="2400" dirty="0" smtClean="0"/>
              <a:t>Les trois éléments que nous retrouvons le plus souvent classés à la première position sont :</a:t>
            </a:r>
          </a:p>
          <a:p>
            <a:r>
              <a:rPr lang="fr-FR" sz="2400" dirty="0" smtClean="0"/>
              <a:t>Copies des diplômes : </a:t>
            </a:r>
            <a:r>
              <a:rPr lang="fr-FR" sz="2400" b="1" dirty="0" smtClean="0"/>
              <a:t>36,67%</a:t>
            </a:r>
          </a:p>
          <a:p>
            <a:r>
              <a:rPr lang="fr-FR" sz="2400" dirty="0" smtClean="0"/>
              <a:t>Vidéo de présentation du candidat (ou autres vidéos) : </a:t>
            </a:r>
            <a:r>
              <a:rPr lang="fr-FR" sz="2400" b="1" dirty="0" smtClean="0"/>
              <a:t>18,67%</a:t>
            </a:r>
          </a:p>
          <a:p>
            <a:r>
              <a:rPr lang="fr-FR" sz="2400" dirty="0" smtClean="0"/>
              <a:t>et Recommandations professionnelles (lettres de responsables de stage) : </a:t>
            </a:r>
            <a:r>
              <a:rPr lang="fr-FR" sz="2400" b="1" dirty="0" smtClean="0"/>
              <a:t>11,33%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4888932" y="-2539986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35" y="6230476"/>
            <a:ext cx="560289" cy="560289"/>
          </a:xfrm>
          <a:prstGeom prst="rect">
            <a:avLst/>
          </a:prstGeom>
          <a:noFill/>
        </p:spPr>
      </p:pic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825A40-DA40-45D7-A84E-C1FE185D8F11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528448" y="6381784"/>
            <a:ext cx="9144000" cy="260649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32658"/>
            <a:ext cx="117606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entury Gothic" pitchFamily="34" charset="0"/>
              </a:rPr>
              <a:t>	</a:t>
            </a:r>
            <a:r>
              <a:rPr lang="fr-FR" sz="3600" b="1" dirty="0" smtClean="0">
                <a:latin typeface="Century Gothic" pitchFamily="34" charset="0"/>
              </a:rPr>
              <a:t>Recommandations des entreprises</a:t>
            </a:r>
          </a:p>
          <a:p>
            <a:endParaRPr lang="fr-FR" sz="2000" b="1" dirty="0"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6517" y="1503183"/>
            <a:ext cx="11425269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>
              <a:buFont typeface="Wingdings" pitchFamily="2" charset="2"/>
              <a:buChar char="q"/>
            </a:pPr>
            <a:r>
              <a:rPr lang="fr-FR" sz="2400" dirty="0" smtClean="0"/>
              <a:t>Curiosité des entreprises vis-à-vis de l’outil e-portfolio / Projection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Fiabilité des informations Gratuité d’accès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Possibilité de réduire le temps/efficacité de traitement des candidatures (filtres de recherche et à une « bonne » organisation</a:t>
            </a:r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des profils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Possibilité d’accéder aux informations complémentaires que le CV ne contient pas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Identifier des candidats créatifs et ayant l´esprit d´innovation ou vérifier ses compétences de communication.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4888932" y="-2539986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35" y="6230476"/>
            <a:ext cx="560289" cy="560289"/>
          </a:xfrm>
          <a:prstGeom prst="rect">
            <a:avLst/>
          </a:prstGeom>
          <a:noFill/>
        </p:spPr>
      </p:pic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825A40-DA40-45D7-A84E-C1FE185D8F11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528448" y="6381784"/>
            <a:ext cx="9144000" cy="260649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943476" y="6553201"/>
            <a:ext cx="3312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prstClr val="white"/>
                </a:solidFill>
                <a:latin typeface="Georgia" pitchFamily="18" charset="0"/>
              </a:rPr>
              <a:t>Année universitaire 2012/2013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524000" y="6596391"/>
            <a:ext cx="15476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itchFamily="34" charset="0"/>
              </a:rPr>
              <a:t>Projet de fin d’études</a:t>
            </a:r>
          </a:p>
        </p:txBody>
      </p:sp>
      <p:sp>
        <p:nvSpPr>
          <p:cNvPr id="25" name="Espace réservé du numéro de diapositive 17"/>
          <p:cNvSpPr txBox="1">
            <a:spLocks/>
          </p:cNvSpPr>
          <p:nvPr/>
        </p:nvSpPr>
        <p:spPr>
          <a:xfrm>
            <a:off x="5879976" y="6481142"/>
            <a:ext cx="36004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6A7C5893-520F-4B8C-85B1-8E6CCFC28006}" type="slidenum">
              <a:rPr lang="fr-FR" sz="1200">
                <a:solidFill>
                  <a:prstClr val="white"/>
                </a:solidFill>
                <a:latin typeface="Century Gothic" pitchFamily="34" charset="0"/>
              </a:rPr>
              <a:pPr algn="r">
                <a:defRPr/>
              </a:pPr>
              <a:t>8</a:t>
            </a:fld>
            <a:endParaRPr lang="fr-FR" sz="12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9875912" y="6611780"/>
            <a:ext cx="792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itchFamily="34" charset="0"/>
              </a:rPr>
              <a:t>2013-2014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1524000" y="1001473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n w="635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 flipV="1">
            <a:off x="6731176" y="-1585244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0800000" flipV="1">
            <a:off x="1541929" y="1131274"/>
            <a:ext cx="10650071" cy="110731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defRPr/>
            </a:pPr>
            <a:r>
              <a:rPr lang="en-US" sz="3600" dirty="0" smtClean="0">
                <a:solidFill>
                  <a:prstClr val="white">
                    <a:lumMod val="65000"/>
                  </a:prstClr>
                </a:solidFill>
                <a:latin typeface="Century Gothic" pitchFamily="34" charset="0"/>
              </a:rPr>
              <a:t>ENQUETE ETUDIANTS</a:t>
            </a:r>
            <a:endParaRPr lang="fr-FR" sz="3600" dirty="0">
              <a:solidFill>
                <a:prstClr val="white">
                  <a:lumMod val="6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0" name="Espace réservé du numéro de diapositive 17"/>
          <p:cNvSpPr txBox="1">
            <a:spLocks/>
          </p:cNvSpPr>
          <p:nvPr/>
        </p:nvSpPr>
        <p:spPr>
          <a:xfrm>
            <a:off x="5927689" y="6496765"/>
            <a:ext cx="36004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8</a:t>
            </a:r>
            <a:endParaRPr lang="fr-FR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93" y="2664888"/>
            <a:ext cx="2968263" cy="3760105"/>
          </a:xfrm>
          <a:prstGeom prst="rect">
            <a:avLst/>
          </a:prstGeom>
        </p:spPr>
      </p:pic>
      <p:sp>
        <p:nvSpPr>
          <p:cNvPr id="36" name="Espace réservé du numéro de diapositive 17">
            <a:extLst>
              <a:ext uri="{FF2B5EF4-FFF2-40B4-BE49-F238E27FC236}">
                <a16:creationId xmlns="" xmlns:a16="http://schemas.microsoft.com/office/drawing/2014/main" id="{2392D4E1-C114-4B90-BB1F-4753DF60E40E}"/>
              </a:ext>
            </a:extLst>
          </p:cNvPr>
          <p:cNvSpPr txBox="1">
            <a:spLocks/>
          </p:cNvSpPr>
          <p:nvPr/>
        </p:nvSpPr>
        <p:spPr>
          <a:xfrm>
            <a:off x="5355816" y="6331251"/>
            <a:ext cx="74437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8</a:t>
            </a:r>
          </a:p>
        </p:txBody>
      </p:sp>
      <p:grpSp>
        <p:nvGrpSpPr>
          <p:cNvPr id="2" name="Groupe 37">
            <a:extLst>
              <a:ext uri="{FF2B5EF4-FFF2-40B4-BE49-F238E27FC236}">
                <a16:creationId xmlns="" xmlns:a16="http://schemas.microsoft.com/office/drawing/2014/main" id="{B457D268-76E4-4B74-BB55-5365B990E2AE}"/>
              </a:ext>
            </a:extLst>
          </p:cNvPr>
          <p:cNvGrpSpPr/>
          <p:nvPr/>
        </p:nvGrpSpPr>
        <p:grpSpPr>
          <a:xfrm>
            <a:off x="1528448" y="6381784"/>
            <a:ext cx="9144000" cy="260649"/>
            <a:chOff x="1524000" y="6597353"/>
            <a:chExt cx="9144000" cy="260649"/>
          </a:xfrm>
          <a:solidFill>
            <a:srgbClr val="002060"/>
          </a:solidFill>
        </p:grpSpPr>
        <p:sp>
          <p:nvSpPr>
            <p:cNvPr id="39" name="Rectangle 9">
              <a:extLst>
                <a:ext uri="{FF2B5EF4-FFF2-40B4-BE49-F238E27FC236}">
                  <a16:creationId xmlns="" xmlns:a16="http://schemas.microsoft.com/office/drawing/2014/main" id="{C1EE2009-846B-4BE8-81F0-0C4A9B0E8E5E}"/>
                </a:ext>
              </a:extLst>
            </p:cNvPr>
            <p:cNvSpPr>
              <a:spLocks noChangeArrowheads="1"/>
            </p:cNvSpPr>
            <p:nvPr/>
          </p:nvSpPr>
          <p:spPr bwMode="gray">
            <a:xfrm flipV="1">
              <a:off x="1524000" y="6597353"/>
              <a:ext cx="9144000" cy="26064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1" name="Text Box 12">
              <a:extLst>
                <a:ext uri="{FF2B5EF4-FFF2-40B4-BE49-F238E27FC236}">
                  <a16:creationId xmlns="" xmlns:a16="http://schemas.microsoft.com/office/drawing/2014/main" id="{FF63287E-9C6B-4EF3-A79B-D55A95562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5912" y="6611780"/>
              <a:ext cx="792088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000" dirty="0">
                  <a:solidFill>
                    <a:prstClr val="white"/>
                  </a:solidFill>
                  <a:latin typeface="Century Gothic" pitchFamily="34" charset="0"/>
                </a:rPr>
                <a:t>2016-2017</a:t>
              </a:r>
            </a:p>
          </p:txBody>
        </p:sp>
      </p:grpSp>
      <p:sp>
        <p:nvSpPr>
          <p:cNvPr id="43" name="Espace réservé du numéro de diapositive 17">
            <a:extLst>
              <a:ext uri="{FF2B5EF4-FFF2-40B4-BE49-F238E27FC236}">
                <a16:creationId xmlns="" xmlns:a16="http://schemas.microsoft.com/office/drawing/2014/main" id="{F0BE715C-96FF-4D00-AD5D-2186ED3BAE55}"/>
              </a:ext>
            </a:extLst>
          </p:cNvPr>
          <p:cNvSpPr txBox="1">
            <a:spLocks/>
          </p:cNvSpPr>
          <p:nvPr/>
        </p:nvSpPr>
        <p:spPr>
          <a:xfrm>
            <a:off x="5379672" y="6265807"/>
            <a:ext cx="74437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="" xmlns:a16="http://schemas.microsoft.com/office/drawing/2014/main" id="{EB825A40-DA40-45D7-A84E-C1FE185D8F11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528448" y="6381784"/>
            <a:ext cx="9144000" cy="260649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8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35" y="6230476"/>
            <a:ext cx="560289" cy="560289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5540189" y="2474259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hlinkClick r:id="rId5" action="ppaction://hlinkfile"/>
              </a:rPr>
              <a:t>Etude auprès d’étudiants au Maroc à propos de leurs pratiques numériques en matière de candidature pour un stage ou un premier emploi et de leur perception de la démarche e-</a:t>
            </a:r>
            <a:r>
              <a:rPr lang="fr-FR" b="1" dirty="0" err="1" smtClean="0">
                <a:hlinkClick r:id="rId5" action="ppaction://hlinkfile"/>
              </a:rPr>
              <a:t>porfolio</a:t>
            </a:r>
            <a:endParaRPr lang="fr-FR" dirty="0"/>
          </a:p>
        </p:txBody>
      </p:sp>
      <p:pic>
        <p:nvPicPr>
          <p:cNvPr id="2050" name="Picture 2" descr="C:\Users\USER\Desktop\EVAL USB\e-VAL\Réunions\Année 1\Réunions de travail\Université 30 mars 2017\IMG_25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0448" y="3896286"/>
            <a:ext cx="3177988" cy="2383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19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32658"/>
            <a:ext cx="117606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entury Gothic" pitchFamily="34" charset="0"/>
              </a:rPr>
              <a:t>	</a:t>
            </a:r>
            <a:r>
              <a:rPr lang="fr-FR" sz="3600" b="1" dirty="0" smtClean="0">
                <a:latin typeface="Century Gothic" pitchFamily="34" charset="0"/>
              </a:rPr>
              <a:t>Modalités</a:t>
            </a:r>
          </a:p>
          <a:p>
            <a:endParaRPr lang="fr-FR" sz="2000" b="1" dirty="0"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6517" y="1624206"/>
            <a:ext cx="11425269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Outil </a:t>
            </a:r>
            <a:r>
              <a:rPr lang="fr-FR" sz="2400" dirty="0" err="1" smtClean="0"/>
              <a:t>LimeSurvey</a:t>
            </a:r>
            <a:endParaRPr lang="fr-FR" sz="2400" dirty="0" smtClean="0"/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5915 questionnaires collectés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Etudiants des différentes universités partenaires</a:t>
            </a:r>
          </a:p>
          <a:p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b="1" dirty="0" smtClean="0"/>
              <a:t>85,88% </a:t>
            </a:r>
            <a:r>
              <a:rPr lang="fr-FR" sz="2400" dirty="0" smtClean="0"/>
              <a:t>disposent chez eux ou chez leurs parents d’un ordinateur et d’une connexion internet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endParaRPr lang="fr-FR" dirty="0" smtClean="0"/>
          </a:p>
          <a:p>
            <a:endParaRPr lang="fr-FR" dirty="0" smtClean="0"/>
          </a:p>
          <a:p>
            <a:pPr algn="just"/>
            <a:endParaRPr lang="fr-FR" sz="2000" b="1" dirty="0">
              <a:solidFill>
                <a:srgbClr val="039FD0"/>
              </a:solidFill>
              <a:latin typeface="Verdan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4888932" y="-2539986"/>
            <a:ext cx="47461" cy="78261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35" y="6230476"/>
            <a:ext cx="560289" cy="560289"/>
          </a:xfrm>
          <a:prstGeom prst="rect">
            <a:avLst/>
          </a:prstGeom>
          <a:noFill/>
        </p:spPr>
      </p:pic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B825A40-DA40-45D7-A84E-C1FE185D8F11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528448" y="6381784"/>
            <a:ext cx="9144000" cy="260649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ontent">
  <a:themeElements>
    <a:clrScheme name="Elegant green - white">
      <a:dk1>
        <a:srgbClr val="2B2B2D"/>
      </a:dk1>
      <a:lt1>
        <a:srgbClr val="FFFFFF"/>
      </a:lt1>
      <a:dk2>
        <a:srgbClr val="2B2B2D"/>
      </a:dk2>
      <a:lt2>
        <a:srgbClr val="5E5CA2"/>
      </a:lt2>
      <a:accent1>
        <a:srgbClr val="00A09D"/>
      </a:accent1>
      <a:accent2>
        <a:srgbClr val="0099A5"/>
      </a:accent2>
      <a:accent3>
        <a:srgbClr val="1891AB"/>
      </a:accent3>
      <a:accent4>
        <a:srgbClr val="2C85AE"/>
      </a:accent4>
      <a:accent5>
        <a:srgbClr val="4276AA"/>
      </a:accent5>
      <a:accent6>
        <a:srgbClr val="5268A5"/>
      </a:accent6>
      <a:hlink>
        <a:srgbClr val="7030A0"/>
      </a:hlink>
      <a:folHlink>
        <a:srgbClr val="00B0F0"/>
      </a:folHlink>
    </a:clrScheme>
    <a:fontScheme name="Custom 9">
      <a:majorFont>
        <a:latin typeface="Bebas Neu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619</Words>
  <Application>Microsoft Office PowerPoint</Application>
  <PresentationFormat>Personnalisé</PresentationFormat>
  <Paragraphs>148</Paragraphs>
  <Slides>14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Content</vt:lpstr>
      <vt:lpstr>Office Theme</vt:lpstr>
      <vt:lpstr>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et réalisation d’un système décisionnel pour le pilotage et  le suivi de la qualité du courrier recommandé</dc:title>
  <dc:creator>info</dc:creator>
  <cp:lastModifiedBy>chkouri</cp:lastModifiedBy>
  <cp:revision>458</cp:revision>
  <dcterms:created xsi:type="dcterms:W3CDTF">2016-06-17T13:45:24Z</dcterms:created>
  <dcterms:modified xsi:type="dcterms:W3CDTF">2017-12-14T10:55:22Z</dcterms:modified>
</cp:coreProperties>
</file>