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  <p:sldMasterId id="2147483663" r:id="rId3"/>
  </p:sldMasterIdLst>
  <p:notesMasterIdLst>
    <p:notesMasterId r:id="rId32"/>
  </p:notesMasterIdLst>
  <p:sldIdLst>
    <p:sldId id="489" r:id="rId4"/>
    <p:sldId id="367" r:id="rId5"/>
    <p:sldId id="368" r:id="rId6"/>
    <p:sldId id="421" r:id="rId7"/>
    <p:sldId id="423" r:id="rId8"/>
    <p:sldId id="424" r:id="rId9"/>
    <p:sldId id="425" r:id="rId10"/>
    <p:sldId id="426" r:id="rId11"/>
    <p:sldId id="433" r:id="rId12"/>
    <p:sldId id="306" r:id="rId13"/>
    <p:sldId id="434" r:id="rId14"/>
    <p:sldId id="307" r:id="rId15"/>
    <p:sldId id="437" r:id="rId16"/>
    <p:sldId id="439" r:id="rId17"/>
    <p:sldId id="440" r:id="rId18"/>
    <p:sldId id="504" r:id="rId19"/>
    <p:sldId id="446" r:id="rId20"/>
    <p:sldId id="505" r:id="rId21"/>
    <p:sldId id="447" r:id="rId22"/>
    <p:sldId id="376" r:id="rId23"/>
    <p:sldId id="451" r:id="rId24"/>
    <p:sldId id="324" r:id="rId25"/>
    <p:sldId id="308" r:id="rId26"/>
    <p:sldId id="386" r:id="rId27"/>
    <p:sldId id="323" r:id="rId28"/>
    <p:sldId id="478" r:id="rId29"/>
    <p:sldId id="479" r:id="rId30"/>
    <p:sldId id="499" r:id="rId31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1">
          <p15:clr>
            <a:srgbClr val="A4A3A4"/>
          </p15:clr>
        </p15:guide>
        <p15:guide id="2" pos="530">
          <p15:clr>
            <a:srgbClr val="A4A3A4"/>
          </p15:clr>
        </p15:guide>
        <p15:guide id="3" orient="horz" pos="404">
          <p15:clr>
            <a:srgbClr val="A4A3A4"/>
          </p15:clr>
        </p15:guide>
        <p15:guide id="4" pos="499">
          <p15:clr>
            <a:srgbClr val="A4A3A4"/>
          </p15:clr>
        </p15:guide>
        <p15:guide id="5" orient="horz" pos="1508">
          <p15:clr>
            <a:srgbClr val="A4A3A4"/>
          </p15:clr>
        </p15:guide>
        <p15:guide id="6" pos="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75F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 showGuides="1">
      <p:cViewPr varScale="1">
        <p:scale>
          <a:sx n="74" d="100"/>
          <a:sy n="74" d="100"/>
        </p:scale>
        <p:origin x="1086" y="72"/>
      </p:cViewPr>
      <p:guideLst>
        <p:guide orient="horz" pos="751"/>
        <p:guide pos="530"/>
        <p:guide orient="horz" pos="404"/>
        <p:guide pos="499"/>
        <p:guide orient="horz" pos="1508"/>
        <p:guide pos="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notesViewPr>
    <p:cSldViewPr snapToGrid="0" snapToObjects="1" showGuides="1">
      <p:cViewPr>
        <p:scale>
          <a:sx n="200" d="100"/>
          <a:sy n="200" d="100"/>
        </p:scale>
        <p:origin x="-3016" y="305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olha_de_C_lculo_do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76B-4ADA-AAED-6C2794D663A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76B-4ADA-AAED-6C2794D663A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76B-4ADA-AAED-6C2794D663A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76B-4ADA-AAED-6C2794D663A9}"/>
              </c:ext>
            </c:extLst>
          </c:dPt>
          <c:cat>
            <c:strRef>
              <c:f>Folha1!$A$2:$A$5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Folha1!$B$2:$B$5</c:f>
              <c:numCache>
                <c:formatCode>General</c:formatCode>
                <c:ptCount val="4"/>
                <c:pt idx="0">
                  <c:v>12544</c:v>
                </c:pt>
                <c:pt idx="1">
                  <c:v>3236</c:v>
                </c:pt>
                <c:pt idx="2">
                  <c:v>5573</c:v>
                </c:pt>
                <c:pt idx="3">
                  <c:v>8713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76B-4ADA-AAED-6C2794D66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58328615548001"/>
          <c:y val="5.7338054698817198E-2"/>
          <c:w val="0.62083333333333302"/>
          <c:h val="0.93125000000000002"/>
        </c:manualLayout>
      </c:layout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5A2-47B0-B964-6900F80167F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5A2-47B0-B964-6900F80167F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5A2-47B0-B964-6900F80167F6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85A2-47B0-B964-6900F80167F6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85A2-47B0-B964-6900F80167F6}"/>
              </c:ext>
            </c:extLst>
          </c:dPt>
          <c:cat>
            <c:strRef>
              <c:f>Folha1!$A$2:$A$6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35</c:v>
                </c:pt>
                <c:pt idx="1">
                  <c:v>18</c:v>
                </c:pt>
                <c:pt idx="2">
                  <c:v>376</c:v>
                </c:pt>
                <c:pt idx="3">
                  <c:v>93</c:v>
                </c:pt>
                <c:pt idx="4">
                  <c:v>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5A2-47B0-B964-6900F8016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Sheet1!$A$2:$A$8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1867</c:v>
                </c:pt>
                <c:pt idx="1">
                  <c:v>650</c:v>
                </c:pt>
                <c:pt idx="2">
                  <c:v>588</c:v>
                </c:pt>
                <c:pt idx="3">
                  <c:v>179</c:v>
                </c:pt>
                <c:pt idx="4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34-42C9-8B15-9C4C3B617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PT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27220-044C-4E30-B65B-13AE1C386BD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3C0210E6-22F4-432D-909B-FCEFFDEB8745}">
      <dgm:prSet phldrT="[Texto]" custT="1"/>
      <dgm:spPr>
        <a:solidFill>
          <a:srgbClr val="960000"/>
        </a:solidFill>
        <a:ln>
          <a:noFill/>
        </a:ln>
      </dgm:spPr>
      <dgm:t>
        <a:bodyPr/>
        <a:lstStyle/>
        <a:p>
          <a:pPr algn="ctr"/>
          <a:r>
            <a:rPr lang="pt-PT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rPr>
            <a:t>9 </a:t>
          </a:r>
          <a:r>
            <a:rPr lang="fr-BE" sz="2000" b="1" noProof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rPr>
            <a:t>Coordinations</a:t>
          </a:r>
        </a:p>
      </dgm:t>
    </dgm:pt>
    <dgm:pt modelId="{294B6840-55A6-450C-B6B8-DA453E5E5374}" type="parTrans" cxnId="{1D68F2B1-AB95-4C75-9AFB-5980D3102FBC}">
      <dgm:prSet/>
      <dgm:spPr/>
      <dgm:t>
        <a:bodyPr/>
        <a:lstStyle/>
        <a:p>
          <a:endParaRPr lang="pt-PT"/>
        </a:p>
      </dgm:t>
    </dgm:pt>
    <dgm:pt modelId="{6FBBF99D-F020-4A07-AB09-8BCF218D0FEE}" type="sibTrans" cxnId="{1D68F2B1-AB95-4C75-9AFB-5980D3102FBC}">
      <dgm:prSet/>
      <dgm:spPr/>
      <dgm:t>
        <a:bodyPr/>
        <a:lstStyle/>
        <a:p>
          <a:endParaRPr lang="pt-PT"/>
        </a:p>
      </dgm:t>
    </dgm:pt>
    <dgm:pt modelId="{FF4E9CBD-DBDD-4BD9-8CE3-66EFE84D3BF4}">
      <dgm:prSet phldrT="[Texto]" custT="1"/>
      <dgm:spPr>
        <a:solidFill>
          <a:srgbClr val="960000"/>
        </a:solidFill>
        <a:ln>
          <a:noFill/>
        </a:ln>
      </dgm:spPr>
      <dgm:t>
        <a:bodyPr/>
        <a:lstStyle/>
        <a:p>
          <a:r>
            <a:rPr lang="pt-PT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rPr>
            <a:t>39 </a:t>
          </a:r>
          <a:r>
            <a:rPr lang="fr-BE" sz="2000" b="1" noProof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rPr>
            <a:t>Partenariats</a:t>
          </a:r>
          <a:endParaRPr lang="fr-BE" sz="2000" b="1" noProof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/>
            <a:cs typeface="Trebuchet MS"/>
          </a:endParaRPr>
        </a:p>
      </dgm:t>
    </dgm:pt>
    <dgm:pt modelId="{0BB55A7F-82D6-466A-ADC8-01603C3D97D2}" type="parTrans" cxnId="{C1FB7074-A2D1-4982-AFD8-DB9EB93F1D4A}">
      <dgm:prSet/>
      <dgm:spPr/>
      <dgm:t>
        <a:bodyPr/>
        <a:lstStyle/>
        <a:p>
          <a:endParaRPr lang="pt-PT"/>
        </a:p>
      </dgm:t>
    </dgm:pt>
    <dgm:pt modelId="{C5EF28AD-3295-44AB-97C3-FB8408AC3824}" type="sibTrans" cxnId="{C1FB7074-A2D1-4982-AFD8-DB9EB93F1D4A}">
      <dgm:prSet/>
      <dgm:spPr/>
      <dgm:t>
        <a:bodyPr/>
        <a:lstStyle/>
        <a:p>
          <a:endParaRPr lang="pt-PT"/>
        </a:p>
      </dgm:t>
    </dgm:pt>
    <dgm:pt modelId="{6893A126-4C48-4972-91DF-BA291FDA1687}">
      <dgm:prSet phldrT="[Texto]"/>
      <dgm:spPr/>
      <dgm:t>
        <a:bodyPr anchor="ctr"/>
        <a:lstStyle/>
        <a:p>
          <a:pPr marL="261938" indent="-87313"/>
          <a:endParaRPr lang="pt-PT" dirty="0"/>
        </a:p>
      </dgm:t>
    </dgm:pt>
    <dgm:pt modelId="{2EA04DF4-3291-406C-92D8-2AC25DF38081}" type="parTrans" cxnId="{4B5CD85B-3CF9-4E5B-B38D-28046476960B}">
      <dgm:prSet/>
      <dgm:spPr/>
      <dgm:t>
        <a:bodyPr/>
        <a:lstStyle/>
        <a:p>
          <a:endParaRPr lang="pt-PT"/>
        </a:p>
      </dgm:t>
    </dgm:pt>
    <dgm:pt modelId="{4486210E-0593-4718-B1A9-79C9338376CA}" type="sibTrans" cxnId="{4B5CD85B-3CF9-4E5B-B38D-28046476960B}">
      <dgm:prSet/>
      <dgm:spPr/>
      <dgm:t>
        <a:bodyPr/>
        <a:lstStyle/>
        <a:p>
          <a:endParaRPr lang="pt-PT"/>
        </a:p>
      </dgm:t>
    </dgm:pt>
    <dgm:pt modelId="{5DEC9EC6-5EAC-4106-B78B-6B1B10D433FB}">
      <dgm:prSet phldrT="[Texto]"/>
      <dgm:spPr/>
      <dgm:t>
        <a:bodyPr anchor="ctr"/>
        <a:lstStyle/>
        <a:p>
          <a:pPr marL="0" indent="174625"/>
          <a:endParaRPr lang="pt-PT" dirty="0">
            <a:solidFill>
              <a:srgbClr val="0070C0"/>
            </a:solidFill>
            <a:latin typeface="Calibri" panose="020F0502020204030204" pitchFamily="34" charset="0"/>
          </a:endParaRPr>
        </a:p>
      </dgm:t>
    </dgm:pt>
    <dgm:pt modelId="{2705BEF3-831B-4413-A495-C0EBCF46DF59}" type="sibTrans" cxnId="{27F6D6FD-B48F-4854-87EB-28F019BD14C8}">
      <dgm:prSet/>
      <dgm:spPr/>
      <dgm:t>
        <a:bodyPr/>
        <a:lstStyle/>
        <a:p>
          <a:endParaRPr lang="pt-PT"/>
        </a:p>
      </dgm:t>
    </dgm:pt>
    <dgm:pt modelId="{6D172557-C64D-49DB-A6BE-BFC0A862C5A4}" type="parTrans" cxnId="{27F6D6FD-B48F-4854-87EB-28F019BD14C8}">
      <dgm:prSet/>
      <dgm:spPr/>
      <dgm:t>
        <a:bodyPr/>
        <a:lstStyle/>
        <a:p>
          <a:endParaRPr lang="pt-PT"/>
        </a:p>
      </dgm:t>
    </dgm:pt>
    <dgm:pt modelId="{7C41F8CD-8311-4F69-8D0D-74D55F26BD84}" type="pres">
      <dgm:prSet presAssocID="{87227220-044C-4E30-B65B-13AE1C386BD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9853462B-79C9-487D-9DC7-58BA4FBF8874}" type="pres">
      <dgm:prSet presAssocID="{3C0210E6-22F4-432D-909B-FCEFFDEB8745}" presName="linNode" presStyleCnt="0"/>
      <dgm:spPr/>
    </dgm:pt>
    <dgm:pt modelId="{ED060746-158C-4CAF-8E43-29BFFEAF1ACA}" type="pres">
      <dgm:prSet presAssocID="{3C0210E6-22F4-432D-909B-FCEFFDEB8745}" presName="parentShp" presStyleLbl="node1" presStyleIdx="0" presStyleCnt="2" custScaleX="118803" custScaleY="2021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888A96B-3F30-4667-933B-38B93B54BBD3}" type="pres">
      <dgm:prSet presAssocID="{3C0210E6-22F4-432D-909B-FCEFFDEB8745}" presName="childShp" presStyleLbl="bgAccFollowNode1" presStyleIdx="0" presStyleCnt="2" custScaleX="24232" custScaleY="5931" custLinFactNeighborX="7926" custLinFactNeighborY="19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3F6CDA1-F0F5-493A-819E-163925CBA6E3}" type="pres">
      <dgm:prSet presAssocID="{6FBBF99D-F020-4A07-AB09-8BCF218D0FEE}" presName="spacing" presStyleCnt="0"/>
      <dgm:spPr/>
    </dgm:pt>
    <dgm:pt modelId="{F1F2FD7C-0FCF-495B-97D3-9979693FA082}" type="pres">
      <dgm:prSet presAssocID="{FF4E9CBD-DBDD-4BD9-8CE3-66EFE84D3BF4}" presName="linNode" presStyleCnt="0"/>
      <dgm:spPr/>
    </dgm:pt>
    <dgm:pt modelId="{B722D6D5-54FA-4394-A496-1DE3F4503B80}" type="pres">
      <dgm:prSet presAssocID="{FF4E9CBD-DBDD-4BD9-8CE3-66EFE84D3BF4}" presName="parentShp" presStyleLbl="node1" presStyleIdx="1" presStyleCnt="2" custScaleX="117741" custScaleY="2224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1DFC446-0DF4-47F8-B37A-C06B62519DD1}" type="pres">
      <dgm:prSet presAssocID="{FF4E9CBD-DBDD-4BD9-8CE3-66EFE84D3BF4}" presName="childShp" presStyleLbl="bgAccFollowNode1" presStyleIdx="1" presStyleCnt="2" custFlipVert="1" custScaleX="24940" custScaleY="5357" custLinFactNeighborX="12452" custLinFactNeighborY="-19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1D68F2B1-AB95-4C75-9AFB-5980D3102FBC}" srcId="{87227220-044C-4E30-B65B-13AE1C386BD6}" destId="{3C0210E6-22F4-432D-909B-FCEFFDEB8745}" srcOrd="0" destOrd="0" parTransId="{294B6840-55A6-450C-B6B8-DA453E5E5374}" sibTransId="{6FBBF99D-F020-4A07-AB09-8BCF218D0FEE}"/>
    <dgm:cxn modelId="{449287FA-DEC7-461C-B7E1-4E3FB59E2FC8}" type="presOf" srcId="{6893A126-4C48-4972-91DF-BA291FDA1687}" destId="{11DFC446-0DF4-47F8-B37A-C06B62519DD1}" srcOrd="0" destOrd="0" presId="urn:microsoft.com/office/officeart/2005/8/layout/vList6"/>
    <dgm:cxn modelId="{C1FB7074-A2D1-4982-AFD8-DB9EB93F1D4A}" srcId="{87227220-044C-4E30-B65B-13AE1C386BD6}" destId="{FF4E9CBD-DBDD-4BD9-8CE3-66EFE84D3BF4}" srcOrd="1" destOrd="0" parTransId="{0BB55A7F-82D6-466A-ADC8-01603C3D97D2}" sibTransId="{C5EF28AD-3295-44AB-97C3-FB8408AC3824}"/>
    <dgm:cxn modelId="{53642B42-2BD3-4246-9015-0A3C38778C57}" type="presOf" srcId="{FF4E9CBD-DBDD-4BD9-8CE3-66EFE84D3BF4}" destId="{B722D6D5-54FA-4394-A496-1DE3F4503B80}" srcOrd="0" destOrd="0" presId="urn:microsoft.com/office/officeart/2005/8/layout/vList6"/>
    <dgm:cxn modelId="{3325F04F-4C66-4629-9ED9-87F33DA8888C}" type="presOf" srcId="{3C0210E6-22F4-432D-909B-FCEFFDEB8745}" destId="{ED060746-158C-4CAF-8E43-29BFFEAF1ACA}" srcOrd="0" destOrd="0" presId="urn:microsoft.com/office/officeart/2005/8/layout/vList6"/>
    <dgm:cxn modelId="{46BABF8C-4389-44C9-908A-59868467A8F4}" type="presOf" srcId="{87227220-044C-4E30-B65B-13AE1C386BD6}" destId="{7C41F8CD-8311-4F69-8D0D-74D55F26BD84}" srcOrd="0" destOrd="0" presId="urn:microsoft.com/office/officeart/2005/8/layout/vList6"/>
    <dgm:cxn modelId="{9B1DC3F3-71DB-4CB6-BC7C-9D41F2E5B54C}" type="presOf" srcId="{5DEC9EC6-5EAC-4106-B78B-6B1B10D433FB}" destId="{2888A96B-3F30-4667-933B-38B93B54BBD3}" srcOrd="0" destOrd="0" presId="urn:microsoft.com/office/officeart/2005/8/layout/vList6"/>
    <dgm:cxn modelId="{27F6D6FD-B48F-4854-87EB-28F019BD14C8}" srcId="{3C0210E6-22F4-432D-909B-FCEFFDEB8745}" destId="{5DEC9EC6-5EAC-4106-B78B-6B1B10D433FB}" srcOrd="0" destOrd="0" parTransId="{6D172557-C64D-49DB-A6BE-BFC0A862C5A4}" sibTransId="{2705BEF3-831B-4413-A495-C0EBCF46DF59}"/>
    <dgm:cxn modelId="{4B5CD85B-3CF9-4E5B-B38D-28046476960B}" srcId="{FF4E9CBD-DBDD-4BD9-8CE3-66EFE84D3BF4}" destId="{6893A126-4C48-4972-91DF-BA291FDA1687}" srcOrd="0" destOrd="0" parTransId="{2EA04DF4-3291-406C-92D8-2AC25DF38081}" sibTransId="{4486210E-0593-4718-B1A9-79C9338376CA}"/>
    <dgm:cxn modelId="{BFE43061-A548-475D-B50E-E20FAAC8EB7E}" type="presParOf" srcId="{7C41F8CD-8311-4F69-8D0D-74D55F26BD84}" destId="{9853462B-79C9-487D-9DC7-58BA4FBF8874}" srcOrd="0" destOrd="0" presId="urn:microsoft.com/office/officeart/2005/8/layout/vList6"/>
    <dgm:cxn modelId="{3D9DEB82-31FD-46AB-BC52-A467ECCB28D5}" type="presParOf" srcId="{9853462B-79C9-487D-9DC7-58BA4FBF8874}" destId="{ED060746-158C-4CAF-8E43-29BFFEAF1ACA}" srcOrd="0" destOrd="0" presId="urn:microsoft.com/office/officeart/2005/8/layout/vList6"/>
    <dgm:cxn modelId="{5F8DC665-DB51-4936-B08B-C79126093D87}" type="presParOf" srcId="{9853462B-79C9-487D-9DC7-58BA4FBF8874}" destId="{2888A96B-3F30-4667-933B-38B93B54BBD3}" srcOrd="1" destOrd="0" presId="urn:microsoft.com/office/officeart/2005/8/layout/vList6"/>
    <dgm:cxn modelId="{9BEC3874-802F-4803-B638-A25B7AE0D0F4}" type="presParOf" srcId="{7C41F8CD-8311-4F69-8D0D-74D55F26BD84}" destId="{C3F6CDA1-F0F5-493A-819E-163925CBA6E3}" srcOrd="1" destOrd="0" presId="urn:microsoft.com/office/officeart/2005/8/layout/vList6"/>
    <dgm:cxn modelId="{49E58457-0819-4F37-B370-DB59768FAB01}" type="presParOf" srcId="{7C41F8CD-8311-4F69-8D0D-74D55F26BD84}" destId="{F1F2FD7C-0FCF-495B-97D3-9979693FA082}" srcOrd="2" destOrd="0" presId="urn:microsoft.com/office/officeart/2005/8/layout/vList6"/>
    <dgm:cxn modelId="{FDEE6CCD-9F37-4453-B41E-F2EC29023D59}" type="presParOf" srcId="{F1F2FD7C-0FCF-495B-97D3-9979693FA082}" destId="{B722D6D5-54FA-4394-A496-1DE3F4503B80}" srcOrd="0" destOrd="0" presId="urn:microsoft.com/office/officeart/2005/8/layout/vList6"/>
    <dgm:cxn modelId="{B3DFEECA-F031-4DD5-9483-A46AFDCC3BEF}" type="presParOf" srcId="{F1F2FD7C-0FCF-495B-97D3-9979693FA082}" destId="{11DFC446-0DF4-47F8-B37A-C06B62519DD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0.31375</cdr:x>
      <cdr:y>0.41334</cdr:y>
    </cdr:from>
    <cdr:to>
      <cdr:x>0.68625</cdr:x>
      <cdr:y>0.76457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641051" y="1522666"/>
          <a:ext cx="1948340" cy="1293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PT" sz="2800" b="1" cap="all" dirty="0" smtClean="0">
              <a:solidFill>
                <a:schemeClr val="bg1"/>
              </a:solidFill>
              <a:latin typeface="Trebuchet MS" panose="020B0603020202020204" pitchFamily="34" charset="0"/>
            </a:rPr>
            <a:t>167</a:t>
          </a:r>
          <a:r>
            <a:rPr lang="pt-PT" sz="1600" b="1" cap="all" dirty="0" smtClean="0">
              <a:solidFill>
                <a:schemeClr val="bg1"/>
              </a:solidFill>
              <a:latin typeface="Trebuchet MS" panose="020B0603020202020204" pitchFamily="34" charset="0"/>
            </a:rPr>
            <a:t> </a:t>
          </a:r>
          <a:r>
            <a:rPr lang="pt-PT" sz="1600" b="1" cap="all" dirty="0" err="1" smtClean="0">
              <a:solidFill>
                <a:schemeClr val="bg1"/>
              </a:solidFill>
              <a:latin typeface="Trebuchet MS" panose="020B0603020202020204" pitchFamily="34" charset="0"/>
            </a:rPr>
            <a:t>nationalités</a:t>
          </a:r>
          <a:endParaRPr lang="pt-PT" sz="1600" b="1" cap="all" dirty="0">
            <a:solidFill>
              <a:schemeClr val="bg1"/>
            </a:solidFill>
            <a:latin typeface="Trebuchet MS" panose="020B0603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2B0C4-D6A7-8C47-98C1-B6C6DA61473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B2C55-44F5-5D4B-B6FA-0CD303E679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1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rtl="0" eaLnBrk="1" fontAlgn="ctr" latinLnBrk="0" hangingPunct="1"/>
            <a:r>
              <a:rPr lang="en-GB" dirty="0"/>
              <a:t>CIPES 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CMUP 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CONSTRUCT- 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CPUP-Excellent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I3S-Exceptional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IA-Excellent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ILC-Exceptional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INESC TEC-Excellent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LEPABE-Excellent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LSRE-LCM-Excellent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UCiBi</a:t>
            </a:r>
            <a:r>
              <a:rPr lang="en-GB" dirty="0"/>
              <a:t>-Exceptional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REQUIMTE-Excellent</a:t>
            </a:r>
          </a:p>
          <a:p>
            <a:pPr rtl="0" eaLnBrk="1" fontAlgn="ctr" latinLnBrk="0" hangingPunct="1"/>
            <a:r>
              <a:rPr lang="en-GB" dirty="0"/>
              <a:t>CEAU - 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cef.up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CEFT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CEGOT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CEPESE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CERENA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CIIE-UP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CIIMAR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CINTESIS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CIQ-UP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CITCEM - 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CITTA_up.uc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ICT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IF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IN -Very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InBIO</a:t>
            </a:r>
            <a:r>
              <a:rPr lang="en-GB" dirty="0"/>
              <a:t>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ISPUP – </a:t>
            </a:r>
            <a:r>
              <a:rPr lang="en-GB" dirty="0" err="1"/>
              <a:t>EPIUnit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IS-UP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IT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LAETA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LIACC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SYSTEC - 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UnIC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B2C55-44F5-5D4B-B6FA-0CD303E6799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9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rtl="0" eaLnBrk="1" fontAlgn="ctr" latinLnBrk="0" hangingPunct="1"/>
            <a:r>
              <a:rPr lang="en-GB" dirty="0"/>
              <a:t>CIPES 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CMUP 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CONSTRUCT- 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CPUP-Excellent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I3S-Exceptional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IA-Excellent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ILC-Exceptional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INESC TEC-Excellent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LEPABE-Excellent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LSRE-LCM-Excellent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UCiBi</a:t>
            </a:r>
            <a:r>
              <a:rPr lang="en-GB" dirty="0"/>
              <a:t>-Exceptional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REQUIMTE-Excellent</a:t>
            </a:r>
          </a:p>
          <a:p>
            <a:pPr rtl="0" eaLnBrk="1" fontAlgn="ctr" latinLnBrk="0" hangingPunct="1"/>
            <a:r>
              <a:rPr lang="en-GB" dirty="0"/>
              <a:t>CEAU - 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cef.up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CEFT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CEGOT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CEPESE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CERENA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CIIE-UP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CIIMAR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CINTESIS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CIQ-UP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CITCEM - 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CITTA_up.uc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ICT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IF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IN -Very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InBIO</a:t>
            </a:r>
            <a:r>
              <a:rPr lang="en-GB" dirty="0"/>
              <a:t>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ISPUP – </a:t>
            </a:r>
            <a:r>
              <a:rPr lang="en-GB" dirty="0" err="1"/>
              <a:t>EPIUnit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IS-UP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IT -Very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LAETA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LIACC - Very Good</a:t>
            </a:r>
            <a:endParaRPr lang="pt-PT" dirty="0"/>
          </a:p>
          <a:p>
            <a:pPr rtl="0" eaLnBrk="1" fontAlgn="ctr" latinLnBrk="0" hangingPunct="1"/>
            <a:r>
              <a:rPr lang="en-GB" dirty="0"/>
              <a:t>SYSTEC - Very Good</a:t>
            </a:r>
            <a:endParaRPr lang="pt-PT" dirty="0"/>
          </a:p>
          <a:p>
            <a:pPr rtl="0" eaLnBrk="1" fontAlgn="ctr" latinLnBrk="0" hangingPunct="1"/>
            <a:r>
              <a:rPr lang="en-GB" dirty="0" err="1"/>
              <a:t>UnIC</a:t>
            </a:r>
            <a:r>
              <a:rPr lang="en-GB" dirty="0"/>
              <a:t> - Very Good</a:t>
            </a:r>
            <a:endParaRPr lang="pt-PT" dirty="0"/>
          </a:p>
          <a:p>
            <a:pPr rtl="0" eaLnBrk="1" fontAlgn="ctr" latinLnBrk="0" hangingPunct="1"/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B2C55-44F5-5D4B-B6FA-0CD303E679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9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B2C55-44F5-5D4B-B6FA-0CD303E6799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2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1242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</a:t>
            </a:r>
            <a:r>
              <a:rPr lang="pt-PT" dirty="0" err="1" smtClean="0"/>
              <a:t>Master</a:t>
            </a:r>
            <a:r>
              <a:rPr lang="pt-PT" dirty="0" smtClean="0"/>
              <a:t> </a:t>
            </a:r>
            <a:r>
              <a:rPr lang="pt-PT" dirty="0" err="1" smtClean="0"/>
              <a:t>title</a:t>
            </a:r>
            <a:r>
              <a:rPr lang="pt-PT" dirty="0" smtClean="0"/>
              <a:t> </a:t>
            </a:r>
            <a:r>
              <a:rPr lang="pt-PT" dirty="0" err="1" smtClean="0"/>
              <a:t>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879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96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4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0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6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7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0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6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3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59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56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19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8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2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2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82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4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33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45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26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1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F25C8-D4B3-3747-9A82-8175364AF5AA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1AD9E7-891E-B54E-8C62-5CF7DD05C7C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9070" y="0"/>
            <a:ext cx="9153070" cy="790368"/>
          </a:xfrm>
          <a:prstGeom prst="rect">
            <a:avLst/>
          </a:prstGeom>
          <a:solidFill>
            <a:srgbClr val="2D37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1375" y="261357"/>
            <a:ext cx="992083" cy="217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10A9-0E43-6542-85D8-1AA00AB42C7B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D1876-A275-8B41-AB2F-B9AF24FC8C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B538-8AB0-C049-83D9-D0BE4F5521A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AC92D-17FA-004D-8FA1-25EE8F6CB1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d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 fachada reitori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5" y="1154821"/>
            <a:ext cx="9134373" cy="5744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1043" y="225812"/>
            <a:ext cx="513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b="1" cap="small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UNIVERSITY OF PORTO – RECTORATE BUILDING </a:t>
            </a:r>
            <a:endParaRPr lang="pt-PT" b="1" cap="small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746126" y="608117"/>
            <a:ext cx="7670267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36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UNIVERSIDADE </a:t>
            </a:r>
          </a:p>
          <a:p>
            <a:pPr>
              <a:lnSpc>
                <a:spcPts val="3400"/>
              </a:lnSpc>
            </a:pPr>
            <a:r>
              <a:rPr lang="en-US" sz="36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DO PORTO</a:t>
            </a:r>
          </a:p>
          <a:p>
            <a:pPr>
              <a:lnSpc>
                <a:spcPts val="2200"/>
              </a:lnSpc>
            </a:pPr>
            <a:r>
              <a:rPr lang="en-US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PORTUGAL</a:t>
            </a: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960000"/>
              </a:solidFill>
              <a:latin typeface="Trebuchet MS"/>
              <a:cs typeface="Trebuchet MS"/>
            </a:endParaRPr>
          </a:p>
          <a:p>
            <a:pPr>
              <a:lnSpc>
                <a:spcPts val="4000"/>
              </a:lnSpc>
            </a:pPr>
            <a:endParaRPr lang="en-US" sz="4000" b="1" dirty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625" y="0"/>
            <a:ext cx="9134373" cy="6858000"/>
          </a:xfrm>
          <a:prstGeom prst="rect">
            <a:avLst/>
          </a:prstGeom>
          <a:noFill/>
          <a:ln w="57150">
            <a:solidFill>
              <a:srgbClr val="2D37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0" name="Picture 2" descr="http://manualdeimagem.up.pt/files/upm11_v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3"/>
          <a:stretch/>
        </p:blipFill>
        <p:spPr bwMode="auto">
          <a:xfrm rot="5400000">
            <a:off x="7914719" y="149151"/>
            <a:ext cx="321429" cy="12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917582" y="1016939"/>
            <a:ext cx="7893909" cy="1095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pt-PT" sz="2800" b="1" dirty="0">
                <a:solidFill>
                  <a:srgbClr val="960000"/>
                </a:solidFill>
                <a:latin typeface="Trebuchet MS" pitchFamily="34" charset="0"/>
                <a:cs typeface="Calibri"/>
              </a:rPr>
              <a:t>UNE UNIVERSITÉ DE DIMENSION EUROPÉENNE:</a:t>
            </a:r>
          </a:p>
          <a:p>
            <a:pPr>
              <a:lnSpc>
                <a:spcPts val="3480"/>
              </a:lnSpc>
            </a:pPr>
            <a:r>
              <a:rPr lang="pt-BR" altLang="pt-PT" sz="24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30.066 étudiants</a:t>
            </a:r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, </a:t>
            </a:r>
            <a:r>
              <a:rPr lang="pt-BR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dont 12% sont internationaux </a:t>
            </a:r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(2015/16)</a:t>
            </a:r>
            <a:endParaRPr lang="pt-BR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0" name="Rectangle 17"/>
          <p:cNvSpPr/>
          <p:nvPr/>
        </p:nvSpPr>
        <p:spPr>
          <a:xfrm>
            <a:off x="5295973" y="4032587"/>
            <a:ext cx="2992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5.573</a:t>
            </a:r>
          </a:p>
          <a:p>
            <a:pPr algn="r"/>
            <a:r>
              <a:rPr lang="fr-FR" altLang="pt-PT" dirty="0">
                <a:latin typeface="Trebuchet MS" pitchFamily="34" charset="0"/>
                <a:cs typeface="Calibri"/>
              </a:rPr>
              <a:t>Étudiants </a:t>
            </a:r>
            <a:r>
              <a:rPr lang="pt-BR" altLang="pt-PT" dirty="0">
                <a:latin typeface="Trebuchet MS" pitchFamily="34" charset="0"/>
                <a:cs typeface="Calibri"/>
              </a:rPr>
              <a:t>de</a:t>
            </a:r>
          </a:p>
          <a:p>
            <a:pPr algn="r"/>
            <a:r>
              <a:rPr lang="pt-BR" altLang="pt-PT" dirty="0">
                <a:latin typeface="Trebuchet MS" pitchFamily="34" charset="0"/>
                <a:cs typeface="Calibri"/>
              </a:rPr>
              <a:t>2</a:t>
            </a:r>
            <a:r>
              <a:rPr lang="pt-BR" altLang="pt-PT" baseline="30000" dirty="0">
                <a:latin typeface="Trebuchet MS" pitchFamily="34" charset="0"/>
                <a:cs typeface="Calibri"/>
              </a:rPr>
              <a:t>ème</a:t>
            </a:r>
            <a:r>
              <a:rPr lang="pt-BR" altLang="pt-PT" dirty="0">
                <a:latin typeface="Trebuchet MS" pitchFamily="34" charset="0"/>
                <a:cs typeface="Calibri"/>
              </a:rPr>
              <a:t> Cycle / Master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21" name="Rectangle 18"/>
          <p:cNvSpPr/>
          <p:nvPr/>
        </p:nvSpPr>
        <p:spPr>
          <a:xfrm>
            <a:off x="4524086" y="2437430"/>
            <a:ext cx="4111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3.236</a:t>
            </a:r>
            <a:endParaRPr lang="pt-BR" altLang="pt-PT" b="1" dirty="0" smtClean="0">
              <a:solidFill>
                <a:srgbClr val="960000"/>
              </a:solidFill>
              <a:latin typeface="Trebuchet MS" pitchFamily="34" charset="0"/>
              <a:cs typeface="Calibri"/>
            </a:endParaRPr>
          </a:p>
          <a:p>
            <a:pPr algn="r"/>
            <a:r>
              <a:rPr lang="fr-FR" altLang="pt-PT" dirty="0">
                <a:latin typeface="Trebuchet MS" pitchFamily="34" charset="0"/>
                <a:cs typeface="Calibri"/>
              </a:rPr>
              <a:t>Étudiants de</a:t>
            </a:r>
          </a:p>
          <a:p>
            <a:pPr algn="r"/>
            <a:r>
              <a:rPr lang="fr-FR" altLang="pt-PT" dirty="0">
                <a:latin typeface="Trebuchet MS" pitchFamily="34" charset="0"/>
                <a:cs typeface="Calibri"/>
              </a:rPr>
              <a:t>3</a:t>
            </a:r>
            <a:r>
              <a:rPr lang="fr-FR" altLang="pt-PT" baseline="30000" dirty="0">
                <a:latin typeface="Trebuchet MS" pitchFamily="34" charset="0"/>
                <a:cs typeface="Calibri"/>
              </a:rPr>
              <a:t>ème</a:t>
            </a:r>
            <a:r>
              <a:rPr lang="fr-FR" altLang="pt-PT" dirty="0">
                <a:latin typeface="Trebuchet MS" pitchFamily="34" charset="0"/>
                <a:cs typeface="Calibri"/>
              </a:rPr>
              <a:t> Cycle / Doctorat</a:t>
            </a:r>
            <a:endParaRPr lang="fr-FR" dirty="0">
              <a:latin typeface="Trebuchet MS" pitchFamily="34" charset="0"/>
            </a:endParaRPr>
          </a:p>
        </p:txBody>
      </p:sp>
      <p:sp>
        <p:nvSpPr>
          <p:cNvPr id="22" name="Rectangle 17"/>
          <p:cNvSpPr/>
          <p:nvPr/>
        </p:nvSpPr>
        <p:spPr>
          <a:xfrm>
            <a:off x="398156" y="2765148"/>
            <a:ext cx="2558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12.544</a:t>
            </a:r>
            <a:endParaRPr lang="pt-BR" altLang="pt-PT" sz="2400" b="1" dirty="0">
              <a:solidFill>
                <a:srgbClr val="960000"/>
              </a:solidFill>
              <a:latin typeface="Trebuchet MS" pitchFamily="34" charset="0"/>
              <a:cs typeface="Calibri"/>
            </a:endParaRPr>
          </a:p>
          <a:p>
            <a:pPr algn="r"/>
            <a:r>
              <a:rPr lang="fr-FR" altLang="pt-PT" dirty="0">
                <a:latin typeface="Trebuchet MS" pitchFamily="34" charset="0"/>
                <a:cs typeface="Calibri"/>
              </a:rPr>
              <a:t>Étudiants </a:t>
            </a:r>
            <a:r>
              <a:rPr lang="pt-BR" altLang="pt-PT" dirty="0">
                <a:latin typeface="Trebuchet MS" pitchFamily="34" charset="0"/>
                <a:cs typeface="Calibri"/>
              </a:rPr>
              <a:t>de </a:t>
            </a:r>
          </a:p>
          <a:p>
            <a:pPr algn="r"/>
            <a:r>
              <a:rPr lang="pt-BR" altLang="pt-PT" dirty="0">
                <a:latin typeface="Trebuchet MS" pitchFamily="34" charset="0"/>
                <a:cs typeface="Calibri"/>
              </a:rPr>
              <a:t>Master Intégré</a:t>
            </a:r>
            <a:endParaRPr lang="en-US" dirty="0">
              <a:latin typeface="Trebuchet MS" pitchFamily="34" charset="0"/>
            </a:endParaRP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2466176077"/>
              </p:ext>
            </p:extLst>
          </p:nvPr>
        </p:nvGraphicFramePr>
        <p:xfrm>
          <a:off x="2133186" y="2343353"/>
          <a:ext cx="5060869" cy="3378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12"/>
          <p:cNvSpPr/>
          <p:nvPr/>
        </p:nvSpPr>
        <p:spPr>
          <a:xfrm>
            <a:off x="178453" y="5622079"/>
            <a:ext cx="4880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8.713</a:t>
            </a:r>
          </a:p>
          <a:p>
            <a:pPr algn="r"/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Étudiants de </a:t>
            </a:r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Cycle/Licence</a:t>
            </a:r>
            <a:endParaRPr lang="en-US" dirty="0">
              <a:solidFill>
                <a:srgbClr val="2D375F"/>
              </a:solidFill>
              <a:latin typeface="Trebuchet MS" pitchFamily="34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3628157" y="225812"/>
            <a:ext cx="531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GRANDEUR: DEUXIÈME UNIVERSITÉ PORTUGAISE</a:t>
            </a:r>
            <a:endParaRPr lang="pt-PT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6714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645"/>
            <a:ext cx="9144000" cy="3938755"/>
          </a:xfrm>
          <a:prstGeom prst="rect">
            <a:avLst/>
          </a:prstGeom>
        </p:spPr>
      </p:pic>
      <p:pic>
        <p:nvPicPr>
          <p:cNvPr id="6" name="Picture 5" descr="17 faculdade Direi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645"/>
            <a:ext cx="9144000" cy="3957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375" y="4834432"/>
            <a:ext cx="7997825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tabLst>
                <a:tab pos="1165225" algn="l"/>
                <a:tab pos="1970088" algn="l"/>
              </a:tabLst>
            </a:pPr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2.291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	 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Professeurs et Chercheurs (31 déc. 2015)</a:t>
            </a:r>
          </a:p>
          <a:p>
            <a:pPr>
              <a:lnSpc>
                <a:spcPts val="2800"/>
              </a:lnSpc>
              <a:tabLst>
                <a:tab pos="1165225" algn="l"/>
                <a:tab pos="1970088" algn="l"/>
              </a:tabLst>
            </a:pPr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1.750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 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  À temps plein</a:t>
            </a:r>
          </a:p>
          <a:p>
            <a:pPr>
              <a:lnSpc>
                <a:spcPts val="2800"/>
              </a:lnSpc>
              <a:tabLst>
                <a:tab pos="1165225" algn="l"/>
                <a:tab pos="1970088" algn="l"/>
              </a:tabLst>
            </a:pPr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87%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	 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Professeurs et Chercheurs (</a:t>
            </a:r>
            <a:r>
              <a:rPr lang="fr-BE" altLang="pt-PT" sz="2000" dirty="0" err="1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ETI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) avec Doctorat</a:t>
            </a:r>
          </a:p>
          <a:p>
            <a:pPr>
              <a:lnSpc>
                <a:spcPts val="2800"/>
              </a:lnSpc>
              <a:tabLst>
                <a:tab pos="1165225" algn="l"/>
                <a:tab pos="1970088" algn="l"/>
              </a:tabLst>
            </a:pPr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1.563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    Personnel technique et administratif</a:t>
            </a:r>
          </a:p>
          <a:p>
            <a:pPr>
              <a:lnSpc>
                <a:spcPts val="2800"/>
              </a:lnSpc>
              <a:tabLst>
                <a:tab pos="1165225" algn="l"/>
                <a:tab pos="1970088" algn="l"/>
              </a:tabLst>
            </a:pPr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270 M€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 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Budget annuel consolidé</a:t>
            </a:r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7" name="Rectangle 30"/>
          <p:cNvSpPr/>
          <p:nvPr/>
        </p:nvSpPr>
        <p:spPr>
          <a:xfrm>
            <a:off x="7535957" y="225812"/>
            <a:ext cx="1408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ÉDUCATION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36348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0"/>
          <p:cNvSpPr/>
          <p:nvPr/>
        </p:nvSpPr>
        <p:spPr>
          <a:xfrm>
            <a:off x="6638229" y="5318692"/>
            <a:ext cx="23050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376</a:t>
            </a:r>
          </a:p>
          <a:p>
            <a:r>
              <a:rPr lang="pt-BR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Cours de Formation</a:t>
            </a:r>
          </a:p>
          <a:p>
            <a:r>
              <a:rPr lang="pt-BR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Continue</a:t>
            </a:r>
          </a:p>
        </p:txBody>
      </p:sp>
      <p:sp>
        <p:nvSpPr>
          <p:cNvPr id="21" name="Rectangle 21"/>
          <p:cNvSpPr/>
          <p:nvPr/>
        </p:nvSpPr>
        <p:spPr>
          <a:xfrm>
            <a:off x="37673" y="5373532"/>
            <a:ext cx="33939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84</a:t>
            </a:r>
          </a:p>
          <a:p>
            <a:pPr algn="r"/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Cours de </a:t>
            </a: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pt-BR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Cycle </a:t>
            </a:r>
            <a:r>
              <a:rPr lang="pt-BR" dirty="0">
                <a:solidFill>
                  <a:srgbClr val="2D375F"/>
                </a:solidFill>
                <a:latin typeface="Trebuchet MS" pitchFamily="34" charset="0"/>
                <a:cs typeface="Calibri"/>
              </a:rPr>
              <a:t>/ </a:t>
            </a:r>
            <a:endParaRPr lang="pt-BR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 algn="r"/>
            <a:r>
              <a:rPr lang="pt-BR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Doctorat</a:t>
            </a:r>
            <a:endParaRPr lang="en-US" dirty="0">
              <a:solidFill>
                <a:srgbClr val="2D375F"/>
              </a:solidFill>
              <a:latin typeface="Trebuchet MS" pitchFamily="34" charset="0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581199" y="3442776"/>
            <a:ext cx="2479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124</a:t>
            </a:r>
          </a:p>
          <a:p>
            <a:pPr algn="r"/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Cours </a:t>
            </a:r>
            <a:r>
              <a:rPr lang="pt-BR" altLang="pt-PT" dirty="0">
                <a:solidFill>
                  <a:srgbClr val="2D375F"/>
                </a:solidFill>
                <a:latin typeface="Trebuchet MS" pitchFamily="34" charset="0"/>
                <a:cs typeface="Calibri"/>
              </a:rPr>
              <a:t>de </a:t>
            </a:r>
          </a:p>
          <a:p>
            <a:pPr algn="r"/>
            <a:r>
              <a:rPr lang="fr-FR" dirty="0">
                <a:latin typeface="Trebuchet MS" pitchFamily="34" charset="0"/>
                <a:cs typeface="Calibri"/>
              </a:rPr>
              <a:t>2</a:t>
            </a:r>
            <a:r>
              <a:rPr lang="fr-FR" baseline="30000" dirty="0">
                <a:latin typeface="Trebuchet MS" pitchFamily="34" charset="0"/>
                <a:cs typeface="Calibri"/>
              </a:rPr>
              <a:t>ème</a:t>
            </a:r>
            <a:r>
              <a:rPr lang="fr-FR" dirty="0">
                <a:latin typeface="Trebuchet MS" pitchFamily="34" charset="0"/>
                <a:cs typeface="Calibri"/>
              </a:rPr>
              <a:t> Cycle / Master</a:t>
            </a:r>
            <a:endParaRPr lang="fr-FR" dirty="0">
              <a:latin typeface="Trebuchet MS" pitchFamily="34" charset="0"/>
            </a:endParaRPr>
          </a:p>
        </p:txBody>
      </p:sp>
      <p:sp>
        <p:nvSpPr>
          <p:cNvPr id="23" name="Rectangle 23"/>
          <p:cNvSpPr/>
          <p:nvPr/>
        </p:nvSpPr>
        <p:spPr>
          <a:xfrm>
            <a:off x="733570" y="2133681"/>
            <a:ext cx="38243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34</a:t>
            </a:r>
          </a:p>
          <a:p>
            <a:pPr algn="r"/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Cours de </a:t>
            </a:r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pt-BR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Cycle /Licence </a:t>
            </a:r>
            <a:endParaRPr lang="en-US" dirty="0">
              <a:solidFill>
                <a:srgbClr val="2D375F"/>
              </a:solidFill>
              <a:latin typeface="Trebuchet MS" pitchFamily="34" charset="0"/>
            </a:endParaRPr>
          </a:p>
        </p:txBody>
      </p:sp>
      <p:sp>
        <p:nvSpPr>
          <p:cNvPr id="24" name="Rectangle 24"/>
          <p:cNvSpPr/>
          <p:nvPr/>
        </p:nvSpPr>
        <p:spPr>
          <a:xfrm>
            <a:off x="4785022" y="2431810"/>
            <a:ext cx="3752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18 </a:t>
            </a:r>
            <a:r>
              <a:rPr lang="pt-BR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Cours de Master Intégré</a:t>
            </a:r>
            <a:endParaRPr lang="en-US" dirty="0">
              <a:solidFill>
                <a:srgbClr val="2D375F"/>
              </a:solidFill>
              <a:latin typeface="Trebuchet MS" pitchFamily="34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133436977"/>
              </p:ext>
            </p:extLst>
          </p:nvPr>
        </p:nvGraphicFramePr>
        <p:xfrm>
          <a:off x="2199544" y="2621502"/>
          <a:ext cx="5170956" cy="3712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8"/>
          <p:cNvSpPr txBox="1"/>
          <p:nvPr/>
        </p:nvSpPr>
        <p:spPr>
          <a:xfrm>
            <a:off x="872323" y="1295267"/>
            <a:ext cx="737113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pt-PT" sz="2800" b="1" cap="all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636 prograMmEs de formaTION </a:t>
            </a:r>
            <a:r>
              <a:rPr lang="pt-BR" altLang="pt-PT" sz="2000" b="1" cap="all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(2015/16)</a:t>
            </a:r>
            <a:endParaRPr lang="pt-BR" altLang="pt-PT" sz="2000" b="1" dirty="0">
              <a:solidFill>
                <a:srgbClr val="960000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10" name="Rectangle 30"/>
          <p:cNvSpPr/>
          <p:nvPr/>
        </p:nvSpPr>
        <p:spPr>
          <a:xfrm>
            <a:off x="7535957" y="225812"/>
            <a:ext cx="1408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ÉDUCATION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839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2" y="0"/>
            <a:ext cx="9156701" cy="58723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-12701" y="5240481"/>
            <a:ext cx="9156701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852" y="5346005"/>
            <a:ext cx="8037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UNIVERSITÉ DE PORTO</a:t>
            </a:r>
          </a:p>
          <a:p>
            <a:r>
              <a:rPr lang="en-US" sz="3600" dirty="0" smtClean="0">
                <a:solidFill>
                  <a:srgbClr val="2D375F"/>
                </a:solidFill>
                <a:latin typeface="Trebuchet MS"/>
                <a:cs typeface="Trebuchet MS"/>
              </a:rPr>
              <a:t>COOPÉRATION INTERNATIONALE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87971" y="5941049"/>
            <a:ext cx="1195744" cy="2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31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1375" y="4834432"/>
            <a:ext cx="7997825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tabLst>
                <a:tab pos="1970088" algn="l"/>
              </a:tabLst>
            </a:pPr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</a:t>
            </a:r>
          </a:p>
          <a:p>
            <a:pPr>
              <a:lnSpc>
                <a:spcPts val="2800"/>
              </a:lnSpc>
              <a:tabLst>
                <a:tab pos="1970088" algn="l"/>
              </a:tabLst>
            </a:pPr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4311" y="2201610"/>
            <a:ext cx="9120062" cy="4305616"/>
            <a:chOff x="-62689" y="2037834"/>
            <a:chExt cx="9206690" cy="43056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2689" y="2037834"/>
              <a:ext cx="9206690" cy="430561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875246" y="2137699"/>
              <a:ext cx="7393264" cy="4164897"/>
              <a:chOff x="937936" y="1636565"/>
              <a:chExt cx="7393264" cy="4164897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724400" y="2540000"/>
                <a:ext cx="1066800" cy="1066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726332" y="3479800"/>
                <a:ext cx="635000" cy="63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096172" y="4254500"/>
                <a:ext cx="253628" cy="2536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439372" y="2755900"/>
                <a:ext cx="431800" cy="431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662521" y="2807306"/>
                <a:ext cx="1128679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fr-BE" altLang="pt-PT" b="1" dirty="0" smtClean="0">
                    <a:solidFill>
                      <a:srgbClr val="960000"/>
                    </a:solidFill>
                    <a:latin typeface="Trebuchet MS"/>
                    <a:cs typeface="Trebuchet MS"/>
                  </a:rPr>
                  <a:t>Europe</a:t>
                </a:r>
              </a:p>
              <a:p>
                <a:pPr algn="ctr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fr-BE" altLang="pt-PT" dirty="0" smtClean="0">
                    <a:solidFill>
                      <a:srgbClr val="2D375F"/>
                    </a:solidFill>
                    <a:latin typeface="Trebuchet MS"/>
                    <a:cs typeface="Trebuchet MS"/>
                  </a:rPr>
                  <a:t>1.078</a:t>
                </a:r>
                <a:endParaRPr lang="fr-BE" altLang="pt-PT" dirty="0">
                  <a:solidFill>
                    <a:srgbClr val="2D375F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60521" y="3614824"/>
                <a:ext cx="1319179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fr-BE" altLang="pt-PT" dirty="0" smtClean="0">
                    <a:solidFill>
                      <a:srgbClr val="2D375F"/>
                    </a:solidFill>
                    <a:latin typeface="Trebuchet MS"/>
                    <a:cs typeface="Trebuchet MS"/>
                  </a:rPr>
                  <a:t>150</a:t>
                </a:r>
                <a:endParaRPr lang="fr-BE" altLang="pt-PT" dirty="0">
                  <a:solidFill>
                    <a:srgbClr val="2D375F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37936" y="4247634"/>
                <a:ext cx="12463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BE" altLang="pt-PT" b="1" dirty="0" smtClean="0">
                    <a:solidFill>
                      <a:srgbClr val="960000"/>
                    </a:solidFill>
                    <a:latin typeface="Trebuchet MS"/>
                    <a:cs typeface="Trebuchet MS"/>
                  </a:rPr>
                  <a:t>Amérique</a:t>
                </a:r>
                <a:endParaRPr lang="fr-BE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51066" y="5432130"/>
                <a:ext cx="9971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BE" altLang="pt-PT" b="1" dirty="0" smtClean="0">
                    <a:solidFill>
                      <a:srgbClr val="960000"/>
                    </a:solidFill>
                    <a:latin typeface="Trebuchet MS"/>
                    <a:cs typeface="Trebuchet MS"/>
                  </a:rPr>
                  <a:t>Afrique</a:t>
                </a:r>
                <a:endParaRPr lang="fr-BE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560921" y="4215241"/>
                <a:ext cx="1319179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fr-BE" altLang="pt-PT" dirty="0" smtClean="0">
                    <a:solidFill>
                      <a:srgbClr val="2D375F"/>
                    </a:solidFill>
                    <a:latin typeface="Trebuchet MS"/>
                    <a:cs typeface="Trebuchet MS"/>
                  </a:rPr>
                  <a:t>1</a:t>
                </a:r>
                <a:endParaRPr lang="fr-BE" altLang="pt-PT" dirty="0">
                  <a:solidFill>
                    <a:srgbClr val="2D375F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012021" y="2803351"/>
                <a:ext cx="1319179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"/>
                  </a:spcBef>
                </a:pPr>
                <a:r>
                  <a:rPr lang="fr-BE" altLang="pt-PT" dirty="0" smtClean="0">
                    <a:solidFill>
                      <a:srgbClr val="2D375F"/>
                    </a:solidFill>
                    <a:latin typeface="Trebuchet MS"/>
                    <a:cs typeface="Trebuchet MS"/>
                  </a:rPr>
                  <a:t>21</a:t>
                </a:r>
                <a:endParaRPr lang="fr-BE" altLang="pt-PT" dirty="0">
                  <a:solidFill>
                    <a:srgbClr val="2D375F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514966" y="1636565"/>
                <a:ext cx="637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BE" altLang="pt-PT" b="1" dirty="0" smtClean="0">
                    <a:solidFill>
                      <a:srgbClr val="960000"/>
                    </a:solidFill>
                    <a:latin typeface="Trebuchet MS"/>
                    <a:cs typeface="Trebuchet MS"/>
                  </a:rPr>
                  <a:t>Asie</a:t>
                </a:r>
                <a:endParaRPr lang="fr-BE" dirty="0"/>
              </a:p>
            </p:txBody>
          </p:sp>
        </p:grpSp>
      </p:grpSp>
      <p:sp>
        <p:nvSpPr>
          <p:cNvPr id="9" name="Retângulo 8"/>
          <p:cNvSpPr/>
          <p:nvPr/>
        </p:nvSpPr>
        <p:spPr>
          <a:xfrm>
            <a:off x="191070" y="994945"/>
            <a:ext cx="895293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fr-BE" altLang="pt-PT" sz="28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ÉTUDIANTS DE L’ U.PORTO EN MOBILITÉ (2015/16)</a:t>
            </a:r>
          </a:p>
          <a:p>
            <a:pPr>
              <a:lnSpc>
                <a:spcPct val="90000"/>
              </a:lnSpc>
              <a:spcBef>
                <a:spcPct val="5000"/>
              </a:spcBef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1.250</a:t>
            </a:r>
            <a:r>
              <a:rPr lang="fr-BE" altLang="pt-PT" sz="2000" dirty="0" smtClean="0">
                <a:solidFill>
                  <a:srgbClr val="2D375F"/>
                </a:solidFill>
                <a:latin typeface="Trebuchet MS"/>
                <a:cs typeface="Trebuchet MS"/>
              </a:rPr>
              <a:t> étudiants dans 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45 pays</a:t>
            </a:r>
            <a:endParaRPr lang="fr-BE" altLang="pt-PT" sz="2000" b="1" dirty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sp>
        <p:nvSpPr>
          <p:cNvPr id="20" name="Rectangle 30"/>
          <p:cNvSpPr/>
          <p:nvPr/>
        </p:nvSpPr>
        <p:spPr>
          <a:xfrm>
            <a:off x="5336060" y="225812"/>
            <a:ext cx="3608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COOPÉRATION INTERNATIONALE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7874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8"/>
          <p:cNvSpPr txBox="1"/>
          <p:nvPr/>
        </p:nvSpPr>
        <p:spPr>
          <a:xfrm>
            <a:off x="122828" y="1333949"/>
            <a:ext cx="91457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10000"/>
              </a:spcBef>
            </a:pPr>
            <a:r>
              <a:rPr lang="fr-BE" altLang="pt-PT" sz="2800" b="1" cap="all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3.607 Étudiants Internationaux </a:t>
            </a:r>
            <a:r>
              <a:rPr lang="fr-BE" altLang="pt-PT" sz="2000" dirty="0" smtClean="0">
                <a:solidFill>
                  <a:srgbClr val="960000"/>
                </a:solidFill>
                <a:latin typeface="Trebuchet MS"/>
                <a:cs typeface="Trebuchet MS"/>
              </a:rPr>
              <a:t>(2015/16)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 </a:t>
            </a:r>
            <a:r>
              <a:rPr lang="fr-BE" altLang="pt-PT" cap="all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(12% du total)</a:t>
            </a:r>
            <a:endParaRPr lang="fr-BE" altLang="pt-PT" cap="all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graphicFrame>
        <p:nvGraphicFramePr>
          <p:cNvPr id="32" name="Chart 11"/>
          <p:cNvGraphicFramePr/>
          <p:nvPr>
            <p:extLst>
              <p:ext uri="{D42A27DB-BD31-4B8C-83A1-F6EECF244321}">
                <p14:modId xmlns:p14="http://schemas.microsoft.com/office/powerpoint/2010/main" val="4268903476"/>
              </p:ext>
            </p:extLst>
          </p:nvPr>
        </p:nvGraphicFramePr>
        <p:xfrm>
          <a:off x="2249616" y="2651395"/>
          <a:ext cx="5230442" cy="3683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Rectangle 12"/>
          <p:cNvSpPr/>
          <p:nvPr/>
        </p:nvSpPr>
        <p:spPr>
          <a:xfrm>
            <a:off x="6773331" y="3542694"/>
            <a:ext cx="26181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2.016</a:t>
            </a:r>
          </a:p>
          <a:p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Étudiants en programmes de mobilité</a:t>
            </a:r>
          </a:p>
        </p:txBody>
      </p:sp>
      <p:sp>
        <p:nvSpPr>
          <p:cNvPr id="36" name="Rectangle 15"/>
          <p:cNvSpPr/>
          <p:nvPr/>
        </p:nvSpPr>
        <p:spPr>
          <a:xfrm>
            <a:off x="4607679" y="2296995"/>
            <a:ext cx="47837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174</a:t>
            </a:r>
            <a:r>
              <a:rPr lang="fr-BE" altLang="pt-PT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</a:t>
            </a:r>
            <a:r>
              <a:rPr lang="fr-BE" dirty="0" smtClean="0"/>
              <a:t>1</a:t>
            </a:r>
            <a:r>
              <a:rPr lang="fr-BE" baseline="30000" dirty="0" smtClean="0"/>
              <a:t>er</a:t>
            </a:r>
            <a:r>
              <a:rPr lang="fr-BE" dirty="0" smtClean="0"/>
              <a:t> </a:t>
            </a:r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Cycle /Licence</a:t>
            </a:r>
            <a:endParaRPr lang="fr-BE" dirty="0" smtClean="0">
              <a:solidFill>
                <a:srgbClr val="2D375F"/>
              </a:solidFill>
              <a:latin typeface="Trebuchet MS" pitchFamily="34" charset="0"/>
            </a:endParaRPr>
          </a:p>
          <a:p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37" name="Rectangle 17"/>
          <p:cNvSpPr/>
          <p:nvPr/>
        </p:nvSpPr>
        <p:spPr>
          <a:xfrm>
            <a:off x="693381" y="3981236"/>
            <a:ext cx="22360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588</a:t>
            </a:r>
          </a:p>
          <a:p>
            <a:pPr algn="r"/>
            <a:r>
              <a:rPr lang="fr-BE" dirty="0" smtClean="0">
                <a:latin typeface="Trebuchet MS" pitchFamily="34" charset="0"/>
                <a:cs typeface="Calibri"/>
              </a:rPr>
              <a:t>2</a:t>
            </a:r>
            <a:r>
              <a:rPr lang="fr-BE" baseline="30000" dirty="0" smtClean="0">
                <a:latin typeface="Trebuchet MS" pitchFamily="34" charset="0"/>
                <a:cs typeface="Calibri"/>
              </a:rPr>
              <a:t>ème</a:t>
            </a:r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Cycle / Master</a:t>
            </a:r>
            <a:endParaRPr lang="fr-BE" dirty="0">
              <a:solidFill>
                <a:srgbClr val="2D375F"/>
              </a:solidFill>
              <a:latin typeface="Trebuchet MS" pitchFamily="34" charset="0"/>
            </a:endParaRPr>
          </a:p>
        </p:txBody>
      </p:sp>
      <p:sp>
        <p:nvSpPr>
          <p:cNvPr id="38" name="Rectangle 18"/>
          <p:cNvSpPr/>
          <p:nvPr/>
        </p:nvSpPr>
        <p:spPr>
          <a:xfrm>
            <a:off x="693381" y="5250431"/>
            <a:ext cx="266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650</a:t>
            </a:r>
          </a:p>
          <a:p>
            <a:pPr algn="r"/>
            <a:r>
              <a:rPr lang="fr-BE" dirty="0" smtClean="0"/>
              <a:t>3</a:t>
            </a:r>
            <a:r>
              <a:rPr lang="fr-BE" baseline="30000" dirty="0" smtClean="0"/>
              <a:t>ème</a:t>
            </a:r>
            <a:r>
              <a:rPr lang="fr-BE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Cycle / Doctorat</a:t>
            </a:r>
            <a:endParaRPr lang="fr-BE" dirty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sp>
        <p:nvSpPr>
          <p:cNvPr id="39" name="Rectangle 12"/>
          <p:cNvSpPr/>
          <p:nvPr/>
        </p:nvSpPr>
        <p:spPr>
          <a:xfrm>
            <a:off x="1110304" y="2622501"/>
            <a:ext cx="2879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179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</a:t>
            </a:r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Master Intégré</a:t>
            </a:r>
          </a:p>
        </p:txBody>
      </p:sp>
      <p:sp>
        <p:nvSpPr>
          <p:cNvPr id="9" name="Rectangle 30"/>
          <p:cNvSpPr/>
          <p:nvPr/>
        </p:nvSpPr>
        <p:spPr>
          <a:xfrm>
            <a:off x="5336060" y="225812"/>
            <a:ext cx="3608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COOPÉRATION INTERNATIONALE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5577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araday.fc.up.pt/ultrarapida/upor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77" y="242771"/>
            <a:ext cx="1002244" cy="21784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9070" y="0"/>
            <a:ext cx="9153070" cy="790368"/>
          </a:xfrm>
          <a:prstGeom prst="rect">
            <a:avLst/>
          </a:prstGeom>
          <a:solidFill>
            <a:srgbClr val="2D37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9570" y="261357"/>
            <a:ext cx="992083" cy="217018"/>
          </a:xfrm>
          <a:prstGeom prst="rect">
            <a:avLst/>
          </a:prstGeom>
        </p:spPr>
      </p:pic>
      <p:graphicFrame>
        <p:nvGraphicFramePr>
          <p:cNvPr id="9" name="Diagrama 1"/>
          <p:cNvGraphicFramePr/>
          <p:nvPr>
            <p:extLst>
              <p:ext uri="{D42A27DB-BD31-4B8C-83A1-F6EECF244321}">
                <p14:modId xmlns:p14="http://schemas.microsoft.com/office/powerpoint/2010/main" val="3663261486"/>
              </p:ext>
            </p:extLst>
          </p:nvPr>
        </p:nvGraphicFramePr>
        <p:xfrm>
          <a:off x="-1" y="1962193"/>
          <a:ext cx="4567465" cy="461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Retângulo 3"/>
          <p:cNvSpPr/>
          <p:nvPr/>
        </p:nvSpPr>
        <p:spPr>
          <a:xfrm>
            <a:off x="3987507" y="2606311"/>
            <a:ext cx="48247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5</a:t>
            </a:r>
            <a:r>
              <a:rPr lang="fr-BE" altLang="pt-PT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 	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Continents</a:t>
            </a:r>
          </a:p>
          <a:p>
            <a:pPr lvl="1"/>
            <a:endParaRPr lang="fr-BE" altLang="pt-PT" sz="2000" b="1" dirty="0" smtClean="0">
              <a:solidFill>
                <a:schemeClr val="accent1"/>
              </a:solidFill>
              <a:latin typeface="Trebuchet MS"/>
              <a:cs typeface="Trebuchet MS"/>
            </a:endParaRPr>
          </a:p>
          <a:p>
            <a:pPr lvl="1"/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142</a:t>
            </a:r>
            <a:r>
              <a:rPr lang="fr-BE" altLang="pt-PT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	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Pays</a:t>
            </a:r>
          </a:p>
          <a:p>
            <a:pPr lvl="1"/>
            <a:endParaRPr lang="fr-BE" altLang="pt-PT" sz="2000" b="1" dirty="0" smtClean="0">
              <a:solidFill>
                <a:schemeClr val="accent1"/>
              </a:solidFill>
              <a:latin typeface="Trebuchet MS"/>
              <a:cs typeface="Trebuchet MS"/>
            </a:endParaRPr>
          </a:p>
          <a:p>
            <a:pPr lvl="1"/>
            <a:r>
              <a:rPr lang="fr-BE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792</a:t>
            </a:r>
            <a:r>
              <a:rPr lang="fr-BE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 </a:t>
            </a:r>
            <a:r>
              <a:rPr lang="fr-BE" altLang="pt-PT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Institutions impliquées</a:t>
            </a:r>
          </a:p>
          <a:p>
            <a:pPr lvl="1"/>
            <a:endParaRPr lang="fr-BE" altLang="pt-PT" sz="2000" b="1" dirty="0" smtClean="0">
              <a:solidFill>
                <a:schemeClr val="accent1"/>
              </a:solidFill>
              <a:latin typeface="Trebuchet MS"/>
              <a:cs typeface="Trebuchet MS"/>
            </a:endParaRPr>
          </a:p>
          <a:p>
            <a:pPr lvl="1"/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7.612</a:t>
            </a:r>
            <a:r>
              <a:rPr lang="fr-BE" altLang="pt-PT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 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Mobilités</a:t>
            </a:r>
          </a:p>
          <a:p>
            <a:pPr lvl="1"/>
            <a:endParaRPr lang="fr-BE" altLang="pt-PT" sz="2000" b="1" dirty="0" smtClean="0">
              <a:solidFill>
                <a:schemeClr val="accent1"/>
              </a:solidFill>
              <a:latin typeface="Trebuchet MS"/>
              <a:cs typeface="Trebuchet MS"/>
            </a:endParaRPr>
          </a:p>
          <a:p>
            <a:pPr lvl="1"/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151</a:t>
            </a:r>
            <a:r>
              <a:rPr lang="fr-BE" altLang="pt-PT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	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Millions d’euros</a:t>
            </a:r>
          </a:p>
          <a:p>
            <a:pPr lvl="1"/>
            <a:endParaRPr lang="fr-BE" altLang="pt-PT" sz="2000" b="1" dirty="0" smtClean="0">
              <a:solidFill>
                <a:schemeClr val="accent1"/>
              </a:solidFill>
              <a:latin typeface="Trebuchet MS"/>
              <a:cs typeface="Trebuchet MS"/>
            </a:endParaRPr>
          </a:p>
          <a:p>
            <a:pPr lvl="1"/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36</a:t>
            </a:r>
            <a:r>
              <a:rPr lang="fr-BE" altLang="pt-PT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	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Millions d’euros gérés				par l’U.Porto </a:t>
            </a:r>
          </a:p>
        </p:txBody>
      </p:sp>
      <p:sp>
        <p:nvSpPr>
          <p:cNvPr id="10" name="Retângulo 2"/>
          <p:cNvSpPr/>
          <p:nvPr/>
        </p:nvSpPr>
        <p:spPr>
          <a:xfrm>
            <a:off x="761446" y="1087026"/>
            <a:ext cx="74458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altLang="pt-PT" sz="2400" b="1" cap="all" dirty="0" smtClean="0">
                <a:solidFill>
                  <a:srgbClr val="960000"/>
                </a:solidFill>
                <a:latin typeface="Trebuchet MS" pitchFamily="34" charset="0"/>
              </a:rPr>
              <a:t>U.Porto DANS LE PROGRAMME Erasmus </a:t>
            </a:r>
            <a:r>
              <a:rPr lang="fr-BE" altLang="pt-PT" sz="2400" b="1" cap="all" dirty="0" err="1" smtClean="0">
                <a:solidFill>
                  <a:srgbClr val="960000"/>
                </a:solidFill>
                <a:latin typeface="Trebuchet MS" pitchFamily="34" charset="0"/>
              </a:rPr>
              <a:t>Mundus</a:t>
            </a:r>
            <a:r>
              <a:rPr lang="fr-BE" altLang="pt-PT" sz="2400" b="1" cap="all" dirty="0" smtClean="0">
                <a:solidFill>
                  <a:srgbClr val="960000"/>
                </a:solidFill>
                <a:latin typeface="Trebuchet MS" pitchFamily="34" charset="0"/>
              </a:rPr>
              <a:t> </a:t>
            </a:r>
          </a:p>
          <a:p>
            <a:r>
              <a:rPr lang="fr-BE" altLang="pt-PT" sz="2400" b="1" cap="all" dirty="0" smtClean="0">
                <a:solidFill>
                  <a:srgbClr val="960000"/>
                </a:solidFill>
                <a:latin typeface="Trebuchet MS" pitchFamily="34" charset="0"/>
              </a:rPr>
              <a:t>(Action 2) – 2009-2014</a:t>
            </a:r>
            <a:endParaRPr lang="fr-BE" altLang="pt-PT" sz="2400" b="1" cap="all" dirty="0">
              <a:solidFill>
                <a:srgbClr val="960000"/>
              </a:solidFill>
              <a:latin typeface="Trebuchet MS" pitchFamily="34" charset="0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5374084" y="225812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PROGRAMME ERASMUS MUNDUS</a:t>
            </a:r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2456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/>
          <p:nvPr/>
        </p:nvSpPr>
        <p:spPr>
          <a:xfrm>
            <a:off x="841375" y="1367593"/>
            <a:ext cx="7934736" cy="1200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altLang="pt-PT" sz="2400" b="1" cap="all" dirty="0" smtClean="0">
                <a:solidFill>
                  <a:srgbClr val="960000"/>
                </a:solidFill>
                <a:latin typeface="Trebuchet MS" pitchFamily="34" charset="0"/>
              </a:rPr>
              <a:t>U.Porto DANS LE </a:t>
            </a:r>
            <a:r>
              <a:rPr lang="fr-BE" altLang="pt-PT" sz="2400" b="1" cap="all" dirty="0" err="1" smtClean="0">
                <a:solidFill>
                  <a:srgbClr val="960000"/>
                </a:solidFill>
                <a:latin typeface="Trebuchet MS" pitchFamily="34" charset="0"/>
              </a:rPr>
              <a:t>programmE</a:t>
            </a:r>
            <a:r>
              <a:rPr lang="fr-BE" altLang="pt-PT" sz="2400" b="1" cap="all" dirty="0" smtClean="0">
                <a:solidFill>
                  <a:srgbClr val="960000"/>
                </a:solidFill>
                <a:latin typeface="Trebuchet MS" pitchFamily="34" charset="0"/>
              </a:rPr>
              <a:t> Erasmus+ 2016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BE" sz="2400" b="1" cap="all" dirty="0" smtClean="0">
              <a:solidFill>
                <a:srgbClr val="960000"/>
              </a:solidFill>
              <a:latin typeface="Trebuchet MS" pitchFamily="34" charset="0"/>
            </a:endParaRPr>
          </a:p>
          <a:p>
            <a:endParaRPr lang="fr-BE" altLang="pt-PT" sz="2400" b="1" cap="all" dirty="0">
              <a:solidFill>
                <a:srgbClr val="960000"/>
              </a:solidFill>
              <a:latin typeface="Trebuchet MS" pitchFamily="34" charset="0"/>
            </a:endParaRPr>
          </a:p>
        </p:txBody>
      </p:sp>
      <p:sp>
        <p:nvSpPr>
          <p:cNvPr id="6" name="Retângulo 3"/>
          <p:cNvSpPr/>
          <p:nvPr/>
        </p:nvSpPr>
        <p:spPr>
          <a:xfrm>
            <a:off x="4133238" y="2115166"/>
            <a:ext cx="5010761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2200"/>
              </a:lnSpc>
            </a:pPr>
            <a:endParaRPr lang="fr-BE" altLang="pt-PT" dirty="0" smtClean="0">
              <a:solidFill>
                <a:srgbClr val="960000"/>
              </a:solidFill>
              <a:latin typeface="Trebuchet MS"/>
              <a:cs typeface="Trebuchet MS"/>
            </a:endParaRPr>
          </a:p>
          <a:p>
            <a:pPr marL="0" lvl="1">
              <a:lnSpc>
                <a:spcPts val="2200"/>
              </a:lnSpc>
            </a:pPr>
            <a:r>
              <a:rPr lang="fr-BE" altLang="pt-PT" sz="2000" b="1" smtClean="0">
                <a:solidFill>
                  <a:srgbClr val="960000"/>
                </a:solidFill>
                <a:latin typeface="Trebuchet MS"/>
                <a:cs typeface="Trebuchet MS"/>
              </a:rPr>
              <a:t>5 </a:t>
            </a:r>
            <a:r>
              <a:rPr lang="fr-BE" altLang="pt-PT" b="1" dirty="0" smtClean="0">
                <a:solidFill>
                  <a:srgbClr val="960000"/>
                </a:solidFill>
                <a:latin typeface="Trebuchet MS"/>
                <a:cs typeface="Trebuchet MS"/>
              </a:rPr>
              <a:t>		</a:t>
            </a: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Continents</a:t>
            </a:r>
          </a:p>
          <a:p>
            <a:pPr marL="0" lvl="1">
              <a:lnSpc>
                <a:spcPts val="2200"/>
              </a:lnSpc>
            </a:pPr>
            <a:endParaRPr lang="fr-BE" altLang="pt-PT" b="1" dirty="0" smtClean="0">
              <a:solidFill>
                <a:srgbClr val="960000"/>
              </a:solidFill>
              <a:latin typeface="Trebuchet MS"/>
              <a:cs typeface="Trebuchet MS"/>
            </a:endParaRPr>
          </a:p>
          <a:p>
            <a:pPr marL="0" lvl="1">
              <a:lnSpc>
                <a:spcPts val="2200"/>
              </a:lnSpc>
            </a:pPr>
            <a:r>
              <a:rPr lang="fr-BE" altLang="pt-PT" b="1" dirty="0" smtClean="0">
                <a:solidFill>
                  <a:srgbClr val="960000"/>
                </a:solidFill>
                <a:latin typeface="Trebuchet MS"/>
                <a:cs typeface="Trebuchet MS"/>
              </a:rPr>
              <a:t>~ 80</a:t>
            </a:r>
            <a:r>
              <a:rPr lang="fr-BE" altLang="pt-PT" b="1" dirty="0" smtClean="0">
                <a:solidFill>
                  <a:srgbClr val="2D375F"/>
                </a:solidFill>
                <a:latin typeface="Trebuchet MS"/>
                <a:cs typeface="Trebuchet MS"/>
              </a:rPr>
              <a:t>	</a:t>
            </a: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Pays </a:t>
            </a:r>
          </a:p>
          <a:p>
            <a:pPr marL="0" lvl="1">
              <a:lnSpc>
                <a:spcPts val="2200"/>
              </a:lnSpc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marL="0" lvl="1">
              <a:lnSpc>
                <a:spcPts val="2200"/>
              </a:lnSpc>
            </a:pPr>
            <a:r>
              <a:rPr lang="fr-BE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&gt; 500</a:t>
            </a:r>
            <a:r>
              <a:rPr lang="fr-BE" b="1" dirty="0" smtClean="0">
                <a:solidFill>
                  <a:srgbClr val="2D375F"/>
                </a:solidFill>
                <a:latin typeface="Trebuchet MS"/>
                <a:cs typeface="Trebuchet MS"/>
              </a:rPr>
              <a:t>	</a:t>
            </a: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Institutions impliquées</a:t>
            </a:r>
          </a:p>
          <a:p>
            <a:pPr marL="0" lvl="1">
              <a:lnSpc>
                <a:spcPts val="2200"/>
              </a:lnSpc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marL="0" lvl="1">
              <a:lnSpc>
                <a:spcPts val="2200"/>
              </a:lnSpc>
            </a:pPr>
            <a:r>
              <a:rPr lang="fr-BE" altLang="pt-PT" b="1" dirty="0" smtClean="0">
                <a:solidFill>
                  <a:srgbClr val="960000"/>
                </a:solidFill>
                <a:latin typeface="Trebuchet MS"/>
                <a:cs typeface="Trebuchet MS"/>
              </a:rPr>
              <a:t>1.721 </a:t>
            </a:r>
            <a:r>
              <a:rPr lang="fr-BE" altLang="pt-PT" b="1" dirty="0" smtClean="0">
                <a:solidFill>
                  <a:srgbClr val="2D375F"/>
                </a:solidFill>
                <a:latin typeface="Trebuchet MS"/>
                <a:cs typeface="Trebuchet MS"/>
              </a:rPr>
              <a:t>	</a:t>
            </a: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Bourses attribuées </a:t>
            </a:r>
            <a:b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</a:b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		</a:t>
            </a:r>
            <a:r>
              <a:rPr lang="fr-BE" altLang="pt-PT" sz="1400" dirty="0" smtClean="0">
                <a:solidFill>
                  <a:srgbClr val="2D375F"/>
                </a:solidFill>
                <a:latin typeface="Trebuchet MS"/>
                <a:cs typeface="Trebuchet MS"/>
              </a:rPr>
              <a:t>(376 pour pays non européens)</a:t>
            </a:r>
          </a:p>
          <a:p>
            <a:pPr marL="0" lvl="1">
              <a:lnSpc>
                <a:spcPts val="2200"/>
              </a:lnSpc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marL="0" lvl="1">
              <a:lnSpc>
                <a:spcPts val="2200"/>
              </a:lnSpc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&gt; 9</a:t>
            </a:r>
            <a:r>
              <a:rPr lang="fr-BE" altLang="pt-PT" b="1" dirty="0" smtClean="0">
                <a:solidFill>
                  <a:srgbClr val="2D375F"/>
                </a:solidFill>
                <a:latin typeface="Trebuchet MS"/>
                <a:cs typeface="Trebuchet MS"/>
              </a:rPr>
              <a:t>		</a:t>
            </a: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Millions d’euros au total</a:t>
            </a:r>
          </a:p>
          <a:p>
            <a:pPr marL="0" lvl="1">
              <a:lnSpc>
                <a:spcPts val="2200"/>
              </a:lnSpc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>
              <a:lnSpc>
                <a:spcPts val="2200"/>
              </a:lnSpc>
            </a:pPr>
            <a:r>
              <a:rPr lang="fr-BE" altLang="pt-PT" b="1" dirty="0" smtClean="0">
                <a:solidFill>
                  <a:srgbClr val="960000"/>
                </a:solidFill>
                <a:latin typeface="Trebuchet MS"/>
                <a:cs typeface="Trebuchet MS"/>
              </a:rPr>
              <a:t>~3,5</a:t>
            </a:r>
            <a:r>
              <a:rPr lang="fr-BE" altLang="pt-PT" b="1" dirty="0" smtClean="0">
                <a:solidFill>
                  <a:srgbClr val="2D375F"/>
                </a:solidFill>
                <a:latin typeface="Trebuchet MS"/>
                <a:cs typeface="Trebuchet MS"/>
              </a:rPr>
              <a:t>	</a:t>
            </a:r>
            <a:r>
              <a:rPr lang="fr-BE" altLang="pt-PT" dirty="0" smtClean="0">
                <a:solidFill>
                  <a:srgbClr val="2D375F"/>
                </a:solidFill>
                <a:latin typeface="Trebuchet MS"/>
                <a:cs typeface="Trebuchet MS"/>
              </a:rPr>
              <a:t>Millions d’euros gérés par l’U.Porto</a:t>
            </a:r>
          </a:p>
          <a:p>
            <a:pPr marL="0" lvl="1">
              <a:lnSpc>
                <a:spcPts val="2200"/>
              </a:lnSpc>
            </a:pPr>
            <a:endParaRPr lang="fr-BE" altLang="pt-PT" dirty="0" smtClean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5825" y="2921864"/>
            <a:ext cx="2667000" cy="975379"/>
          </a:xfrm>
          <a:prstGeom prst="rect">
            <a:avLst/>
          </a:prstGeom>
          <a:solidFill>
            <a:srgbClr val="2D37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Rectangle 3"/>
          <p:cNvSpPr/>
          <p:nvPr/>
        </p:nvSpPr>
        <p:spPr>
          <a:xfrm>
            <a:off x="965238" y="3038733"/>
            <a:ext cx="2499146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4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lang="fr-BE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rebuchet MS"/>
                <a:cs typeface="Trebuchet MS"/>
              </a:rPr>
              <a:t> COORDINATIONS</a:t>
            </a:r>
            <a:endParaRPr lang="fr-BE" sz="2000" b="1" dirty="0">
              <a:ln w="18415" cmpd="sng">
                <a:noFill/>
                <a:prstDash val="solid"/>
              </a:ln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5825" y="4142983"/>
            <a:ext cx="2667000" cy="975379"/>
          </a:xfrm>
          <a:prstGeom prst="rect">
            <a:avLst/>
          </a:prstGeom>
          <a:solidFill>
            <a:srgbClr val="2D37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967127" y="4252504"/>
            <a:ext cx="2596352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fr-BE" sz="4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rebuchet MS"/>
                <a:cs typeface="Trebuchet MS"/>
              </a:rPr>
              <a:t>13</a:t>
            </a:r>
            <a:r>
              <a:rPr lang="fr-BE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rebuchet MS"/>
                <a:cs typeface="Trebuchet MS"/>
              </a:rPr>
              <a:t> PARTENARIATS</a:t>
            </a:r>
            <a:endParaRPr lang="fr-BE" sz="2000" b="1" dirty="0">
              <a:ln w="18415" cmpd="sng">
                <a:noFill/>
                <a:prstDash val="solid"/>
              </a:ln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215660" y="225812"/>
            <a:ext cx="2728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PROGRAMME ERASMUS+</a:t>
            </a:r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2118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remio internacionalização universidade por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88114"/>
            <a:ext cx="9144000" cy="45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1375" y="4834432"/>
            <a:ext cx="7997825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tabLst>
                <a:tab pos="1970088" algn="l"/>
              </a:tabLst>
            </a:pPr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</a:t>
            </a:r>
          </a:p>
          <a:p>
            <a:pPr>
              <a:lnSpc>
                <a:spcPts val="2800"/>
              </a:lnSpc>
              <a:tabLst>
                <a:tab pos="1970088" algn="l"/>
              </a:tabLst>
            </a:pPr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320272" y="5375151"/>
            <a:ext cx="882372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400" b="1" dirty="0" err="1" smtClean="0">
                <a:solidFill>
                  <a:srgbClr val="960000"/>
                </a:solidFill>
                <a:latin typeface="Trebuchet MS" panose="020B0603020202020204" pitchFamily="34" charset="0"/>
              </a:rPr>
              <a:t>Institutional</a:t>
            </a:r>
            <a:r>
              <a:rPr lang="fr-BE" sz="2400" b="1" dirty="0" smtClean="0">
                <a:solidFill>
                  <a:srgbClr val="960000"/>
                </a:solidFill>
                <a:latin typeface="Trebuchet MS" panose="020B0603020202020204" pitchFamily="34" charset="0"/>
              </a:rPr>
              <a:t> </a:t>
            </a:r>
            <a:r>
              <a:rPr lang="fr-BE" sz="2400" b="1" dirty="0" err="1" smtClean="0">
                <a:solidFill>
                  <a:srgbClr val="960000"/>
                </a:solidFill>
                <a:latin typeface="Trebuchet MS" panose="020B0603020202020204" pitchFamily="34" charset="0"/>
              </a:rPr>
              <a:t>Award</a:t>
            </a:r>
            <a:r>
              <a:rPr lang="fr-BE" sz="2400" b="1" dirty="0" smtClean="0">
                <a:solidFill>
                  <a:srgbClr val="960000"/>
                </a:solidFill>
                <a:latin typeface="Trebuchet MS" panose="020B0603020202020204" pitchFamily="34" charset="0"/>
              </a:rPr>
              <a:t> for Innovation in Internationalisation</a:t>
            </a:r>
          </a:p>
          <a:p>
            <a:endParaRPr lang="fr-BE" sz="2400" b="1" dirty="0" smtClean="0">
              <a:solidFill>
                <a:srgbClr val="960000"/>
              </a:solidFill>
              <a:latin typeface="Trebuchet MS" panose="020B0603020202020204" pitchFamily="34" charset="0"/>
            </a:endParaRPr>
          </a:p>
          <a:p>
            <a:r>
              <a:rPr lang="fr-BE" sz="2000" b="1" dirty="0" smtClean="0">
                <a:solidFill>
                  <a:srgbClr val="000096"/>
                </a:solidFill>
                <a:latin typeface="Trebuchet MS" panose="020B0603020202020204" pitchFamily="34" charset="0"/>
              </a:rPr>
              <a:t>Prix attribué par le Comité Exécutif de l’</a:t>
            </a:r>
            <a:r>
              <a:rPr lang="fr-BE" sz="2000" b="1" dirty="0" err="1" smtClean="0">
                <a:solidFill>
                  <a:srgbClr val="000096"/>
                </a:solidFill>
                <a:latin typeface="Trebuchet MS" panose="020B0603020202020204" pitchFamily="34" charset="0"/>
              </a:rPr>
              <a:t>European</a:t>
            </a:r>
            <a:r>
              <a:rPr lang="fr-BE" sz="2000" b="1" dirty="0" smtClean="0">
                <a:solidFill>
                  <a:srgbClr val="000096"/>
                </a:solidFill>
                <a:latin typeface="Trebuchet MS" panose="020B0603020202020204" pitchFamily="34" charset="0"/>
              </a:rPr>
              <a:t> Association for International Education (</a:t>
            </a:r>
            <a:r>
              <a:rPr lang="fr-BE" sz="2000" b="1" dirty="0" err="1" smtClean="0">
                <a:solidFill>
                  <a:srgbClr val="000096"/>
                </a:solidFill>
                <a:latin typeface="Trebuchet MS" panose="020B0603020202020204" pitchFamily="34" charset="0"/>
              </a:rPr>
              <a:t>EAIE</a:t>
            </a:r>
            <a:r>
              <a:rPr lang="fr-BE" sz="2000" b="1" dirty="0" smtClean="0">
                <a:solidFill>
                  <a:srgbClr val="000096"/>
                </a:solidFill>
                <a:latin typeface="Trebuchet MS" panose="020B0603020202020204" pitchFamily="34" charset="0"/>
              </a:rPr>
              <a:t>) en 2016 (Liverpool, Royaume Uni)</a:t>
            </a:r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3" name="Rectangle 9"/>
          <p:cNvSpPr/>
          <p:nvPr/>
        </p:nvSpPr>
        <p:spPr>
          <a:xfrm>
            <a:off x="3189775" y="225812"/>
            <a:ext cx="5739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2016 – Innovation dans l’Internationalisation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546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94 Letra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655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-12701" y="5194300"/>
            <a:ext cx="9156701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852" y="5346005"/>
            <a:ext cx="8037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UNIVERSITÉ DE PORTO</a:t>
            </a:r>
          </a:p>
          <a:p>
            <a:r>
              <a:rPr lang="en-US" sz="3600" dirty="0">
                <a:solidFill>
                  <a:srgbClr val="2D375F"/>
                </a:solidFill>
                <a:latin typeface="Trebuchet MS"/>
                <a:cs typeface="Trebuchet MS"/>
              </a:rPr>
              <a:t>R</a:t>
            </a:r>
            <a:r>
              <a:rPr lang="en-US" sz="3600" dirty="0" smtClean="0">
                <a:solidFill>
                  <a:srgbClr val="2D375F"/>
                </a:solidFill>
                <a:latin typeface="Trebuchet MS"/>
                <a:cs typeface="Trebuchet MS"/>
              </a:rPr>
              <a:t>&amp;D ET INNOVATION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87971" y="5941049"/>
            <a:ext cx="1195744" cy="2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36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92213"/>
            <a:ext cx="91349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4900" indent="-3429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  <a:buFont typeface="Arial"/>
              <a:buChar char="•"/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Georgia"/>
              </a:rPr>
              <a:t>Une Université dont les origines remontent au 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XVIII</a:t>
            </a:r>
            <a:r>
              <a:rPr lang="fr-BE" altLang="pt-PT" sz="2000" b="1" baseline="30000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ème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siècle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Calibri"/>
              </a:rPr>
              <a:t>,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Georgia"/>
              </a:rPr>
              <a:t> qui naît dans une ville historique, capitale de la région la plus industrialisée du Portugal – la région nord</a:t>
            </a:r>
            <a:endParaRPr lang="fr-BE" altLang="pt-PT" sz="2000" b="1" dirty="0" smtClean="0">
              <a:solidFill>
                <a:srgbClr val="2D375F"/>
              </a:solidFill>
              <a:latin typeface="Trebuchet MS"/>
              <a:cs typeface="Georgia"/>
            </a:endParaRPr>
          </a:p>
          <a:p>
            <a:pPr marL="774900" indent="-3429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  <a:buFont typeface="Arial"/>
              <a:buChar char="•"/>
            </a:pPr>
            <a:r>
              <a:rPr lang="fr-BE" altLang="pt-PT" sz="2000" dirty="0" smtClean="0">
                <a:solidFill>
                  <a:srgbClr val="2D375F"/>
                </a:solidFill>
                <a:latin typeface="Trebuchet MS"/>
                <a:cs typeface="Georgia"/>
              </a:rPr>
              <a:t>Une Université qui atteint, au niveau national, les indicateurs de qualité les plus élevés dans tous les domaines de sa mission:</a:t>
            </a:r>
          </a:p>
          <a:p>
            <a:pPr marL="432000" lvl="1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Georgia"/>
              </a:rPr>
              <a:t>		ÉDUCATION</a:t>
            </a:r>
          </a:p>
          <a:p>
            <a:pPr marL="432000" lvl="1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Georgia"/>
              </a:rPr>
              <a:t>		RECHERCHE</a:t>
            </a:r>
          </a:p>
          <a:p>
            <a:pPr marL="432000" lvl="1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Georgia"/>
              </a:rPr>
              <a:t>		TROISIÈME MISSION</a:t>
            </a:r>
          </a:p>
          <a:p>
            <a:pPr marL="432000" lvl="1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endParaRPr lang="fr-BE" altLang="pt-PT" sz="2000" b="1" dirty="0" smtClean="0">
              <a:solidFill>
                <a:srgbClr val="960000"/>
              </a:solidFill>
              <a:latin typeface="Trebuchet MS"/>
              <a:cs typeface="Georgia"/>
            </a:endParaRPr>
          </a:p>
          <a:p>
            <a:pPr marL="774900" indent="-3429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  <a:buFont typeface="Arial"/>
              <a:buChar char="•"/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Georgia"/>
              </a:rPr>
              <a:t>Une Université en tête dans la coopération internationale dans le Programme Erasmus+ de mobilité d’étudiants, </a:t>
            </a:r>
            <a:r>
              <a:rPr lang="fr-BE" altLang="pt-PT" sz="2000" b="1" dirty="0" err="1" smtClean="0">
                <a:solidFill>
                  <a:srgbClr val="960000"/>
                </a:solidFill>
                <a:latin typeface="Trebuchet MS"/>
                <a:cs typeface="Georgia"/>
              </a:rPr>
              <a:t>enseigants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/>
                <a:cs typeface="Georgia"/>
              </a:rPr>
              <a:t> et personnel administratif</a:t>
            </a:r>
            <a:endParaRPr lang="fr-BE" altLang="pt-PT" sz="2000" b="1" dirty="0">
              <a:solidFill>
                <a:srgbClr val="960000"/>
              </a:solidFill>
              <a:latin typeface="Trebuchet MS"/>
              <a:cs typeface="Georg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2876" y="225812"/>
            <a:ext cx="306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MESSAGE  SUR L’ U.PORTO</a:t>
            </a:r>
            <a:endParaRPr lang="fr-BE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:\__FOTOS\13 fe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40320"/>
            <a:ext cx="9142413" cy="3957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8"/>
          <p:cNvSpPr txBox="1"/>
          <p:nvPr/>
        </p:nvSpPr>
        <p:spPr>
          <a:xfrm>
            <a:off x="857503" y="4967303"/>
            <a:ext cx="7499097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  <a:tabLst>
                <a:tab pos="719138" algn="l"/>
              </a:tabLst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Unités de Recherche reconnues par la Fondation pour la Science et la Technologie comme “Exceptionnelles” (4), “Excellentes” (10) ou “Très Bonnes” (21)</a:t>
            </a:r>
            <a:endParaRPr lang="fr-BE" altLang="pt-PT" sz="2000" b="1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6416" y="241063"/>
            <a:ext cx="7398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ÉVALUATION INTERNATIONALE DES UNITÉS DE </a:t>
            </a:r>
            <a:r>
              <a:rPr lang="fr-BE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R&amp;D</a:t>
            </a:r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 - 2014</a:t>
            </a:r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41375" y="4279153"/>
            <a:ext cx="8743222" cy="441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1970088" algn="l"/>
              </a:tabLst>
            </a:pPr>
            <a:r>
              <a:rPr lang="fr-BE" altLang="pt-PT" sz="7200" b="1" dirty="0" smtClean="0">
                <a:solidFill>
                  <a:schemeClr val="bg1"/>
                </a:solidFill>
                <a:latin typeface="Trebuchet MS" pitchFamily="34" charset="0"/>
                <a:cs typeface="Calibri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2613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643"/>
            <a:ext cx="9144000" cy="3957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44067" y="225812"/>
            <a:ext cx="550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RECHERCHE: bonnes PERSPECTIVES POUR 2016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849313" y="4745574"/>
            <a:ext cx="80341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buClr>
                <a:srgbClr val="960000"/>
              </a:buClr>
            </a:pPr>
            <a:endParaRPr lang="fr-BE" altLang="pt-PT" sz="2000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3000"/>
              </a:lnSpc>
              <a:buClr>
                <a:srgbClr val="960000"/>
              </a:buClr>
              <a:tabLst>
                <a:tab pos="1160463" algn="l"/>
              </a:tabLst>
            </a:pPr>
            <a:r>
              <a:rPr lang="fr-BE" altLang="pt-PT" sz="36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460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Nouveaux Projets de </a:t>
            </a:r>
            <a:r>
              <a:rPr lang="fr-BE" altLang="pt-PT" sz="2000" b="1" dirty="0" err="1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R&amp;D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financés (entre 2013-2015)</a:t>
            </a:r>
          </a:p>
          <a:p>
            <a:pPr>
              <a:lnSpc>
                <a:spcPts val="3000"/>
              </a:lnSpc>
              <a:buClr>
                <a:srgbClr val="960000"/>
              </a:buClr>
              <a:tabLst>
                <a:tab pos="1160463" algn="l"/>
              </a:tabLst>
            </a:pPr>
            <a:endParaRPr lang="fr-BE" altLang="pt-PT" sz="4400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3000"/>
              </a:lnSpc>
              <a:buClr>
                <a:srgbClr val="960000"/>
              </a:buClr>
              <a:tabLst>
                <a:tab pos="1160463" algn="l"/>
              </a:tabLst>
            </a:pPr>
            <a:r>
              <a:rPr lang="fr-BE" altLang="pt-PT" sz="36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613 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Projets de </a:t>
            </a:r>
            <a:r>
              <a:rPr lang="fr-BE" altLang="pt-PT" sz="2000" b="1" dirty="0" err="1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R&amp;D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en cours</a:t>
            </a:r>
            <a:endParaRPr lang="fr-BE" altLang="pt-PT" sz="2000" b="1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2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radionova.fm/thumb/index/noticias/imagem/ec51a217a5e964edf9c336fb4f6361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0727" y="5270038"/>
            <a:ext cx="1313565" cy="1313565"/>
          </a:xfrm>
          <a:prstGeom prst="rect">
            <a:avLst/>
          </a:prstGeom>
          <a:noFill/>
        </p:spPr>
      </p:pic>
      <p:pic>
        <p:nvPicPr>
          <p:cNvPr id="1026" name="Picture 2" descr="http://uptec.up.pt/sites/default/files/staff/uptectech_1_0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3" y="2107559"/>
            <a:ext cx="4395787" cy="1016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tec.up.pt/sites/default/files/staff/imagem1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3" y="3212177"/>
            <a:ext cx="4395787" cy="10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uptec.up.pt/sites/default/files/staff/imagem4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3" y="4324276"/>
            <a:ext cx="4395787" cy="10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tec.up.pt/sites/default/files/staff/uptecbio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3" y="5429282"/>
            <a:ext cx="4395787" cy="10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849313" y="2655065"/>
            <a:ext cx="26602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Pôle Technologique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pt-PT" sz="2400" b="1" dirty="0">
                <a:solidFill>
                  <a:schemeClr val="bg1"/>
                </a:solidFill>
              </a:rPr>
              <a:t> 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849313" y="3749035"/>
            <a:ext cx="3836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Pôle des Industries Créatives</a:t>
            </a:r>
          </a:p>
        </p:txBody>
      </p:sp>
      <p:sp>
        <p:nvSpPr>
          <p:cNvPr id="9" name="Rectângulo 8"/>
          <p:cNvSpPr/>
          <p:nvPr/>
        </p:nvSpPr>
        <p:spPr>
          <a:xfrm>
            <a:off x="849313" y="4862636"/>
            <a:ext cx="2027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Pôle de la Mer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849313" y="5994938"/>
            <a:ext cx="340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Pôle de la Biotechnologie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83719" y="225812"/>
            <a:ext cx="3260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UPTEC </a:t>
            </a:r>
            <a:r>
              <a:rPr lang="pt-PT" b="1" cap="small" dirty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(</a:t>
            </a:r>
            <a:r>
              <a:rPr lang="pt-PT" b="1" cap="small" dirty="0" err="1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UPorto</a:t>
            </a:r>
            <a:r>
              <a:rPr lang="pt-PT" b="1" cap="small" dirty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 </a:t>
            </a:r>
            <a:r>
              <a:rPr lang="pt-PT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TEChnologie</a:t>
            </a:r>
            <a:r>
              <a:rPr lang="pt-PT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)</a:t>
            </a:r>
            <a:endParaRPr lang="pt-PT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841375" y="1367593"/>
            <a:ext cx="793473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altLang="pt-PT" sz="2800" b="1" cap="all" dirty="0">
                <a:solidFill>
                  <a:srgbClr val="C00000"/>
                </a:solidFill>
                <a:latin typeface="Trebuchet MS" pitchFamily="34" charset="0"/>
                <a:cs typeface="Calibri"/>
              </a:rPr>
              <a:t>Parc des Sciences et des Technologies</a:t>
            </a:r>
            <a:endParaRPr lang="en-GB" altLang="pt-PT" sz="2800" b="1" cap="all" dirty="0">
              <a:solidFill>
                <a:srgbClr val="C00000"/>
              </a:solidFill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1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5"/>
          <p:cNvSpPr txBox="1"/>
          <p:nvPr/>
        </p:nvSpPr>
        <p:spPr>
          <a:xfrm>
            <a:off x="850684" y="2024699"/>
            <a:ext cx="7709116" cy="3148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endParaRPr lang="fr-BE" altLang="pt-PT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4900"/>
              </a:lnSpc>
              <a:spcAft>
                <a:spcPts val="600"/>
              </a:spcAft>
            </a:pPr>
            <a:r>
              <a:rPr lang="fr-BE" altLang="pt-PT" sz="4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30.000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Mètres Carrés (m2)</a:t>
            </a:r>
          </a:p>
          <a:p>
            <a:pPr>
              <a:spcAft>
                <a:spcPts val="1200"/>
              </a:spcAft>
            </a:pPr>
            <a:r>
              <a:rPr lang="fr-BE" altLang="pt-PT" sz="4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186</a:t>
            </a:r>
            <a:r>
              <a:rPr lang="fr-BE" altLang="pt-PT" sz="28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 	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Projets entrepreneuriaux</a:t>
            </a:r>
          </a:p>
          <a:p>
            <a:pPr>
              <a:lnSpc>
                <a:spcPts val="4900"/>
              </a:lnSpc>
              <a:spcAft>
                <a:spcPts val="600"/>
              </a:spcAft>
            </a:pPr>
            <a:r>
              <a:rPr lang="fr-BE" altLang="pt-PT" sz="4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60M€ 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Impact sur le PIB portugais</a:t>
            </a:r>
          </a:p>
          <a:p>
            <a:pPr>
              <a:lnSpc>
                <a:spcPts val="4900"/>
              </a:lnSpc>
              <a:spcAft>
                <a:spcPts val="600"/>
              </a:spcAft>
            </a:pPr>
            <a:r>
              <a:rPr lang="fr-BE" altLang="pt-PT" sz="4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6M€	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</a:t>
            </a:r>
            <a:r>
              <a:rPr lang="fr-BE" altLang="pt-PT" dirty="0" smtClean="0">
                <a:latin typeface="Trebuchet MS" pitchFamily="34" charset="0"/>
                <a:cs typeface="Calibri"/>
              </a:rPr>
              <a:t> 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Recettes fiscales annuelles </a:t>
            </a:r>
          </a:p>
          <a:p>
            <a:pPr>
              <a:lnSpc>
                <a:spcPts val="4900"/>
              </a:lnSpc>
              <a:spcAft>
                <a:spcPts val="600"/>
              </a:spcAft>
            </a:pPr>
            <a:r>
              <a:rPr lang="fr-BE" altLang="pt-PT" sz="4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120 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	</a:t>
            </a:r>
            <a:r>
              <a:rPr lang="fr-BE" altLang="pt-PT" dirty="0" smtClean="0">
                <a:latin typeface="Trebuchet MS" pitchFamily="34" charset="0"/>
                <a:cs typeface="Calibri"/>
              </a:rPr>
              <a:t> 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Pays de destination des exportations 			</a:t>
            </a:r>
            <a:endParaRPr lang="fr-BE" altLang="pt-PT" b="1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83655" y="225812"/>
            <a:ext cx="326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UPTEC</a:t>
            </a:r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 (UPorto </a:t>
            </a:r>
            <a:r>
              <a:rPr lang="fr-BE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TEChnologie</a:t>
            </a:r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)</a:t>
            </a:r>
          </a:p>
          <a:p>
            <a:pPr algn="r"/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pic>
        <p:nvPicPr>
          <p:cNvPr id="16" name="Picture 2" descr="http://www.radionova.fm/thumb/index/noticias/imagem/ec51a217a5e964edf9c336fb4f6361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0727" y="5270038"/>
            <a:ext cx="1313565" cy="1313565"/>
          </a:xfrm>
          <a:prstGeom prst="rect">
            <a:avLst/>
          </a:prstGeom>
          <a:noFill/>
        </p:spPr>
      </p:pic>
      <p:sp>
        <p:nvSpPr>
          <p:cNvPr id="17" name="TextBox 8"/>
          <p:cNvSpPr txBox="1"/>
          <p:nvPr/>
        </p:nvSpPr>
        <p:spPr>
          <a:xfrm>
            <a:off x="841375" y="1367593"/>
            <a:ext cx="793473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BE" altLang="pt-PT" sz="2800" b="1" cap="all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Parc des Sciences et des Technologies</a:t>
            </a:r>
            <a:endParaRPr lang="fr-BE" altLang="pt-PT" sz="2800" b="1" cap="all" dirty="0">
              <a:solidFill>
                <a:srgbClr val="960000"/>
              </a:solidFill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4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/>
        </p:nvSpPr>
        <p:spPr>
          <a:xfrm>
            <a:off x="849313" y="1736754"/>
            <a:ext cx="7748587" cy="49097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860"/>
              </a:lnSpc>
            </a:pPr>
            <a:r>
              <a:rPr lang="fr-BE" altLang="pt-PT" sz="24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167 PROJETS</a:t>
            </a:r>
          </a:p>
          <a:p>
            <a:pPr lvl="1">
              <a:lnSpc>
                <a:spcPts val="2860"/>
              </a:lnSpc>
              <a:tabLst>
                <a:tab pos="804863" algn="l"/>
                <a:tab pos="1431925" algn="l"/>
              </a:tabLst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30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En Pré-incubation</a:t>
            </a:r>
            <a:endParaRPr lang="fr-BE" altLang="pt-PT" b="1" i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 lvl="1">
              <a:lnSpc>
                <a:spcPts val="2860"/>
              </a:lnSpc>
              <a:tabLst>
                <a:tab pos="804863" algn="l"/>
                <a:tab pos="1431925" algn="l"/>
              </a:tabLst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88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</a:t>
            </a:r>
            <a:r>
              <a:rPr lang="fr-BE" altLang="pt-PT" b="1" i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Start-ups</a:t>
            </a:r>
          </a:p>
          <a:p>
            <a:pPr lvl="1">
              <a:lnSpc>
                <a:spcPts val="2860"/>
              </a:lnSpc>
              <a:tabLst>
                <a:tab pos="804863" algn="l"/>
                <a:tab pos="1431925" algn="l"/>
              </a:tabLst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8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Compagnies Ancre</a:t>
            </a:r>
          </a:p>
          <a:p>
            <a:pPr lvl="1">
              <a:lnSpc>
                <a:spcPts val="2860"/>
              </a:lnSpc>
              <a:tabLst>
                <a:tab pos="804863" algn="l"/>
                <a:tab pos="1431925" algn="l"/>
              </a:tabLst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31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	Centres d’Innovation</a:t>
            </a:r>
          </a:p>
          <a:p>
            <a:pPr>
              <a:lnSpc>
                <a:spcPts val="2860"/>
              </a:lnSpc>
              <a:tabLst>
                <a:tab pos="1431925" algn="l"/>
              </a:tabLst>
            </a:pPr>
            <a:endParaRPr lang="fr-BE" altLang="pt-PT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2860"/>
              </a:lnSpc>
              <a:tabLst>
                <a:tab pos="1431925" algn="l"/>
              </a:tabLst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PLUS</a:t>
            </a:r>
          </a:p>
          <a:p>
            <a:pPr indent="449263">
              <a:lnSpc>
                <a:spcPts val="2860"/>
              </a:lnSpc>
              <a:tabLst>
                <a:tab pos="1431925" algn="l"/>
              </a:tabLst>
            </a:pP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36 	Entreprises compétitives dans le marché</a:t>
            </a:r>
          </a:p>
          <a:p>
            <a:pPr>
              <a:lnSpc>
                <a:spcPts val="2860"/>
              </a:lnSpc>
              <a:spcBef>
                <a:spcPts val="1200"/>
              </a:spcBef>
              <a:tabLst>
                <a:tab pos="1431925" algn="l"/>
              </a:tabLst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BREF, responsables de/impliquant </a:t>
            </a:r>
          </a:p>
          <a:p>
            <a:pPr marL="450850">
              <a:lnSpc>
                <a:spcPts val="2860"/>
              </a:lnSpc>
              <a:tabLst>
                <a:tab pos="1431925" algn="l"/>
              </a:tabLst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1800+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Emplois hautement qualifiés</a:t>
            </a:r>
          </a:p>
          <a:p>
            <a:pPr>
              <a:lnSpc>
                <a:spcPts val="2860"/>
              </a:lnSpc>
              <a:spcBef>
                <a:spcPts val="1200"/>
              </a:spcBef>
              <a:tabLst>
                <a:tab pos="1431925" algn="l"/>
              </a:tabLst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Des centaines de projets de Stage</a:t>
            </a:r>
          </a:p>
          <a:p>
            <a:pPr>
              <a:lnSpc>
                <a:spcPts val="2860"/>
              </a:lnSpc>
              <a:tabLst>
                <a:tab pos="450850" algn="l"/>
                <a:tab pos="1787525" algn="l"/>
              </a:tabLst>
            </a:pP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60+ M€/y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	Contribution pour le PIB</a:t>
            </a:r>
          </a:p>
          <a:p>
            <a:pPr>
              <a:lnSpc>
                <a:spcPts val="2860"/>
              </a:lnSpc>
              <a:tabLst>
                <a:tab pos="1431925" algn="l"/>
              </a:tabLst>
            </a:pPr>
            <a:endParaRPr lang="fr-BE" altLang="pt-PT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2860"/>
              </a:lnSpc>
              <a:tabLst>
                <a:tab pos="1431925" algn="l"/>
              </a:tabLst>
            </a:pPr>
            <a:endParaRPr lang="fr-BE" altLang="pt-PT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2860"/>
              </a:lnSpc>
            </a:pPr>
            <a:endParaRPr lang="fr-BE" altLang="pt-PT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2860"/>
              </a:lnSpc>
            </a:pPr>
            <a:endParaRPr lang="fr-BE" altLang="pt-PT" b="1" dirty="0" smtClean="0">
              <a:solidFill>
                <a:srgbClr val="2D375F"/>
              </a:solidFill>
              <a:latin typeface="Trebuchet MS" pitchFamily="34" charset="0"/>
              <a:cs typeface="Calibri"/>
            </a:endParaRPr>
          </a:p>
          <a:p>
            <a:pPr>
              <a:lnSpc>
                <a:spcPts val="2860"/>
              </a:lnSpc>
            </a:pPr>
            <a:endParaRPr lang="fr-BE" altLang="pt-PT" b="1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3719" y="225812"/>
            <a:ext cx="3260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UPTEC</a:t>
            </a:r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 (UPorto </a:t>
            </a:r>
            <a:r>
              <a:rPr lang="fr-BE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TEChnologie</a:t>
            </a:r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)</a:t>
            </a:r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849313" y="979795"/>
            <a:ext cx="793473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273050" algn="l"/>
                <a:tab pos="531813" algn="l"/>
              </a:tabLst>
            </a:pPr>
            <a:r>
              <a:rPr lang="fr-BE" altLang="pt-PT" sz="2800" b="1" cap="all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Projets entrepreneuriaux </a:t>
            </a:r>
            <a:r>
              <a:rPr lang="fr-BE" altLang="pt-PT" sz="22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(31 DÉC 2015) </a:t>
            </a:r>
            <a:endParaRPr lang="fr-BE" altLang="pt-PT" sz="2200" b="1" dirty="0">
              <a:solidFill>
                <a:srgbClr val="960000"/>
              </a:solidFill>
              <a:latin typeface="Trebuchet MS" pitchFamily="34" charset="0"/>
              <a:cs typeface="Calibri"/>
            </a:endParaRPr>
          </a:p>
        </p:txBody>
      </p:sp>
      <p:pic>
        <p:nvPicPr>
          <p:cNvPr id="6" name="Picture 2" descr="http://www.radionova.fm/thumb/index/noticias/imagem/ec51a217a5e964edf9c336fb4f6361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0727" y="5270038"/>
            <a:ext cx="1313565" cy="1313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0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leitao\AppData\Local\Microsoft\Windows\INetCache\Content.Outlook\V6Q4WRYH\Diploma_RegioSt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3" y="2463799"/>
            <a:ext cx="2803921" cy="4115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760413" y="179151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fr-FR" altLang="pt-PT" sz="2000" b="1" dirty="0">
                <a:latin typeface="Trebuchet MS" pitchFamily="34" charset="0"/>
                <a:cs typeface="Calibri"/>
              </a:rPr>
              <a:t>Prix pour une croissance intelligente</a:t>
            </a:r>
          </a:p>
        </p:txBody>
      </p:sp>
      <p:pic>
        <p:nvPicPr>
          <p:cNvPr id="1026" name="Picture 2" descr="C:\Users\aleitao\AppData\Local\Microsoft\Windows\INetCache\Content.Outlook\V6Q4WRYH\Regiostars_Prém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5875" y="2456255"/>
            <a:ext cx="4343400" cy="4123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83719" y="225812"/>
            <a:ext cx="3260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b="1" cap="small" dirty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UPTEC (</a:t>
            </a:r>
            <a:r>
              <a:rPr lang="pt-PT" b="1" cap="small" dirty="0" err="1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UPorto</a:t>
            </a:r>
            <a:r>
              <a:rPr lang="pt-PT" b="1" cap="small" dirty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 </a:t>
            </a:r>
            <a:r>
              <a:rPr lang="pt-PT" b="1" cap="sm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TEChnologie</a:t>
            </a:r>
            <a:r>
              <a:rPr lang="pt-PT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)</a:t>
            </a:r>
            <a:endParaRPr lang="pt-PT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841375" y="1367593"/>
            <a:ext cx="793473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altLang="pt-PT" sz="2800" b="1" cap="all" dirty="0">
                <a:solidFill>
                  <a:srgbClr val="960000"/>
                </a:solidFill>
                <a:latin typeface="Trebuchet MS" pitchFamily="34" charset="0"/>
                <a:cs typeface="Calibri"/>
              </a:rPr>
              <a:t>Parc des Sciences et des Technologies</a:t>
            </a:r>
            <a:endParaRPr lang="en-GB" altLang="pt-PT" sz="2800" b="1" cap="all" dirty="0">
              <a:solidFill>
                <a:srgbClr val="960000"/>
              </a:solidFill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11394224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0"/>
            <a:ext cx="9144000" cy="5194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-12701" y="5194300"/>
            <a:ext cx="9156701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852" y="5346005"/>
            <a:ext cx="8037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PORTO</a:t>
            </a:r>
          </a:p>
          <a:p>
            <a:r>
              <a:rPr lang="en-US" sz="3600" dirty="0" smtClean="0">
                <a:solidFill>
                  <a:srgbClr val="2D375F"/>
                </a:solidFill>
                <a:latin typeface="Trebuchet MS"/>
                <a:cs typeface="Trebuchet MS"/>
              </a:rPr>
              <a:t>UNE VILLE HISTORIQUE</a:t>
            </a:r>
            <a:endParaRPr lang="en-US" sz="2000" dirty="0" smtClean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87971" y="5941049"/>
            <a:ext cx="1195744" cy="2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0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8846"/>
            <a:ext cx="9153070" cy="39774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375" y="4834432"/>
            <a:ext cx="7997825" cy="796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tabLst>
                <a:tab pos="1970088" algn="l"/>
              </a:tabLst>
            </a:pPr>
            <a:r>
              <a:rPr lang="fr-BE" altLang="pt-PT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</a:t>
            </a:r>
          </a:p>
          <a:p>
            <a:pPr>
              <a:lnSpc>
                <a:spcPts val="2800"/>
              </a:lnSpc>
              <a:tabLst>
                <a:tab pos="1970088" algn="l"/>
              </a:tabLst>
            </a:pPr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23712" y="225812"/>
            <a:ext cx="3520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PORTO, UNE VILLE HISTORIQUE</a:t>
            </a:r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1521" y="4760046"/>
            <a:ext cx="8991550" cy="2675091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r>
              <a:rPr lang="fr-BE" sz="2800" b="1" dirty="0" smtClean="0">
                <a:solidFill>
                  <a:srgbClr val="960000"/>
                </a:solidFill>
                <a:latin typeface="Trebuchet MS" panose="020B0603020202020204" pitchFamily="34" charset="0"/>
              </a:rPr>
              <a:t>PORTO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BE" b="1" dirty="0" smtClean="0">
                <a:solidFill>
                  <a:srgbClr val="2D375F"/>
                </a:solidFill>
                <a:latin typeface="Trebuchet MS" panose="020B0603020202020204" pitchFamily="34" charset="0"/>
              </a:rPr>
              <a:t>Vaste offre d’activités culturelles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BE" b="1" dirty="0" smtClean="0">
                <a:solidFill>
                  <a:srgbClr val="2D375F"/>
                </a:solidFill>
                <a:latin typeface="Trebuchet MS"/>
                <a:cs typeface="Trebuchet MS"/>
              </a:rPr>
              <a:t>Centre-ville - Patrimoine mondial de l'UNESCO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BE" b="1" dirty="0" smtClean="0">
                <a:solidFill>
                  <a:srgbClr val="2D375F"/>
                </a:solidFill>
                <a:latin typeface="Trebuchet MS"/>
                <a:cs typeface="Trebuchet MS"/>
              </a:rPr>
              <a:t>Meilleure destination européenne 2013 &amp; 2014</a:t>
            </a:r>
          </a:p>
          <a:p>
            <a:pPr marL="742950" lvl="1" indent="-3810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marL="742950" lvl="1" indent="-3810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marL="742950" lvl="1" indent="-38100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fr-BE" altLang="pt-PT" b="1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marL="742950" lvl="1" indent="-3810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BE" altLang="pt-PT" b="1" dirty="0" smtClean="0">
                <a:solidFill>
                  <a:srgbClr val="2D375F"/>
                </a:solidFill>
                <a:latin typeface="Trebuchet MS"/>
                <a:cs typeface="Trebuchet MS"/>
              </a:rPr>
              <a:t>L'une des villes les plus économiques en Europe</a:t>
            </a:r>
          </a:p>
          <a:p>
            <a:pPr marL="6413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Accès Excellents</a:t>
            </a:r>
          </a:p>
          <a:p>
            <a:pPr marL="6413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Ville Sûre</a:t>
            </a:r>
            <a:endParaRPr lang="fr-BE" altLang="pt-PT" dirty="0">
              <a:solidFill>
                <a:srgbClr val="2D375F"/>
              </a:solidFill>
              <a:latin typeface="Trebuchet MS" pitchFamily="34" charset="0"/>
              <a:cs typeface="Calibri"/>
            </a:endParaRP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0" y="765750"/>
            <a:ext cx="9153069" cy="399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697" y="-604387"/>
            <a:ext cx="1664583" cy="6965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716" y="54790"/>
            <a:ext cx="7730093" cy="7306130"/>
          </a:xfrm>
          <a:prstGeom prst="rect">
            <a:avLst/>
          </a:prstGeom>
        </p:spPr>
      </p:pic>
      <p:pic>
        <p:nvPicPr>
          <p:cNvPr id="6" name="Picture 2" descr="http://faraday.fc.up.pt/ultrarapida/upor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857" y="6361157"/>
            <a:ext cx="1145821" cy="24904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 rot="16200000">
            <a:off x="7815379" y="5003579"/>
            <a:ext cx="2209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international@reit.up.pt</a:t>
            </a:r>
            <a:endParaRPr lang="pt-PT" sz="1400" dirty="0"/>
          </a:p>
        </p:txBody>
      </p:sp>
      <p:sp>
        <p:nvSpPr>
          <p:cNvPr id="2" name="Rectângulo 1"/>
          <p:cNvSpPr/>
          <p:nvPr/>
        </p:nvSpPr>
        <p:spPr>
          <a:xfrm>
            <a:off x="0" y="4488579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  <a:defRPr/>
            </a:pPr>
            <a:r>
              <a:rPr lang="fr-FR" altLang="pt-PT" dirty="0" smtClean="0">
                <a:solidFill>
                  <a:schemeClr val="bg1"/>
                </a:solidFill>
                <a:latin typeface="Trebuchet MS" pitchFamily="34" charset="0"/>
                <a:cs typeface="Calibri"/>
              </a:rPr>
              <a:t>Faculté des </a:t>
            </a:r>
            <a:r>
              <a:rPr lang="fr-FR" altLang="pt-PT" b="1" dirty="0" smtClean="0">
                <a:solidFill>
                  <a:schemeClr val="bg1"/>
                </a:solidFill>
                <a:latin typeface="Trebuchet MS" pitchFamily="34" charset="0"/>
                <a:cs typeface="Calibri"/>
              </a:rPr>
              <a:t>Lettres</a:t>
            </a:r>
            <a:endParaRPr lang="fr-FR" altLang="pt-PT" b="1" dirty="0">
              <a:solidFill>
                <a:schemeClr val="bg1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0" y="132253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d’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Architecture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0" y="621719"/>
            <a:ext cx="2695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des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Beaux Arts 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0" y="1098542"/>
            <a:ext cx="2435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des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Sciences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0" y="1575816"/>
            <a:ext cx="5697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Sciences de Nutrition et d’Alimentation 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076950"/>
            <a:ext cx="192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Sport</a:t>
            </a:r>
            <a:endParaRPr lang="fr-FR" altLang="pt-PT" dirty="0">
              <a:latin typeface="Trebuchet MS" pitchFamily="34" charset="0"/>
              <a:cs typeface="Calibri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0" y="2557796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Droit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0" y="3034760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d’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Economie 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0" y="3526012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d’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Ingénierie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0" y="4012954"/>
            <a:ext cx="248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  <a:defRPr/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Pharmacie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0" y="4984742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Médicine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7" name="Rectângulo 16"/>
          <p:cNvSpPr/>
          <p:nvPr/>
        </p:nvSpPr>
        <p:spPr>
          <a:xfrm>
            <a:off x="0" y="5457706"/>
            <a:ext cx="3315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Médicine Dentaire</a:t>
            </a:r>
            <a:endParaRPr lang="fr-FR" altLang="pt-PT" dirty="0">
              <a:latin typeface="Trebuchet MS" pitchFamily="34" charset="0"/>
              <a:cs typeface="Calibri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0" y="5937427"/>
            <a:ext cx="6385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Faculté de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Psychologie et des Sciences de l’Éducation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  <p:sp>
        <p:nvSpPr>
          <p:cNvPr id="19" name="Rectângulo 18"/>
          <p:cNvSpPr/>
          <p:nvPr/>
        </p:nvSpPr>
        <p:spPr>
          <a:xfrm>
            <a:off x="0" y="6425323"/>
            <a:ext cx="5541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FR" altLang="pt-PT" dirty="0" smtClean="0">
                <a:latin typeface="Trebuchet MS" pitchFamily="34" charset="0"/>
                <a:cs typeface="Calibri"/>
              </a:rPr>
              <a:t>Institut des </a:t>
            </a:r>
            <a:r>
              <a:rPr lang="fr-FR" altLang="pt-PT" b="1" dirty="0" smtClean="0">
                <a:latin typeface="Trebuchet MS" pitchFamily="34" charset="0"/>
                <a:cs typeface="Calibri"/>
              </a:rPr>
              <a:t>Sciences Biomédicales Abel Salazar </a:t>
            </a:r>
            <a:endParaRPr lang="fr-FR" altLang="pt-PT" b="1" dirty="0"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0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8140" y="1204913"/>
            <a:ext cx="906392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r>
              <a:rPr lang="fr-BE" altLang="pt-PT" sz="2800" b="1" dirty="0" smtClean="0">
                <a:solidFill>
                  <a:srgbClr val="960000"/>
                </a:solidFill>
                <a:latin typeface="Trebuchet MS" panose="020B0603020202020204" pitchFamily="34" charset="0"/>
                <a:cs typeface="Georgia"/>
              </a:rPr>
              <a:t>MAIS AUSSI,</a:t>
            </a:r>
          </a:p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endParaRPr lang="fr-BE" altLang="pt-PT" sz="2800" b="1" dirty="0" smtClean="0">
              <a:solidFill>
                <a:srgbClr val="960000"/>
              </a:solidFill>
              <a:latin typeface="Trebuchet MS" panose="020B0603020202020204" pitchFamily="34" charset="0"/>
              <a:cs typeface="Georgia"/>
            </a:endParaRPr>
          </a:p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  <a:buFont typeface="Arial"/>
              <a:buChar char="•"/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anose="020B0603020202020204" pitchFamily="34" charset="0"/>
                <a:cs typeface="Georgia"/>
              </a:rPr>
              <a:t>Une Université profondément engagée dans la société dans sa dimension et responsabilité sociales </a:t>
            </a:r>
          </a:p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  <a:buFont typeface="Arial"/>
              <a:buChar char="•"/>
            </a:pPr>
            <a:r>
              <a:rPr lang="fr-BE" altLang="pt-PT" sz="2000" b="1" dirty="0" smtClean="0">
                <a:solidFill>
                  <a:srgbClr val="960000"/>
                </a:solidFill>
                <a:latin typeface="Trebuchet MS" panose="020B0603020202020204" pitchFamily="34" charset="0"/>
                <a:cs typeface="Georgia"/>
              </a:rPr>
              <a:t>Une Université profondément engagée dans la promotion de la culture et du sport</a:t>
            </a:r>
            <a:endParaRPr lang="fr-BE" altLang="pt-PT" sz="2000" b="1" dirty="0" smtClean="0">
              <a:solidFill>
                <a:srgbClr val="2D375F"/>
              </a:solidFill>
              <a:latin typeface="Trebuchet MS" panose="020B0603020202020204" pitchFamily="34" charset="0"/>
              <a:cs typeface="Georgia"/>
            </a:endParaRPr>
          </a:p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endParaRPr lang="fr-BE" altLang="pt-PT" sz="2000" b="1" dirty="0" smtClean="0">
              <a:solidFill>
                <a:srgbClr val="2D375F"/>
              </a:solidFill>
              <a:latin typeface="Trebuchet MS" panose="020B0603020202020204" pitchFamily="34" charset="0"/>
              <a:cs typeface="Georgia"/>
            </a:endParaRPr>
          </a:p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r>
              <a:rPr lang="fr-BE" altLang="pt-PT" sz="2800" b="1" dirty="0" smtClean="0">
                <a:solidFill>
                  <a:srgbClr val="960000"/>
                </a:solidFill>
                <a:latin typeface="Trebuchet MS" panose="020B0603020202020204" pitchFamily="34" charset="0"/>
                <a:cs typeface="Georgia"/>
              </a:rPr>
              <a:t>EN BREF,</a:t>
            </a:r>
          </a:p>
          <a:p>
            <a:pPr marL="774000" indent="-342000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</a:pPr>
            <a:endParaRPr lang="fr-BE" altLang="pt-PT" sz="2800" b="1" dirty="0" smtClean="0">
              <a:solidFill>
                <a:srgbClr val="960000"/>
              </a:solidFill>
              <a:latin typeface="Trebuchet MS" panose="020B0603020202020204" pitchFamily="34" charset="0"/>
              <a:cs typeface="Georgia"/>
            </a:endParaRPr>
          </a:p>
          <a:p>
            <a:pPr marL="774000" indent="-342000" algn="just">
              <a:lnSpc>
                <a:spcPts val="2400"/>
              </a:lnSpc>
              <a:spcBef>
                <a:spcPts val="1200"/>
              </a:spcBef>
              <a:buClr>
                <a:srgbClr val="960000"/>
              </a:buClr>
              <a:buFont typeface="Arial"/>
              <a:buChar char="•"/>
            </a:pPr>
            <a:r>
              <a:rPr lang="fr-BE" altLang="pt-PT" sz="2000" b="1" dirty="0" smtClean="0">
                <a:solidFill>
                  <a:srgbClr val="2D375F"/>
                </a:solidFill>
                <a:latin typeface="Trebuchet MS" panose="020B0603020202020204" pitchFamily="34" charset="0"/>
                <a:cs typeface="Georgia"/>
              </a:rPr>
              <a:t>Une Université classée parmi les 50-150 meilleures Universités       d’Europe, globalement et dans les évaluations par domaine scientifique</a:t>
            </a:r>
          </a:p>
        </p:txBody>
      </p:sp>
      <p:sp>
        <p:nvSpPr>
          <p:cNvPr id="4" name="Rectangle 2"/>
          <p:cNvSpPr/>
          <p:nvPr/>
        </p:nvSpPr>
        <p:spPr>
          <a:xfrm>
            <a:off x="5882876" y="225812"/>
            <a:ext cx="306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small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MESSAGE  SUR L’ U.PORTO</a:t>
            </a:r>
            <a:endParaRPr lang="fr-BE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3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itoria - aérea (Egídio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44"/>
          <a:stretch/>
        </p:blipFill>
        <p:spPr>
          <a:xfrm>
            <a:off x="-662337" y="1"/>
            <a:ext cx="9806338" cy="65466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-12701" y="5194300"/>
            <a:ext cx="9156701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852" y="5346005"/>
            <a:ext cx="80375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UNIVERSITÉ DE PORTO</a:t>
            </a:r>
          </a:p>
          <a:p>
            <a:r>
              <a:rPr lang="en-US" sz="44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VUE GLOBALE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87971" y="5941049"/>
            <a:ext cx="1195744" cy="2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5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71146" y="225812"/>
            <a:ext cx="7472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organismes constitutifs De l’ </a:t>
            </a:r>
            <a:r>
              <a:rPr lang="fr-BE" b="1" cap="sm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U.PORTO / </a:t>
            </a:r>
            <a:r>
              <a:rPr lang="fr-BE" b="1" cap="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ent</a:t>
            </a:r>
            <a:r>
              <a:rPr lang="fr-BE" b="1" cap="all" dirty="0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 associées</a:t>
            </a:r>
            <a:endParaRPr lang="fr-BE" b="1" cap="sm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  <p:pic>
        <p:nvPicPr>
          <p:cNvPr id="32" name="Picture 4" descr="FOTO_3A_A039_15x21_V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7400"/>
            <a:ext cx="9144001" cy="3962400"/>
          </a:xfrm>
          <a:prstGeom prst="rect">
            <a:avLst/>
          </a:prstGeom>
        </p:spPr>
      </p:pic>
      <p:sp>
        <p:nvSpPr>
          <p:cNvPr id="33" name="TextBox 8"/>
          <p:cNvSpPr txBox="1"/>
          <p:nvPr/>
        </p:nvSpPr>
        <p:spPr>
          <a:xfrm>
            <a:off x="257175" y="5040964"/>
            <a:ext cx="8686071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0850" indent="-450850">
              <a:lnSpc>
                <a:spcPts val="3000"/>
              </a:lnSpc>
              <a:spcAft>
                <a:spcPts val="600"/>
              </a:spcAft>
            </a:pPr>
            <a:r>
              <a:rPr lang="fr-BE" altLang="pt-PT" sz="28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14</a:t>
            </a:r>
            <a:r>
              <a:rPr lang="fr-BE" altLang="pt-PT" b="1" dirty="0" smtClean="0">
                <a:solidFill>
                  <a:srgbClr val="000096"/>
                </a:solidFill>
                <a:latin typeface="Trebuchet MS" pitchFamily="34" charset="0"/>
                <a:cs typeface="Calibri"/>
              </a:rPr>
              <a:t>   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Facultés (avec des unités de recherche)</a:t>
            </a:r>
          </a:p>
          <a:p>
            <a:pPr marL="450850" indent="-450850">
              <a:lnSpc>
                <a:spcPts val="3000"/>
              </a:lnSpc>
              <a:spcAft>
                <a:spcPts val="600"/>
              </a:spcAft>
            </a:pPr>
            <a:r>
              <a:rPr lang="fr-BE" altLang="pt-PT" sz="28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13</a:t>
            </a:r>
            <a:r>
              <a:rPr lang="fr-BE" altLang="pt-PT" b="1" dirty="0" smtClean="0">
                <a:solidFill>
                  <a:srgbClr val="000096"/>
                </a:solidFill>
                <a:latin typeface="Trebuchet MS" pitchFamily="34" charset="0"/>
                <a:cs typeface="Calibri"/>
              </a:rPr>
              <a:t>   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Instituts d’Interface, 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dont l’U.Porto est le principal partenaire</a:t>
            </a:r>
          </a:p>
          <a:p>
            <a:pPr marL="450850" indent="-450850">
              <a:lnSpc>
                <a:spcPts val="3000"/>
              </a:lnSpc>
              <a:spcAft>
                <a:spcPts val="600"/>
              </a:spcAft>
            </a:pPr>
            <a:r>
              <a:rPr lang="fr-BE" altLang="pt-PT" sz="28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1</a:t>
            </a:r>
            <a:r>
              <a:rPr lang="fr-BE" altLang="pt-PT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    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Business </a:t>
            </a:r>
            <a:r>
              <a:rPr lang="fr-BE" altLang="pt-PT" sz="2000" b="1" dirty="0" err="1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School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 pitchFamily="34" charset="0"/>
                <a:cs typeface="Calibri"/>
              </a:rPr>
              <a:t> Associée – </a:t>
            </a:r>
            <a:r>
              <a:rPr lang="fr-BE" altLang="pt-PT" sz="2000" b="1" dirty="0" smtClean="0">
                <a:solidFill>
                  <a:srgbClr val="960000"/>
                </a:solidFill>
                <a:latin typeface="Trebuchet MS" pitchFamily="34" charset="0"/>
                <a:cs typeface="Calibri"/>
              </a:rPr>
              <a:t>partenariat entre l’Université et 33 entreprises</a:t>
            </a:r>
            <a:endParaRPr lang="fr-BE" altLang="pt-PT" sz="2000" b="1" dirty="0">
              <a:solidFill>
                <a:srgbClr val="960000"/>
              </a:solidFill>
              <a:latin typeface="Trebuchet MS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2474" y="3875561"/>
            <a:ext cx="81883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BE" altLang="pt-PT" sz="3600" dirty="0" smtClean="0">
                <a:solidFill>
                  <a:srgbClr val="960000"/>
                </a:solidFill>
                <a:latin typeface="Trebuchet MS"/>
                <a:cs typeface="Trebuchet MS"/>
              </a:rPr>
              <a:t>PÔLE 1 </a:t>
            </a:r>
            <a:r>
              <a:rPr lang="fr-BE" altLang="pt-PT" sz="36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CENTRE-VILLE</a:t>
            </a:r>
          </a:p>
          <a:p>
            <a:pPr marL="285750" indent="-285750">
              <a:spcBef>
                <a:spcPct val="400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des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Beaux Arts </a:t>
            </a:r>
          </a:p>
          <a:p>
            <a:pPr indent="-28575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BE" altLang="pt-PT" sz="2000" dirty="0" smtClean="0">
                <a:solidFill>
                  <a:srgbClr val="2D375F"/>
                </a:solidFill>
                <a:latin typeface="Trebuchet MS"/>
                <a:cs typeface="Trebuchet MS"/>
              </a:rPr>
              <a:t>Faculté de </a:t>
            </a:r>
            <a:r>
              <a:rPr lang="fr-BE" altLang="pt-PT" sz="2000" b="1" dirty="0" smtClean="0">
                <a:solidFill>
                  <a:srgbClr val="2D375F"/>
                </a:solidFill>
                <a:latin typeface="Trebuchet MS"/>
                <a:cs typeface="Trebuchet MS"/>
              </a:rPr>
              <a:t>Droit</a:t>
            </a:r>
            <a:endParaRPr lang="fr-BE" altLang="pt-PT" sz="2000" dirty="0" smtClean="0">
              <a:solidFill>
                <a:srgbClr val="2D375F"/>
              </a:solidFill>
              <a:latin typeface="Trebuchet MS"/>
              <a:cs typeface="Trebuchet MS"/>
            </a:endParaRPr>
          </a:p>
          <a:p>
            <a:pPr indent="-28575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Pharmacie</a:t>
            </a:r>
          </a:p>
          <a:p>
            <a:pPr indent="-28575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Institut des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Sciences Biomédicales Abel Salazar</a:t>
            </a:r>
            <a:endParaRPr lang="fr-BE" altLang="pt-PT" sz="1600" b="1" dirty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54074" y="1210594"/>
            <a:ext cx="7882157" cy="1900905"/>
            <a:chOff x="854075" y="1210595"/>
            <a:chExt cx="4513936" cy="1088606"/>
          </a:xfrm>
        </p:grpSpPr>
        <p:pic>
          <p:nvPicPr>
            <p:cNvPr id="6" name="Picture 5" descr="P3020002.JPG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075" y="1219200"/>
              <a:ext cx="1066800" cy="1080000"/>
            </a:xfrm>
            <a:prstGeom prst="rect">
              <a:avLst/>
            </a:prstGeom>
          </p:spPr>
        </p:pic>
        <p:pic>
          <p:nvPicPr>
            <p:cNvPr id="8" name="Picture 7" descr="66 faculdade Direito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6456" y="1219200"/>
              <a:ext cx="1066800" cy="1080000"/>
            </a:xfrm>
            <a:prstGeom prst="rect">
              <a:avLst/>
            </a:prstGeom>
          </p:spPr>
        </p:pic>
        <p:pic>
          <p:nvPicPr>
            <p:cNvPr id="9" name="Picture 8" descr="04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5631" y="1219200"/>
              <a:ext cx="1066800" cy="1080000"/>
            </a:xfrm>
            <a:prstGeom prst="rect">
              <a:avLst/>
            </a:prstGeom>
          </p:spPr>
        </p:pic>
        <p:pic>
          <p:nvPicPr>
            <p:cNvPr id="10" name="Picture 9" descr="08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8011" y="1210595"/>
              <a:ext cx="1080000" cy="1088606"/>
            </a:xfrm>
            <a:prstGeom prst="rect">
              <a:avLst/>
            </a:prstGeom>
          </p:spPr>
        </p:pic>
      </p:grpSp>
      <p:sp>
        <p:nvSpPr>
          <p:cNvPr id="11" name="Rectangle 30"/>
          <p:cNvSpPr/>
          <p:nvPr/>
        </p:nvSpPr>
        <p:spPr>
          <a:xfrm>
            <a:off x="8083159" y="225812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pÔlEs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8774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3346" y="2521527"/>
            <a:ext cx="84974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fr-BE" altLang="pt-PT" sz="3600" dirty="0" smtClean="0">
                <a:solidFill>
                  <a:srgbClr val="960000"/>
                </a:solidFill>
                <a:latin typeface="Trebuchet MS"/>
                <a:cs typeface="Trebuchet MS"/>
              </a:rPr>
              <a:t>PÔLE 2 </a:t>
            </a:r>
            <a:r>
              <a:rPr lang="fr-BE" altLang="pt-PT" sz="3600" b="1" dirty="0" err="1" smtClean="0">
                <a:solidFill>
                  <a:srgbClr val="960000"/>
                </a:solidFill>
                <a:latin typeface="Trebuchet MS"/>
                <a:cs typeface="Trebuchet MS"/>
              </a:rPr>
              <a:t>ASPRELA</a:t>
            </a:r>
            <a:endParaRPr lang="fr-BE" altLang="pt-PT" sz="3600" b="1" dirty="0" smtClean="0">
              <a:solidFill>
                <a:srgbClr val="960000"/>
              </a:solidFill>
              <a:latin typeface="Trebuchet MS"/>
              <a:cs typeface="Trebuchet MS"/>
            </a:endParaRP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des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Sciences de la Nutrition et de l’Alimentation </a:t>
            </a: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Sport</a:t>
            </a: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d’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Économie (et Management)</a:t>
            </a:r>
            <a:r>
              <a:rPr lang="fr-BE" altLang="pt-PT" sz="2000" dirty="0" smtClean="0">
                <a:latin typeface="Trebuchet MS" pitchFamily="34" charset="0"/>
                <a:cs typeface="Calibri"/>
              </a:rPr>
              <a:t> </a:t>
            </a: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Médecine</a:t>
            </a: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d’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Ingénierie</a:t>
            </a: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Médecine Dentaire</a:t>
            </a:r>
            <a:endParaRPr lang="fr-BE" altLang="pt-PT" sz="2000" dirty="0" smtClean="0">
              <a:latin typeface="Trebuchet MS" pitchFamily="34" charset="0"/>
              <a:cs typeface="Calibri"/>
            </a:endParaRPr>
          </a:p>
          <a:p>
            <a:pPr marL="285750" indent="-285750">
              <a:spcBef>
                <a:spcPct val="400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fr-BE" altLang="pt-PT" sz="2000" dirty="0" smtClean="0">
                <a:latin typeface="Trebuchet MS" pitchFamily="34" charset="0"/>
                <a:cs typeface="Calibri"/>
              </a:rPr>
              <a:t>Faculté de </a:t>
            </a:r>
            <a:r>
              <a:rPr lang="fr-BE" altLang="pt-PT" sz="2000" b="1" dirty="0" smtClean="0">
                <a:latin typeface="Trebuchet MS" pitchFamily="34" charset="0"/>
                <a:cs typeface="Calibri"/>
              </a:rPr>
              <a:t>Psychologie et des Sciences de l’Éducation</a:t>
            </a:r>
            <a:endParaRPr lang="fr-BE" altLang="pt-PT" sz="1600" b="1" dirty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54075" y="1151410"/>
            <a:ext cx="7956029" cy="1104901"/>
            <a:chOff x="854075" y="1219200"/>
            <a:chExt cx="7956029" cy="1104901"/>
          </a:xfrm>
        </p:grpSpPr>
        <p:pic>
          <p:nvPicPr>
            <p:cNvPr id="2" name="Picture 1" descr="159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749" y="1219200"/>
              <a:ext cx="1066800" cy="1070067"/>
            </a:xfrm>
            <a:prstGeom prst="rect">
              <a:avLst/>
            </a:prstGeom>
          </p:spPr>
        </p:pic>
        <p:pic>
          <p:nvPicPr>
            <p:cNvPr id="3" name="Picture 2" descr="FADEUP (Egídio, 2012)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6454" y="1219200"/>
              <a:ext cx="1066801" cy="1086086"/>
            </a:xfrm>
            <a:prstGeom prst="rect">
              <a:avLst/>
            </a:prstGeom>
          </p:spPr>
        </p:pic>
        <p:pic>
          <p:nvPicPr>
            <p:cNvPr id="14" name="Picture 13" descr="SDC13439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075" y="1219201"/>
              <a:ext cx="1066800" cy="1104900"/>
            </a:xfrm>
            <a:prstGeom prst="rect">
              <a:avLst/>
            </a:prstGeom>
          </p:spPr>
        </p:pic>
        <p:pic>
          <p:nvPicPr>
            <p:cNvPr id="15" name="Picture 14" descr="09 Asprela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8330" y="1219200"/>
              <a:ext cx="1066801" cy="1071950"/>
            </a:xfrm>
            <a:prstGeom prst="rect">
              <a:avLst/>
            </a:prstGeom>
          </p:spPr>
        </p:pic>
        <p:pic>
          <p:nvPicPr>
            <p:cNvPr id="16" name="Picture 15" descr="FEUP 4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710" y="1219201"/>
              <a:ext cx="1066801" cy="1086085"/>
            </a:xfrm>
            <a:prstGeom prst="rect">
              <a:avLst/>
            </a:prstGeom>
          </p:spPr>
        </p:pic>
        <p:pic>
          <p:nvPicPr>
            <p:cNvPr id="17" name="Picture 16" descr="01 psicologia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43304" y="1219201"/>
              <a:ext cx="1066800" cy="1096949"/>
            </a:xfrm>
            <a:prstGeom prst="rect">
              <a:avLst/>
            </a:prstGeom>
          </p:spPr>
        </p:pic>
        <p:pic>
          <p:nvPicPr>
            <p:cNvPr id="18" name="Picture 17" descr="08 Asprela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0925" y="1219201"/>
              <a:ext cx="1066800" cy="1086085"/>
            </a:xfrm>
            <a:prstGeom prst="rect">
              <a:avLst/>
            </a:prstGeom>
          </p:spPr>
        </p:pic>
      </p:grpSp>
      <p:sp>
        <p:nvSpPr>
          <p:cNvPr id="11" name="Rectangle 30"/>
          <p:cNvSpPr/>
          <p:nvPr/>
        </p:nvSpPr>
        <p:spPr>
          <a:xfrm>
            <a:off x="8083159" y="225812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b="1" cap="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pÔlEs</a:t>
            </a:r>
            <a:endParaRPr lang="fr-BE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8659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4075" y="1225619"/>
            <a:ext cx="5864303" cy="1885880"/>
            <a:chOff x="854075" y="1225619"/>
            <a:chExt cx="5864303" cy="1885880"/>
          </a:xfrm>
        </p:grpSpPr>
        <p:pic>
          <p:nvPicPr>
            <p:cNvPr id="3" name="Picture 2" descr="115 Letra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075" y="1225620"/>
              <a:ext cx="1868883" cy="1885879"/>
            </a:xfrm>
            <a:prstGeom prst="rect">
              <a:avLst/>
            </a:prstGeom>
          </p:spPr>
        </p:pic>
        <p:pic>
          <p:nvPicPr>
            <p:cNvPr id="4" name="Picture 3" descr="04 Arquitectura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8880" y="1225619"/>
              <a:ext cx="1862828" cy="1885877"/>
            </a:xfrm>
            <a:prstGeom prst="rect">
              <a:avLst/>
            </a:prstGeom>
          </p:spPr>
        </p:pic>
        <p:pic>
          <p:nvPicPr>
            <p:cNvPr id="15" name="Picture 14" descr="148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5550" y="1225620"/>
              <a:ext cx="1862828" cy="188587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752474" y="3870806"/>
            <a:ext cx="818832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pt-PT" altLang="pt-PT" sz="3600" dirty="0" smtClean="0">
                <a:solidFill>
                  <a:srgbClr val="960000"/>
                </a:solidFill>
                <a:latin typeface="Trebuchet MS"/>
                <a:cs typeface="Trebuchet MS"/>
              </a:rPr>
              <a:t>PÔLE 3 </a:t>
            </a:r>
            <a:r>
              <a:rPr lang="pt-PT" altLang="pt-PT" sz="36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CAMPO ALEGRE</a:t>
            </a:r>
            <a:endParaRPr lang="pt-PT" altLang="pt-PT" sz="3600" b="1" dirty="0">
              <a:solidFill>
                <a:srgbClr val="960000"/>
              </a:solidFill>
              <a:latin typeface="Trebuchet MS"/>
              <a:cs typeface="Trebuchet MS"/>
            </a:endParaRPr>
          </a:p>
          <a:p>
            <a:pPr marL="285750" indent="-285750">
              <a:spcBef>
                <a:spcPct val="400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fr-FR" altLang="pt-PT" sz="2000" dirty="0">
                <a:latin typeface="Trebuchet MS" pitchFamily="34" charset="0"/>
                <a:cs typeface="Calibri"/>
              </a:rPr>
              <a:t>Faculté des </a:t>
            </a:r>
            <a:r>
              <a:rPr lang="fr-FR" altLang="pt-PT" sz="2000" b="1" dirty="0">
                <a:latin typeface="Trebuchet MS" pitchFamily="34" charset="0"/>
                <a:cs typeface="Calibri"/>
              </a:rPr>
              <a:t>Lettres </a:t>
            </a:r>
          </a:p>
          <a:p>
            <a:pPr marL="285750" indent="-285750">
              <a:spcBef>
                <a:spcPct val="400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fr-FR" altLang="pt-PT" sz="2000" dirty="0">
                <a:latin typeface="Trebuchet MS" pitchFamily="34" charset="0"/>
                <a:cs typeface="Calibri"/>
              </a:rPr>
              <a:t>Faculté d’</a:t>
            </a:r>
            <a:r>
              <a:rPr lang="fr-FR" altLang="pt-PT" sz="2000" b="1" dirty="0">
                <a:latin typeface="Trebuchet MS" pitchFamily="34" charset="0"/>
                <a:cs typeface="Calibri"/>
              </a:rPr>
              <a:t>Architecture</a:t>
            </a:r>
            <a:r>
              <a:rPr lang="fr-FR" altLang="pt-PT" sz="2000" dirty="0">
                <a:latin typeface="Trebuchet MS" pitchFamily="34" charset="0"/>
                <a:cs typeface="Calibri"/>
              </a:rPr>
              <a:t> </a:t>
            </a:r>
          </a:p>
          <a:p>
            <a:pPr marL="285750" indent="-285750">
              <a:spcBef>
                <a:spcPct val="400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fr-FR" altLang="pt-PT" sz="2000" dirty="0">
                <a:latin typeface="Trebuchet MS" pitchFamily="34" charset="0"/>
                <a:cs typeface="Calibri"/>
              </a:rPr>
              <a:t>Faculté des </a:t>
            </a:r>
            <a:r>
              <a:rPr lang="fr-FR" altLang="pt-PT" sz="2000" b="1" dirty="0" smtClean="0">
                <a:latin typeface="Trebuchet MS" pitchFamily="34" charset="0"/>
                <a:cs typeface="Calibri"/>
              </a:rPr>
              <a:t>Sciences</a:t>
            </a:r>
            <a:endParaRPr lang="pt-PT" altLang="pt-PT" sz="1600" b="1" dirty="0">
              <a:solidFill>
                <a:srgbClr val="2D375F"/>
              </a:solidFill>
              <a:latin typeface="Trebuchet MS"/>
              <a:cs typeface="Trebuchet MS"/>
            </a:endParaRPr>
          </a:p>
        </p:txBody>
      </p:sp>
      <p:sp>
        <p:nvSpPr>
          <p:cNvPr id="7" name="Rectangle 30"/>
          <p:cNvSpPr/>
          <p:nvPr/>
        </p:nvSpPr>
        <p:spPr>
          <a:xfrm>
            <a:off x="8083159" y="225812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b="1" cap="all" dirty="0" err="1" smtClean="0">
                <a:solidFill>
                  <a:schemeClr val="bg1"/>
                </a:solidFill>
                <a:latin typeface="Trebuchet MS" pitchFamily="34" charset="0"/>
                <a:cs typeface="caCalibri (Body)"/>
              </a:rPr>
              <a:t>pÔlEs</a:t>
            </a:r>
            <a:endParaRPr lang="en-GB" b="1" cap="all" dirty="0">
              <a:solidFill>
                <a:schemeClr val="bg1"/>
              </a:solidFill>
              <a:latin typeface="Trebuchet MS" pitchFamily="34" charset="0"/>
              <a:cs typeface="ca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39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8729"/>
            <a:ext cx="9144000" cy="53957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-12701" y="5194300"/>
            <a:ext cx="9156701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852" y="5346005"/>
            <a:ext cx="8037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960000"/>
                </a:solidFill>
                <a:latin typeface="Trebuchet MS"/>
                <a:cs typeface="Trebuchet MS"/>
              </a:rPr>
              <a:t>UNIVERSITÉ DE PORTO</a:t>
            </a:r>
          </a:p>
          <a:p>
            <a:r>
              <a:rPr lang="en-US" sz="3600" dirty="0">
                <a:solidFill>
                  <a:srgbClr val="2D375F"/>
                </a:solidFill>
                <a:latin typeface="Trebuchet MS"/>
                <a:cs typeface="Trebuchet MS"/>
              </a:rPr>
              <a:t>É</a:t>
            </a:r>
            <a:r>
              <a:rPr lang="en-US" sz="3600" dirty="0" smtClean="0">
                <a:solidFill>
                  <a:srgbClr val="2D375F"/>
                </a:solidFill>
                <a:latin typeface="Trebuchet MS"/>
                <a:cs typeface="Trebuchet MS"/>
              </a:rPr>
              <a:t>DUCATION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87971" y="5941049"/>
            <a:ext cx="1195744" cy="2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5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7487</TotalTime>
  <Words>933</Words>
  <Application>Microsoft Office PowerPoint</Application>
  <PresentationFormat>Apresentação no Ecrã (4:3)</PresentationFormat>
  <Paragraphs>292</Paragraphs>
  <Slides>28</Slides>
  <Notes>3</Notes>
  <HiddenSlides>6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28</vt:i4>
      </vt:variant>
    </vt:vector>
  </HeadingPairs>
  <TitlesOfParts>
    <vt:vector size="37" baseType="lpstr">
      <vt:lpstr>Arial</vt:lpstr>
      <vt:lpstr>caCalibri (Body)</vt:lpstr>
      <vt:lpstr>Calibri</vt:lpstr>
      <vt:lpstr>Georgia</vt:lpstr>
      <vt:lpstr>Trebuchet MS</vt:lpstr>
      <vt:lpstr>Wingdings</vt:lpstr>
      <vt:lpstr>Office Theme</vt:lpstr>
      <vt:lpstr>1_Custom Design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Carla Ferreira</dc:creator>
  <cp:lastModifiedBy>Lisa Dequech</cp:lastModifiedBy>
  <cp:revision>609</cp:revision>
  <cp:lastPrinted>2016-02-08T15:54:44Z</cp:lastPrinted>
  <dcterms:created xsi:type="dcterms:W3CDTF">2014-10-07T11:22:31Z</dcterms:created>
  <dcterms:modified xsi:type="dcterms:W3CDTF">2017-02-16T09:25:48Z</dcterms:modified>
</cp:coreProperties>
</file>