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93" r:id="rId3"/>
    <p:sldId id="301" r:id="rId4"/>
    <p:sldId id="302" r:id="rId5"/>
    <p:sldId id="303" r:id="rId6"/>
    <p:sldId id="257" r:id="rId7"/>
    <p:sldId id="304" r:id="rId8"/>
    <p:sldId id="305" r:id="rId9"/>
    <p:sldId id="306" r:id="rId10"/>
    <p:sldId id="307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04" autoAdjust="0"/>
  </p:normalViewPr>
  <p:slideViewPr>
    <p:cSldViewPr snapToGrid="0" snapToObjects="1">
      <p:cViewPr>
        <p:scale>
          <a:sx n="75" d="100"/>
          <a:sy n="75" d="100"/>
        </p:scale>
        <p:origin x="-1192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43697-5766-6641-90FB-349313D0DCBB}" type="datetimeFigureOut">
              <a:rPr lang="es-ES" smtClean="0"/>
              <a:t>17/02/17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E3182-334C-7D46-AC16-2BD9F9D1A4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4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E3182-334C-7D46-AC16-2BD9F9D1A4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04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E3182-334C-7D46-AC16-2BD9F9D1A4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02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E3182-334C-7D46-AC16-2BD9F9D1A4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2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febrero 17, 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Imagen 71" descr="UniDeVigo_2067x36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1843632"/>
            <a:ext cx="3875467" cy="68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/>
          <a:srcRect t="26883" b="17443"/>
          <a:stretch/>
        </p:blipFill>
        <p:spPr>
          <a:xfrm>
            <a:off x="422910" y="3467595"/>
            <a:ext cx="3821764" cy="1932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febrero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febrero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febrero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febrero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febrero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febrero 17,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febrero 17,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febrero 17,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febrero 17,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febrero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febrero 17,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Imagen 8" descr="UniDeVigo_2067x367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69" y="5942076"/>
            <a:ext cx="2671159" cy="4742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14"/>
          <a:srcRect t="27072" b="11956"/>
          <a:stretch/>
        </p:blipFill>
        <p:spPr>
          <a:xfrm>
            <a:off x="719596" y="5640779"/>
            <a:ext cx="1543036" cy="854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v.uvigo.es/" TargetMode="External"/><Relationship Id="rId4" Type="http://schemas.openxmlformats.org/officeDocument/2006/relationships/hyperlink" Target="http://eq.uvigo.es/" TargetMode="External"/><Relationship Id="rId5" Type="http://schemas.openxmlformats.org/officeDocument/2006/relationships/hyperlink" Target="http://www.opencast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itic.uvigo.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29813" y="169993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1ère </a:t>
            </a:r>
            <a:r>
              <a:rPr lang="en-GB" dirty="0" err="1" smtClean="0"/>
              <a:t>Réunion</a:t>
            </a:r>
            <a:r>
              <a:rPr lang="en-GB" dirty="0" smtClean="0"/>
              <a:t> du consortium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35501" y="3419676"/>
            <a:ext cx="3407667" cy="3009900"/>
          </a:xfrm>
        </p:spPr>
        <p:txBody>
          <a:bodyPr>
            <a:normAutofit/>
          </a:bodyPr>
          <a:lstStyle/>
          <a:p>
            <a:r>
              <a:rPr lang="es-ES" b="1" i="1" dirty="0" err="1" smtClean="0"/>
              <a:t>Exploitation</a:t>
            </a:r>
            <a:r>
              <a:rPr lang="es-ES" b="1" i="1" dirty="0" smtClean="0"/>
              <a:t> </a:t>
            </a:r>
            <a:r>
              <a:rPr lang="es-ES" b="1" i="1" dirty="0"/>
              <a:t>des </a:t>
            </a:r>
            <a:r>
              <a:rPr lang="es-ES" b="1" i="1" dirty="0" err="1"/>
              <a:t>Compétences</a:t>
            </a:r>
            <a:r>
              <a:rPr lang="es-ES" b="1" i="1" dirty="0"/>
              <a:t> et </a:t>
            </a:r>
            <a:r>
              <a:rPr lang="es-ES" b="1" i="1" dirty="0" err="1"/>
              <a:t>Valorisation</a:t>
            </a:r>
            <a:r>
              <a:rPr lang="es-ES" b="1" i="1" dirty="0"/>
              <a:t> des </a:t>
            </a:r>
            <a:r>
              <a:rPr lang="es-ES" b="1" i="1" dirty="0" err="1"/>
              <a:t>acquis</a:t>
            </a:r>
            <a:r>
              <a:rPr lang="es-ES" b="1" i="1" dirty="0"/>
              <a:t> </a:t>
            </a:r>
            <a:r>
              <a:rPr lang="es-ES" b="1" i="1" dirty="0" err="1"/>
              <a:t>pour</a:t>
            </a:r>
            <a:r>
              <a:rPr lang="es-ES" b="1" i="1" dirty="0"/>
              <a:t> une </a:t>
            </a:r>
            <a:r>
              <a:rPr lang="es-ES" b="1" i="1" dirty="0" err="1"/>
              <a:t>Meilleure</a:t>
            </a:r>
            <a:r>
              <a:rPr lang="es-ES" b="1" i="1" dirty="0"/>
              <a:t> </a:t>
            </a:r>
            <a:r>
              <a:rPr lang="es-ES" b="1" i="1" dirty="0" err="1"/>
              <a:t>Insertion</a:t>
            </a:r>
            <a:r>
              <a:rPr lang="es-ES" b="1" i="1" dirty="0"/>
              <a:t> et </a:t>
            </a:r>
            <a:r>
              <a:rPr lang="es-ES" b="1" i="1" dirty="0" err="1"/>
              <a:t>Visibilité</a:t>
            </a:r>
            <a:r>
              <a:rPr lang="es-ES" b="1" i="1" dirty="0"/>
              <a:t> </a:t>
            </a:r>
            <a:r>
              <a:rPr lang="es-ES" b="1" i="1" dirty="0" err="1" smtClean="0"/>
              <a:t>professionnelles</a:t>
            </a:r>
            <a:endParaRPr lang="es-ES" b="1" i="1" dirty="0" smtClean="0"/>
          </a:p>
          <a:p>
            <a:r>
              <a:rPr lang="es-ES" dirty="0"/>
              <a:t> </a:t>
            </a:r>
            <a:endParaRPr lang="es-ES_tradnl" dirty="0"/>
          </a:p>
          <a:p>
            <a:r>
              <a:rPr lang="es-ES" dirty="0"/>
              <a:t>Nº de </a:t>
            </a:r>
            <a:r>
              <a:rPr lang="es-ES" dirty="0" err="1"/>
              <a:t>convention</a:t>
            </a:r>
            <a:r>
              <a:rPr lang="es-ES" dirty="0"/>
              <a:t>: 573674-EPP-1-2016-1-ES-EPPKA2-CBHE-SP</a:t>
            </a:r>
            <a:endParaRPr lang="es-ES_tradnl" dirty="0"/>
          </a:p>
          <a:p>
            <a:endParaRPr lang="en-GB" dirty="0"/>
          </a:p>
        </p:txBody>
      </p:sp>
      <p:sp>
        <p:nvSpPr>
          <p:cNvPr id="5" name="CuadroTexto 4"/>
          <p:cNvSpPr txBox="1"/>
          <p:nvPr/>
        </p:nvSpPr>
        <p:spPr>
          <a:xfrm>
            <a:off x="6797310" y="10210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413748" y="3180540"/>
            <a:ext cx="3853452" cy="2130224"/>
          </a:xfrm>
          <a:prstGeom prst="wedgeRoundRect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2" y="3419676"/>
            <a:ext cx="3309803" cy="1484042"/>
          </a:xfrm>
          <a:prstGeom prst="rect">
            <a:avLst/>
          </a:prstGeom>
          <a:noFill/>
        </p:spPr>
      </p:pic>
      <p:pic>
        <p:nvPicPr>
          <p:cNvPr id="16" name="Imagen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13" y="2518833"/>
            <a:ext cx="2438401" cy="661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96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2" y="494566"/>
            <a:ext cx="7024744" cy="651506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Uvigo</a:t>
            </a:r>
            <a:r>
              <a:rPr lang="en-GB" dirty="0"/>
              <a:t> </a:t>
            </a:r>
            <a:r>
              <a:rPr lang="en-GB" dirty="0" smtClean="0"/>
              <a:t>au </a:t>
            </a:r>
            <a:r>
              <a:rPr lang="en-GB" dirty="0" err="1" smtClean="0"/>
              <a:t>projet</a:t>
            </a:r>
            <a:r>
              <a:rPr lang="en-GB" dirty="0" smtClean="0"/>
              <a:t>: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0959" y="1146071"/>
            <a:ext cx="7397277" cy="4475795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La </a:t>
            </a:r>
            <a:r>
              <a:rPr lang="es-ES" dirty="0" err="1"/>
              <a:t>supervision</a:t>
            </a:r>
            <a:r>
              <a:rPr lang="es-ES" dirty="0"/>
              <a:t> du </a:t>
            </a:r>
            <a:r>
              <a:rPr lang="es-ES" dirty="0" err="1"/>
              <a:t>processus</a:t>
            </a:r>
            <a:r>
              <a:rPr lang="es-ES" dirty="0"/>
              <a:t> de </a:t>
            </a:r>
            <a:r>
              <a:rPr lang="es-ES" dirty="0" err="1"/>
              <a:t>l’assurance</a:t>
            </a:r>
            <a:r>
              <a:rPr lang="es-ES" dirty="0"/>
              <a:t> </a:t>
            </a:r>
            <a:r>
              <a:rPr lang="es-ES" dirty="0" err="1"/>
              <a:t>qualité</a:t>
            </a:r>
            <a:r>
              <a:rPr lang="es-ES" dirty="0"/>
              <a:t> du </a:t>
            </a:r>
            <a:r>
              <a:rPr lang="es-ES" dirty="0" err="1"/>
              <a:t>projet</a:t>
            </a:r>
            <a:r>
              <a:rPr lang="es-ES" dirty="0"/>
              <a:t> a </a:t>
            </a:r>
            <a:r>
              <a:rPr lang="es-ES" dirty="0" err="1"/>
              <a:t>été</a:t>
            </a:r>
            <a:r>
              <a:rPr lang="es-ES" dirty="0"/>
              <a:t> </a:t>
            </a:r>
            <a:r>
              <a:rPr lang="es-ES" dirty="0" err="1"/>
              <a:t>confiée</a:t>
            </a:r>
            <a:r>
              <a:rPr lang="es-ES" dirty="0"/>
              <a:t> </a:t>
            </a:r>
            <a:r>
              <a:rPr lang="es-ES" dirty="0" err="1" smtClean="0"/>
              <a:t>à</a:t>
            </a:r>
            <a:r>
              <a:rPr lang="es-ES_tradnl" dirty="0"/>
              <a:t> </a:t>
            </a:r>
            <a:r>
              <a:rPr lang="es-ES" dirty="0" err="1" smtClean="0"/>
              <a:t>UVigo</a:t>
            </a:r>
            <a:r>
              <a:rPr lang="es-ES" dirty="0" smtClean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établira</a:t>
            </a:r>
            <a:r>
              <a:rPr lang="es-ES" dirty="0"/>
              <a:t>, en </a:t>
            </a:r>
            <a:r>
              <a:rPr lang="es-ES" dirty="0" err="1"/>
              <a:t>concertation</a:t>
            </a:r>
            <a:r>
              <a:rPr lang="es-ES" dirty="0"/>
              <a:t> </a:t>
            </a:r>
            <a:r>
              <a:rPr lang="es-ES" dirty="0" err="1"/>
              <a:t>avec</a:t>
            </a:r>
            <a:r>
              <a:rPr lang="es-ES" dirty="0"/>
              <a:t> </a:t>
            </a:r>
            <a:r>
              <a:rPr lang="es-ES" dirty="0" err="1"/>
              <a:t>tous</a:t>
            </a:r>
            <a:r>
              <a:rPr lang="es-ES" dirty="0"/>
              <a:t> les partenaires, des </a:t>
            </a:r>
            <a:r>
              <a:rPr lang="es-ES" dirty="0" err="1"/>
              <a:t>outils</a:t>
            </a:r>
            <a:r>
              <a:rPr lang="es-ES" dirty="0"/>
              <a:t> </a:t>
            </a:r>
            <a:r>
              <a:rPr lang="es-ES" dirty="0" smtClean="0"/>
              <a:t>de</a:t>
            </a:r>
            <a:r>
              <a:rPr lang="es-ES_tradnl" dirty="0"/>
              <a:t> </a:t>
            </a:r>
            <a:r>
              <a:rPr lang="es-ES" dirty="0" err="1" smtClean="0"/>
              <a:t>suivi</a:t>
            </a:r>
            <a:r>
              <a:rPr lang="es-ES" dirty="0" smtClean="0"/>
              <a:t> </a:t>
            </a:r>
            <a:r>
              <a:rPr lang="es-ES" dirty="0"/>
              <a:t>et </a:t>
            </a:r>
            <a:r>
              <a:rPr lang="es-ES" dirty="0" err="1"/>
              <a:t>d’évaluation</a:t>
            </a:r>
            <a:r>
              <a:rPr lang="es-ES" dirty="0"/>
              <a:t> de la </a:t>
            </a:r>
            <a:r>
              <a:rPr lang="es-ES" dirty="0" err="1"/>
              <a:t>qualité</a:t>
            </a:r>
            <a:r>
              <a:rPr lang="es-ES" dirty="0"/>
              <a:t> : </a:t>
            </a:r>
            <a:r>
              <a:rPr lang="es-ES" dirty="0" err="1"/>
              <a:t>analyse</a:t>
            </a:r>
            <a:r>
              <a:rPr lang="es-ES" dirty="0"/>
              <a:t> des </a:t>
            </a:r>
            <a:r>
              <a:rPr lang="es-ES" dirty="0" err="1"/>
              <a:t>processus</a:t>
            </a:r>
            <a:r>
              <a:rPr lang="es-ES" dirty="0"/>
              <a:t>, </a:t>
            </a:r>
            <a:r>
              <a:rPr lang="es-ES" dirty="0" err="1" smtClean="0"/>
              <a:t>définition</a:t>
            </a:r>
            <a:r>
              <a:rPr lang="es-ES_tradnl" dirty="0"/>
              <a:t> </a:t>
            </a:r>
            <a:r>
              <a:rPr lang="es-ES" dirty="0" err="1" smtClean="0"/>
              <a:t>d’indicateurs</a:t>
            </a:r>
            <a:r>
              <a:rPr lang="es-ES" dirty="0"/>
              <a:t>, </a:t>
            </a:r>
            <a:r>
              <a:rPr lang="es-ES" dirty="0" err="1"/>
              <a:t>modalités</a:t>
            </a:r>
            <a:r>
              <a:rPr lang="es-ES" dirty="0"/>
              <a:t> de </a:t>
            </a:r>
            <a:r>
              <a:rPr lang="es-ES" dirty="0" err="1"/>
              <a:t>collecte</a:t>
            </a:r>
            <a:r>
              <a:rPr lang="es-ES" dirty="0"/>
              <a:t> des </a:t>
            </a:r>
            <a:r>
              <a:rPr lang="es-ES" dirty="0" err="1"/>
              <a:t>données</a:t>
            </a:r>
            <a:r>
              <a:rPr lang="es-ES" dirty="0"/>
              <a:t>.</a:t>
            </a:r>
            <a:endParaRPr lang="es-ES_tradnl" dirty="0"/>
          </a:p>
          <a:p>
            <a:r>
              <a:rPr lang="es-ES" dirty="0" err="1"/>
              <a:t>Pour</a:t>
            </a:r>
            <a:r>
              <a:rPr lang="es-ES" dirty="0"/>
              <a:t> la </a:t>
            </a:r>
            <a:r>
              <a:rPr lang="es-ES" dirty="0" err="1"/>
              <a:t>supervision</a:t>
            </a:r>
            <a:r>
              <a:rPr lang="es-ES" dirty="0"/>
              <a:t> de </a:t>
            </a:r>
            <a:r>
              <a:rPr lang="es-ES" dirty="0" err="1"/>
              <a:t>l’assurance</a:t>
            </a:r>
            <a:r>
              <a:rPr lang="es-ES" dirty="0"/>
              <a:t> et du </a:t>
            </a:r>
            <a:r>
              <a:rPr lang="es-ES" dirty="0" err="1"/>
              <a:t>suivi</a:t>
            </a:r>
            <a:r>
              <a:rPr lang="es-ES" dirty="0"/>
              <a:t> de la </a:t>
            </a:r>
            <a:r>
              <a:rPr lang="es-ES" dirty="0" err="1"/>
              <a:t>qualité</a:t>
            </a:r>
            <a:r>
              <a:rPr lang="es-ES" dirty="0"/>
              <a:t> du </a:t>
            </a:r>
            <a:r>
              <a:rPr lang="es-ES" dirty="0" err="1"/>
              <a:t>projet</a:t>
            </a:r>
            <a:r>
              <a:rPr lang="es-ES" dirty="0"/>
              <a:t>, </a:t>
            </a:r>
            <a:r>
              <a:rPr lang="es-ES" dirty="0" err="1" smtClean="0"/>
              <a:t>UVigo</a:t>
            </a:r>
            <a:r>
              <a:rPr lang="es-ES_tradnl" dirty="0"/>
              <a:t> </a:t>
            </a:r>
            <a:r>
              <a:rPr lang="es-ES" dirty="0" smtClean="0"/>
              <a:t>aura </a:t>
            </a:r>
            <a:r>
              <a:rPr lang="es-ES" dirty="0" err="1"/>
              <a:t>recours</a:t>
            </a:r>
            <a:r>
              <a:rPr lang="es-ES" dirty="0"/>
              <a:t> </a:t>
            </a:r>
            <a:r>
              <a:rPr lang="es-ES" dirty="0" err="1"/>
              <a:t>à</a:t>
            </a:r>
            <a:r>
              <a:rPr lang="es-ES" dirty="0"/>
              <a:t> un </a:t>
            </a:r>
            <a:r>
              <a:rPr lang="es-ES" dirty="0" err="1"/>
              <a:t>évaluateur</a:t>
            </a:r>
            <a:r>
              <a:rPr lang="es-ES" dirty="0"/>
              <a:t> externe </a:t>
            </a:r>
            <a:r>
              <a:rPr lang="es-ES" dirty="0" err="1"/>
              <a:t>au</a:t>
            </a:r>
            <a:r>
              <a:rPr lang="es-ES" dirty="0"/>
              <a:t> </a:t>
            </a:r>
            <a:r>
              <a:rPr lang="es-ES" dirty="0" err="1"/>
              <a:t>consurtium</a:t>
            </a:r>
            <a:r>
              <a:rPr lang="es-ES" dirty="0"/>
              <a:t>. </a:t>
            </a:r>
            <a:r>
              <a:rPr lang="es-ES" dirty="0" err="1"/>
              <a:t>Cet</a:t>
            </a:r>
            <a:r>
              <a:rPr lang="es-ES" dirty="0"/>
              <a:t> </a:t>
            </a:r>
            <a:r>
              <a:rPr lang="es-ES" dirty="0" err="1" smtClean="0"/>
              <a:t>évaluateur</a:t>
            </a:r>
            <a:r>
              <a:rPr lang="es-ES_tradnl" dirty="0"/>
              <a:t> </a:t>
            </a:r>
            <a:r>
              <a:rPr lang="es-ES" dirty="0" err="1" smtClean="0"/>
              <a:t>interviendra</a:t>
            </a:r>
            <a:r>
              <a:rPr lang="es-ES" dirty="0" smtClean="0"/>
              <a:t> </a:t>
            </a:r>
            <a:r>
              <a:rPr lang="es-ES" dirty="0" err="1"/>
              <a:t>au</a:t>
            </a:r>
            <a:r>
              <a:rPr lang="es-ES" dirty="0"/>
              <a:t> </a:t>
            </a:r>
            <a:r>
              <a:rPr lang="es-ES" dirty="0" err="1"/>
              <a:t>cours</a:t>
            </a:r>
            <a:r>
              <a:rPr lang="es-ES" dirty="0"/>
              <a:t> du </a:t>
            </a:r>
            <a:r>
              <a:rPr lang="es-ES" dirty="0" err="1"/>
              <a:t>projet</a:t>
            </a:r>
            <a:r>
              <a:rPr lang="es-ES" dirty="0"/>
              <a:t> </a:t>
            </a:r>
            <a:r>
              <a:rPr lang="es-ES" dirty="0" err="1"/>
              <a:t>pour</a:t>
            </a:r>
            <a:r>
              <a:rPr lang="es-ES" dirty="0"/>
              <a:t> </a:t>
            </a:r>
            <a:r>
              <a:rPr lang="es-ES" dirty="0" err="1"/>
              <a:t>orienter</a:t>
            </a:r>
            <a:r>
              <a:rPr lang="es-ES" dirty="0"/>
              <a:t> le </a:t>
            </a:r>
            <a:r>
              <a:rPr lang="es-ES" dirty="0" err="1"/>
              <a:t>consortium</a:t>
            </a:r>
            <a:r>
              <a:rPr lang="es-ES" dirty="0"/>
              <a:t> et </a:t>
            </a:r>
            <a:r>
              <a:rPr lang="es-ES" dirty="0" err="1"/>
              <a:t>à</a:t>
            </a:r>
            <a:r>
              <a:rPr lang="es-ES" dirty="0"/>
              <a:t> la fin </a:t>
            </a:r>
            <a:r>
              <a:rPr lang="es-ES" dirty="0" smtClean="0"/>
              <a:t>du</a:t>
            </a:r>
            <a:r>
              <a:rPr lang="es-ES_tradnl" dirty="0"/>
              <a:t> </a:t>
            </a:r>
            <a:r>
              <a:rPr lang="es-ES" dirty="0" err="1" smtClean="0"/>
              <a:t>projet</a:t>
            </a:r>
            <a:r>
              <a:rPr lang="es-ES" dirty="0" smtClean="0"/>
              <a:t> </a:t>
            </a:r>
            <a:r>
              <a:rPr lang="es-ES" dirty="0" err="1"/>
              <a:t>pour</a:t>
            </a:r>
            <a:r>
              <a:rPr lang="es-ES" dirty="0"/>
              <a:t> </a:t>
            </a:r>
            <a:r>
              <a:rPr lang="es-ES" dirty="0" err="1"/>
              <a:t>l'auditer</a:t>
            </a:r>
            <a:r>
              <a:rPr lang="es-ES" dirty="0"/>
              <a:t>. </a:t>
            </a:r>
            <a:r>
              <a:rPr lang="es-ES" dirty="0" err="1"/>
              <a:t>L'évaluateur</a:t>
            </a:r>
            <a:r>
              <a:rPr lang="es-ES" dirty="0"/>
              <a:t> externe </a:t>
            </a:r>
            <a:r>
              <a:rPr lang="es-ES" dirty="0" err="1"/>
              <a:t>doit</a:t>
            </a:r>
            <a:r>
              <a:rPr lang="es-ES" dirty="0"/>
              <a:t> </a:t>
            </a:r>
            <a:r>
              <a:rPr lang="es-ES" dirty="0" err="1"/>
              <a:t>être</a:t>
            </a:r>
            <a:r>
              <a:rPr lang="es-ES" dirty="0"/>
              <a:t> </a:t>
            </a:r>
            <a:r>
              <a:rPr lang="es-ES" dirty="0" err="1"/>
              <a:t>compétent</a:t>
            </a:r>
            <a:r>
              <a:rPr lang="es-ES" dirty="0"/>
              <a:t> et </a:t>
            </a:r>
            <a:r>
              <a:rPr lang="es-ES" dirty="0" err="1" smtClean="0"/>
              <a:t>reconnu</a:t>
            </a:r>
            <a:r>
              <a:rPr lang="es-ES_tradnl" dirty="0"/>
              <a:t> </a:t>
            </a:r>
            <a:r>
              <a:rPr lang="es-ES" dirty="0" err="1" smtClean="0"/>
              <a:t>au</a:t>
            </a:r>
            <a:r>
              <a:rPr lang="es-ES" dirty="0" smtClean="0"/>
              <a:t> </a:t>
            </a:r>
            <a:r>
              <a:rPr lang="es-ES" dirty="0" err="1"/>
              <a:t>niveau</a:t>
            </a:r>
            <a:r>
              <a:rPr lang="es-ES" dirty="0"/>
              <a:t> </a:t>
            </a:r>
            <a:r>
              <a:rPr lang="es-ES" dirty="0" err="1"/>
              <a:t>européen</a:t>
            </a:r>
            <a:r>
              <a:rPr lang="es-ES" dirty="0"/>
              <a:t>.</a:t>
            </a:r>
            <a:endParaRPr lang="es-ES_tradnl" dirty="0"/>
          </a:p>
          <a:p>
            <a:r>
              <a:rPr lang="es-ES" dirty="0" err="1"/>
              <a:t>Uvigo</a:t>
            </a:r>
            <a:r>
              <a:rPr lang="es-ES" dirty="0"/>
              <a:t> </a:t>
            </a:r>
            <a:r>
              <a:rPr lang="es-ES" dirty="0" err="1" smtClean="0"/>
              <a:t>abritera</a:t>
            </a:r>
            <a:r>
              <a:rPr lang="es-ES" dirty="0" smtClean="0"/>
              <a:t> </a:t>
            </a:r>
            <a:r>
              <a:rPr lang="es-ES" dirty="0"/>
              <a:t>la 1ère </a:t>
            </a:r>
            <a:r>
              <a:rPr lang="es-ES" dirty="0" err="1"/>
              <a:t>réunion</a:t>
            </a:r>
            <a:r>
              <a:rPr lang="es-ES" dirty="0"/>
              <a:t> </a:t>
            </a:r>
            <a:r>
              <a:rPr lang="es-ES" dirty="0" err="1"/>
              <a:t>d’assurance</a:t>
            </a:r>
            <a:r>
              <a:rPr lang="es-ES" dirty="0"/>
              <a:t> et de </a:t>
            </a:r>
            <a:r>
              <a:rPr lang="es-ES" dirty="0" err="1"/>
              <a:t>contrôle</a:t>
            </a:r>
            <a:r>
              <a:rPr lang="es-ES" dirty="0"/>
              <a:t> de </a:t>
            </a:r>
            <a:r>
              <a:rPr lang="es-ES" dirty="0" smtClean="0"/>
              <a:t>la</a:t>
            </a:r>
            <a:r>
              <a:rPr lang="es-ES_tradnl" dirty="0"/>
              <a:t> </a:t>
            </a:r>
            <a:r>
              <a:rPr lang="es-ES" dirty="0" err="1" smtClean="0"/>
              <a:t>qualité</a:t>
            </a:r>
            <a:r>
              <a:rPr lang="es-ES" dirty="0" smtClean="0"/>
              <a:t> </a:t>
            </a:r>
            <a:r>
              <a:rPr lang="es-ES" dirty="0"/>
              <a:t>; la 2ème et 3ème </a:t>
            </a:r>
            <a:r>
              <a:rPr lang="es-ES" dirty="0" err="1"/>
              <a:t>réunion</a:t>
            </a:r>
            <a:r>
              <a:rPr lang="es-ES" dirty="0"/>
              <a:t> </a:t>
            </a:r>
            <a:r>
              <a:rPr lang="es-ES" dirty="0" err="1"/>
              <a:t>s’organiseront</a:t>
            </a:r>
            <a:r>
              <a:rPr lang="es-ES" dirty="0"/>
              <a:t> </a:t>
            </a:r>
            <a:r>
              <a:rPr lang="es-ES" dirty="0" err="1"/>
              <a:t>respectivement</a:t>
            </a:r>
            <a:r>
              <a:rPr lang="es-ES" dirty="0"/>
              <a:t> </a:t>
            </a:r>
            <a:r>
              <a:rPr lang="es-ES" dirty="0" err="1"/>
              <a:t>à</a:t>
            </a:r>
            <a:r>
              <a:rPr lang="es-ES" dirty="0"/>
              <a:t> UIZ </a:t>
            </a:r>
            <a:r>
              <a:rPr lang="es-ES" dirty="0" smtClean="0"/>
              <a:t>et</a:t>
            </a:r>
            <a:r>
              <a:rPr lang="es-ES_tradnl" dirty="0"/>
              <a:t> </a:t>
            </a:r>
            <a:r>
              <a:rPr lang="es-ES" dirty="0" err="1" smtClean="0"/>
              <a:t>UCadiz</a:t>
            </a:r>
            <a:r>
              <a:rPr lang="es-ES" dirty="0"/>
              <a:t>.</a:t>
            </a:r>
            <a:endParaRPr lang="es-ES_tradnl" dirty="0"/>
          </a:p>
          <a:p>
            <a:pPr marL="68580" indent="0">
              <a:buNone/>
            </a:pPr>
            <a:endParaRPr lang="es-ES_tradnl" dirty="0"/>
          </a:p>
          <a:p>
            <a:pPr marL="68580" indent="0">
              <a:buNone/>
            </a:pPr>
            <a:endParaRPr lang="es-ES_tradnl" dirty="0"/>
          </a:p>
          <a:p>
            <a:pPr marL="68580" indent="0">
              <a:buNone/>
            </a:pPr>
            <a:endParaRPr lang="en-GB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493623" y="5621866"/>
            <a:ext cx="2414118" cy="809213"/>
          </a:xfrm>
          <a:prstGeom prst="wedgeRoundRect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4" y="494566"/>
            <a:ext cx="1998133" cy="580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91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828676"/>
            <a:ext cx="8229600" cy="854075"/>
          </a:xfrm>
        </p:spPr>
        <p:txBody>
          <a:bodyPr/>
          <a:lstStyle/>
          <a:p>
            <a:pPr algn="ctr" eaLnBrk="1" hangingPunct="1"/>
            <a:r>
              <a:rPr lang="es-ES" sz="3600" dirty="0" smtClean="0">
                <a:latin typeface="Lucida Sans Typewriter" pitchFamily="49" charset="0"/>
              </a:rPr>
              <a:t>¡SUKRAN!</a:t>
            </a:r>
            <a:endParaRPr lang="en-US" sz="3600" dirty="0" smtClean="0">
              <a:latin typeface="Lucida Sans Typewriter" pitchFamily="49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99824" y="2195513"/>
            <a:ext cx="61197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fr-FR" sz="2800" dirty="0"/>
              <a:t>Merci de votre attention</a:t>
            </a:r>
            <a:r>
              <a:rPr lang="fr-FR" sz="2800" dirty="0" smtClean="0"/>
              <a:t>,</a:t>
            </a:r>
          </a:p>
          <a:p>
            <a:pPr marL="68580" indent="0" algn="ctr">
              <a:buNone/>
            </a:pPr>
            <a:r>
              <a:rPr lang="fr-FR" sz="2800" dirty="0" smtClean="0"/>
              <a:t> </a:t>
            </a:r>
            <a:r>
              <a:rPr lang="fr-FR" sz="2800" dirty="0"/>
              <a:t>nous espérons vous rencontrer bientôt à Vigo</a:t>
            </a:r>
            <a:r>
              <a:rPr lang="fr-FR" sz="2800" dirty="0" smtClean="0"/>
              <a:t>!</a:t>
            </a:r>
          </a:p>
          <a:p>
            <a:pPr marL="68580" indent="0" algn="ctr">
              <a:buNone/>
            </a:pPr>
            <a:endParaRPr lang="en-US" sz="2800" dirty="0">
              <a:sym typeface="Corbe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38188" y="3649483"/>
            <a:ext cx="71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Lucida Sans Typewriter" pitchFamily="49" charset="0"/>
                <a:hlinkClick r:id="rId2"/>
              </a:rPr>
              <a:t>http://faitic.uvigo.es</a:t>
            </a:r>
            <a:r>
              <a:rPr lang="es-ES" sz="2400" dirty="0" smtClean="0">
                <a:latin typeface="Lucida Sans Typewriter" pitchFamily="49" charset="0"/>
              </a:rPr>
              <a:t> </a:t>
            </a:r>
            <a:endParaRPr lang="es-ES" sz="2400" dirty="0">
              <a:latin typeface="Lucida Sans Typewriter" pitchFamily="49" charset="0"/>
            </a:endParaRPr>
          </a:p>
          <a:p>
            <a:pPr algn="ctr"/>
            <a:r>
              <a:rPr lang="es-ES" sz="2400" dirty="0" smtClean="0">
                <a:latin typeface="Lucida Sans Typewriter" pitchFamily="49" charset="0"/>
                <a:hlinkClick r:id="rId3"/>
              </a:rPr>
              <a:t>http://tv.uvigo.es</a:t>
            </a:r>
            <a:r>
              <a:rPr lang="es-ES" sz="2400" dirty="0" smtClean="0">
                <a:latin typeface="Lucida Sans Typewriter" pitchFamily="49" charset="0"/>
              </a:rPr>
              <a:t> </a:t>
            </a:r>
          </a:p>
          <a:p>
            <a:pPr algn="ctr"/>
            <a:r>
              <a:rPr lang="es-ES" sz="2400" dirty="0" smtClean="0">
                <a:latin typeface="Lucida Sans Typewriter" pitchFamily="49" charset="0"/>
                <a:hlinkClick r:id="rId4"/>
              </a:rPr>
              <a:t>http://eq.uvigo.es</a:t>
            </a:r>
            <a:r>
              <a:rPr lang="es-ES" sz="2400" dirty="0" smtClean="0">
                <a:latin typeface="Lucida Sans Typewriter" pitchFamily="49" charset="0"/>
              </a:rPr>
              <a:t> </a:t>
            </a:r>
          </a:p>
          <a:p>
            <a:pPr lvl="1" algn="ctr"/>
            <a:r>
              <a:rPr lang="es-ES" sz="2400" dirty="0" smtClean="0">
                <a:latin typeface="Lucida Sans Typewriter" pitchFamily="49" charset="0"/>
                <a:hlinkClick r:id="rId5"/>
              </a:rPr>
              <a:t>http://www.opencast.org</a:t>
            </a:r>
            <a:r>
              <a:rPr lang="es-ES" sz="2400" dirty="0" smtClean="0">
                <a:latin typeface="Lucida Sans Typewriter" pitchFamily="49" charset="0"/>
              </a:rPr>
              <a:t> </a:t>
            </a:r>
            <a:endParaRPr lang="es-ES" sz="2400" dirty="0">
              <a:latin typeface="Lucida Sans Typewriter" pitchFamily="49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93623" y="5621866"/>
            <a:ext cx="2414118" cy="809213"/>
          </a:xfrm>
          <a:prstGeom prst="wedgeRoundRect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Notre </a:t>
            </a:r>
            <a:r>
              <a:rPr lang="en-GB" dirty="0" err="1" smtClean="0"/>
              <a:t>Université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 smtClean="0"/>
              <a:t>Notre </a:t>
            </a:r>
            <a:r>
              <a:rPr lang="en-GB" dirty="0" err="1" smtClean="0"/>
              <a:t>université</a:t>
            </a:r>
            <a:r>
              <a:rPr lang="en-GB" dirty="0" smtClean="0"/>
              <a:t>	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Notre </a:t>
            </a:r>
            <a:r>
              <a:rPr lang="en-GB" dirty="0" err="1" smtClean="0"/>
              <a:t>ville</a:t>
            </a:r>
            <a:endParaRPr lang="en-GB" dirty="0" smtClean="0"/>
          </a:p>
          <a:p>
            <a:pPr marL="342900" indent="-342900">
              <a:buFont typeface="Arial"/>
              <a:buChar char="•"/>
            </a:pPr>
            <a:r>
              <a:rPr lang="en-GB" dirty="0" err="1" smtClean="0"/>
              <a:t>Nos</a:t>
            </a:r>
            <a:r>
              <a:rPr lang="en-GB" dirty="0" smtClean="0"/>
              <a:t> </a:t>
            </a:r>
            <a:r>
              <a:rPr lang="en-GB" dirty="0" err="1" smtClean="0"/>
              <a:t>chiffres</a:t>
            </a:r>
            <a:endParaRPr lang="en-GB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94566"/>
            <a:ext cx="1972567" cy="580657"/>
          </a:xfrm>
          <a:prstGeom prst="rect">
            <a:avLst/>
          </a:prstGeom>
          <a:noFill/>
        </p:spPr>
      </p:pic>
      <p:sp>
        <p:nvSpPr>
          <p:cNvPr id="5" name="CuadroTexto 4"/>
          <p:cNvSpPr txBox="1"/>
          <p:nvPr/>
        </p:nvSpPr>
        <p:spPr>
          <a:xfrm>
            <a:off x="493623" y="5621866"/>
            <a:ext cx="2414118" cy="809213"/>
          </a:xfrm>
          <a:prstGeom prst="wedgeRoundRect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6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672260" y="697318"/>
            <a:ext cx="7024744" cy="846744"/>
          </a:xfrm>
        </p:spPr>
        <p:txBody>
          <a:bodyPr>
            <a:normAutofit/>
          </a:bodyPr>
          <a:lstStyle/>
          <a:p>
            <a:r>
              <a:rPr lang="en-GB" dirty="0" err="1" smtClean="0"/>
              <a:t>Université</a:t>
            </a:r>
            <a:r>
              <a:rPr lang="en-GB" dirty="0" smtClean="0"/>
              <a:t> de </a:t>
            </a:r>
            <a:r>
              <a:rPr lang="en-GB" dirty="0" err="1" smtClean="0"/>
              <a:t>Vigo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72260" y="1544062"/>
            <a:ext cx="4396175" cy="3714485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endParaRPr lang="en-US" sz="2300" b="1" dirty="0" smtClean="0">
              <a:sym typeface="Corbel Bold" charset="0"/>
            </a:endParaRPr>
          </a:p>
          <a:p>
            <a:pPr marL="68580" indent="0">
              <a:buNone/>
            </a:pPr>
            <a:r>
              <a:rPr lang="fr-FR" b="1" dirty="0"/>
              <a:t>Une université jeune et moderne</a:t>
            </a:r>
            <a:br>
              <a:rPr lang="fr-FR" b="1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L'Université de Vigo a été fondée en 1990.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C'est une institution publique impliquée dans la promotion du savoir et de la recherche, avec une vocation pro-européenne et </a:t>
            </a:r>
            <a:r>
              <a:rPr lang="fr-FR" dirty="0" smtClean="0"/>
              <a:t>atlantique</a:t>
            </a:r>
            <a:r>
              <a:rPr lang="en-US" dirty="0" smtClean="0">
                <a:sym typeface="Corbel" charset="0"/>
              </a:rPr>
              <a:t/>
            </a:r>
            <a:br>
              <a:rPr lang="en-US" dirty="0" smtClean="0">
                <a:sym typeface="Corbel" charset="0"/>
              </a:rPr>
            </a:br>
            <a:endParaRPr lang="en-GB" dirty="0"/>
          </a:p>
        </p:txBody>
      </p:sp>
      <p:pic>
        <p:nvPicPr>
          <p:cNvPr id="12" name="Picture 10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r="17459"/>
          <a:stretch>
            <a:fillRect/>
          </a:stretch>
        </p:blipFill>
        <p:spPr>
          <a:xfrm>
            <a:off x="5429707" y="1718948"/>
            <a:ext cx="2897788" cy="2959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intr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85" y="5036408"/>
            <a:ext cx="1759114" cy="1319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CuadroTexto 5"/>
          <p:cNvSpPr txBox="1"/>
          <p:nvPr/>
        </p:nvSpPr>
        <p:spPr>
          <a:xfrm>
            <a:off x="493623" y="5621866"/>
            <a:ext cx="2414118" cy="809213"/>
          </a:xfrm>
          <a:prstGeom prst="wedgeRoundRect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94566"/>
            <a:ext cx="1972567" cy="580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48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7356" y="1193724"/>
            <a:ext cx="6008777" cy="4631912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Situé dans la région galicienne (nord-ouest de l'Espagne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Études </a:t>
            </a:r>
            <a:r>
              <a:rPr lang="fr-FR" dirty="0"/>
              <a:t>dans 3 campus:</a:t>
            </a:r>
            <a:br>
              <a:rPr lang="fr-FR" dirty="0"/>
            </a:br>
            <a:r>
              <a:rPr lang="fr-FR" dirty="0"/>
              <a:t>Vigo, </a:t>
            </a:r>
            <a:r>
              <a:rPr lang="fr-FR" dirty="0" err="1"/>
              <a:t>Ourense</a:t>
            </a:r>
            <a:r>
              <a:rPr lang="fr-FR" dirty="0"/>
              <a:t>, Pontevedra</a:t>
            </a:r>
            <a:br>
              <a:rPr lang="fr-FR" dirty="0"/>
            </a:br>
            <a:r>
              <a:rPr lang="fr-FR" dirty="0"/>
              <a:t>Campus central à </a:t>
            </a:r>
            <a:r>
              <a:rPr lang="fr-FR" dirty="0" smtClean="0"/>
              <a:t>Vigo</a:t>
            </a:r>
          </a:p>
          <a:p>
            <a:pPr algn="just"/>
            <a:r>
              <a:rPr lang="fr-FR" dirty="0" smtClean="0"/>
              <a:t>L'économie </a:t>
            </a:r>
            <a:r>
              <a:rPr lang="fr-FR" dirty="0"/>
              <a:t>de la ville:</a:t>
            </a:r>
            <a:br>
              <a:rPr lang="fr-FR" dirty="0"/>
            </a:br>
            <a:r>
              <a:rPr lang="fr-FR" dirty="0"/>
              <a:t>Port de pêche</a:t>
            </a:r>
            <a:br>
              <a:rPr lang="fr-FR" dirty="0"/>
            </a:br>
            <a:r>
              <a:rPr lang="fr-FR" dirty="0"/>
              <a:t>Ports abrités</a:t>
            </a:r>
            <a:br>
              <a:rPr lang="fr-FR" dirty="0"/>
            </a:br>
            <a:r>
              <a:rPr lang="fr-FR" dirty="0"/>
              <a:t>Construction navale</a:t>
            </a:r>
            <a:r>
              <a:rPr lang="fr-FR" dirty="0" smtClean="0"/>
              <a:t>,</a:t>
            </a:r>
          </a:p>
          <a:p>
            <a:pPr algn="just"/>
            <a:r>
              <a:rPr lang="fr-FR" dirty="0" smtClean="0"/>
              <a:t>Site </a:t>
            </a:r>
            <a:r>
              <a:rPr lang="fr-FR" dirty="0"/>
              <a:t>touristique:</a:t>
            </a:r>
            <a:br>
              <a:rPr lang="fr-FR" dirty="0"/>
            </a:br>
            <a:r>
              <a:rPr lang="fr-FR" dirty="0"/>
              <a:t>Parc naturel des îles </a:t>
            </a:r>
            <a:r>
              <a:rPr lang="fr-FR" dirty="0" smtClean="0"/>
              <a:t>atlantiques</a:t>
            </a:r>
            <a:endParaRPr lang="en-GB" dirty="0"/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92" y="3322950"/>
            <a:ext cx="2525713" cy="1152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95" y="5290887"/>
            <a:ext cx="2634736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06" y="4365987"/>
            <a:ext cx="1800225" cy="1123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8" name="Agrupar 7"/>
          <p:cNvGrpSpPr>
            <a:grpSpLocks/>
          </p:cNvGrpSpPr>
          <p:nvPr/>
        </p:nvGrpSpPr>
        <p:grpSpPr bwMode="auto">
          <a:xfrm>
            <a:off x="5536905" y="770352"/>
            <a:ext cx="2400300" cy="2239962"/>
            <a:chOff x="1739900" y="2197100"/>
            <a:chExt cx="5080000" cy="44450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900" y="2197100"/>
              <a:ext cx="5080000" cy="444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71" t="5217" b="24860"/>
            <a:stretch>
              <a:fillRect/>
            </a:stretch>
          </p:blipFill>
          <p:spPr bwMode="auto">
            <a:xfrm>
              <a:off x="2524125" y="4667250"/>
              <a:ext cx="313372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493623" y="5621866"/>
            <a:ext cx="2414118" cy="809213"/>
          </a:xfrm>
          <a:prstGeom prst="wedgeRoundRect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46980"/>
            <a:ext cx="1972567" cy="580657"/>
          </a:xfrm>
          <a:prstGeom prst="rect">
            <a:avLst/>
          </a:prstGeom>
          <a:noFill/>
        </p:spPr>
      </p:pic>
      <p:sp>
        <p:nvSpPr>
          <p:cNvPr id="16" name="Título 14"/>
          <p:cNvSpPr txBox="1">
            <a:spLocks/>
          </p:cNvSpPr>
          <p:nvPr/>
        </p:nvSpPr>
        <p:spPr>
          <a:xfrm>
            <a:off x="672260" y="346980"/>
            <a:ext cx="7024744" cy="846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err="1" smtClean="0"/>
              <a:t>Université</a:t>
            </a:r>
            <a:r>
              <a:rPr lang="en-GB" dirty="0" smtClean="0"/>
              <a:t> de </a:t>
            </a:r>
            <a:r>
              <a:rPr lang="en-GB" dirty="0" err="1" smtClean="0"/>
              <a:t>Vigo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82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84" y="438735"/>
            <a:ext cx="7024744" cy="64751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ym typeface="Corbel Bold" charset="0"/>
              </a:rPr>
              <a:t>Université</a:t>
            </a:r>
            <a:r>
              <a:rPr lang="en-US" sz="3200" dirty="0" smtClean="0">
                <a:sym typeface="Corbel Bold" charset="0"/>
              </a:rPr>
              <a:t> de Vigo: </a:t>
            </a:r>
            <a:r>
              <a:rPr lang="en-US" sz="3200" dirty="0" err="1" smtClean="0">
                <a:sym typeface="Corbel Bold" charset="0"/>
              </a:rPr>
              <a:t>chiffres</a:t>
            </a:r>
            <a:endParaRPr lang="en-GB" sz="32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739139" y="1172755"/>
            <a:ext cx="4337203" cy="444911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1600" dirty="0" smtClean="0">
              <a:sym typeface="Corbel" charset="0"/>
            </a:endParaRPr>
          </a:p>
          <a:p>
            <a:r>
              <a:rPr lang="fr-FR" sz="1600" dirty="0"/>
              <a:t>3 campus</a:t>
            </a:r>
            <a:br>
              <a:rPr lang="fr-FR" sz="1600" dirty="0"/>
            </a:br>
            <a:r>
              <a:rPr lang="fr-FR" sz="1600" dirty="0" smtClean="0"/>
              <a:t>28 centres universitaires 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4 centres de technologie</a:t>
            </a:r>
            <a:br>
              <a:rPr lang="fr-FR" sz="1600" dirty="0"/>
            </a:br>
            <a:r>
              <a:rPr lang="fr-FR" sz="1600" dirty="0"/>
              <a:t>47 départements</a:t>
            </a:r>
            <a:br>
              <a:rPr lang="fr-FR" sz="1600" dirty="0"/>
            </a:br>
            <a:r>
              <a:rPr lang="fr-FR" sz="1600" dirty="0"/>
              <a:t>140 domaines de connaissances</a:t>
            </a:r>
            <a:r>
              <a:rPr lang="en-US" sz="1600" dirty="0" smtClean="0">
                <a:sym typeface="Corbel" charset="0"/>
              </a:rPr>
              <a:t> </a:t>
            </a:r>
          </a:p>
          <a:p>
            <a:r>
              <a:rPr lang="en-US" sz="1600" dirty="0" smtClean="0">
                <a:sym typeface="Corbel" charset="0"/>
              </a:rPr>
              <a:t>128 </a:t>
            </a:r>
            <a:r>
              <a:rPr lang="en-US" sz="1600" dirty="0" err="1" smtClean="0">
                <a:sym typeface="Corbel" charset="0"/>
              </a:rPr>
              <a:t>degrés</a:t>
            </a:r>
            <a:r>
              <a:rPr lang="en-US" sz="1600" dirty="0" smtClean="0">
                <a:sym typeface="Corbel" charset="0"/>
              </a:rPr>
              <a:t> et 36 </a:t>
            </a:r>
            <a:r>
              <a:rPr lang="en-US" sz="1600" dirty="0" err="1" smtClean="0">
                <a:sym typeface="Corbel" charset="0"/>
              </a:rPr>
              <a:t>programes</a:t>
            </a:r>
            <a:r>
              <a:rPr lang="en-US" sz="1600" dirty="0" smtClean="0">
                <a:sym typeface="Corbel" charset="0"/>
              </a:rPr>
              <a:t> de </a:t>
            </a:r>
            <a:r>
              <a:rPr lang="en-US" sz="1600" dirty="0" err="1" smtClean="0">
                <a:sym typeface="Corbel" charset="0"/>
              </a:rPr>
              <a:t>doctorat</a:t>
            </a:r>
            <a:endParaRPr lang="en-US" sz="1600" dirty="0" smtClean="0">
              <a:sym typeface="Corbel" charset="0"/>
            </a:endParaRPr>
          </a:p>
          <a:p>
            <a:pPr marL="68580" indent="0">
              <a:buNone/>
            </a:pPr>
            <a:endParaRPr lang="en-US" sz="1600" dirty="0" smtClean="0">
              <a:sym typeface="Corbel" charset="0"/>
            </a:endParaRPr>
          </a:p>
          <a:p>
            <a:r>
              <a:rPr lang="en-GB" dirty="0" err="1" smtClean="0"/>
              <a:t>Visitez</a:t>
            </a:r>
            <a:r>
              <a:rPr lang="en-GB" dirty="0" smtClean="0"/>
              <a:t> </a:t>
            </a:r>
            <a:r>
              <a:rPr lang="en-GB" dirty="0" err="1" smtClean="0"/>
              <a:t>notre</a:t>
            </a:r>
            <a:r>
              <a:rPr lang="en-GB" dirty="0" smtClean="0"/>
              <a:t> portal de </a:t>
            </a:r>
            <a:r>
              <a:rPr lang="en-GB" dirty="0" err="1" smtClean="0"/>
              <a:t>transparence</a:t>
            </a:r>
            <a:r>
              <a:rPr lang="en-GB" dirty="0" smtClean="0"/>
              <a:t>: </a:t>
            </a:r>
          </a:p>
          <a:p>
            <a:pPr marL="68580" indent="0">
              <a:buNone/>
            </a:pPr>
            <a:r>
              <a:rPr lang="en-GB" dirty="0"/>
              <a:t>https://</a:t>
            </a:r>
            <a:r>
              <a:rPr lang="en-GB" dirty="0" err="1"/>
              <a:t>seix.uvigo.es</a:t>
            </a:r>
            <a:r>
              <a:rPr lang="en-GB" dirty="0"/>
              <a:t>/</a:t>
            </a:r>
            <a:r>
              <a:rPr lang="en-GB" dirty="0" err="1"/>
              <a:t>uv</a:t>
            </a:r>
            <a:r>
              <a:rPr lang="en-GB" dirty="0"/>
              <a:t>/web/</a:t>
            </a:r>
            <a:r>
              <a:rPr lang="en-GB" dirty="0" err="1"/>
              <a:t>transparencia</a:t>
            </a:r>
            <a:r>
              <a:rPr lang="en-GB" dirty="0"/>
              <a:t>/</a:t>
            </a:r>
          </a:p>
        </p:txBody>
      </p:sp>
      <p:sp>
        <p:nvSpPr>
          <p:cNvPr id="16" name="Marcador de contenido 15"/>
          <p:cNvSpPr>
            <a:spLocks noGrp="1"/>
          </p:cNvSpPr>
          <p:nvPr>
            <p:ph sz="quarter" idx="4"/>
          </p:nvPr>
        </p:nvSpPr>
        <p:spPr>
          <a:xfrm>
            <a:off x="5374373" y="4096093"/>
            <a:ext cx="3429742" cy="1900528"/>
          </a:xfrm>
        </p:spPr>
        <p:txBody>
          <a:bodyPr>
            <a:normAutofit/>
          </a:bodyPr>
          <a:lstStyle/>
          <a:p>
            <a:r>
              <a:rPr lang="en-US" sz="1600" dirty="0" smtClean="0">
                <a:sym typeface="Corbel" charset="0"/>
              </a:rPr>
              <a:t>25.315 </a:t>
            </a:r>
            <a:r>
              <a:rPr lang="en-US" sz="1600" dirty="0" err="1" smtClean="0">
                <a:sym typeface="Corbel" charset="0"/>
              </a:rPr>
              <a:t>étudiants</a:t>
            </a:r>
            <a:endParaRPr lang="en-US" sz="1600" dirty="0" smtClean="0">
              <a:sym typeface="Corbel" charset="0"/>
            </a:endParaRPr>
          </a:p>
          <a:p>
            <a:r>
              <a:rPr lang="en-US" sz="1600" dirty="0" smtClean="0">
                <a:sym typeface="Corbel" charset="0"/>
              </a:rPr>
              <a:t>1.368 </a:t>
            </a:r>
            <a:r>
              <a:rPr lang="en-US" sz="1600" dirty="0" err="1" smtClean="0">
                <a:sym typeface="Corbel" charset="0"/>
              </a:rPr>
              <a:t>enseignants</a:t>
            </a:r>
            <a:endParaRPr lang="en-US" sz="1600" dirty="0">
              <a:sym typeface="Corbel" charset="0"/>
            </a:endParaRPr>
          </a:p>
          <a:p>
            <a:r>
              <a:rPr lang="en-US" sz="1600" dirty="0" smtClean="0">
                <a:sym typeface="Corbel" charset="0"/>
              </a:rPr>
              <a:t>1122 personnel de </a:t>
            </a:r>
            <a:r>
              <a:rPr lang="en-US" sz="1600" dirty="0" err="1" smtClean="0">
                <a:sym typeface="Corbel" charset="0"/>
              </a:rPr>
              <a:t>recherche</a:t>
            </a:r>
            <a:endParaRPr lang="en-US" sz="1600" dirty="0" smtClean="0">
              <a:sym typeface="Corbel" charset="0"/>
            </a:endParaRPr>
          </a:p>
          <a:p>
            <a:r>
              <a:rPr lang="en-US" sz="1600" dirty="0" smtClean="0">
                <a:sym typeface="Corbel" charset="0"/>
              </a:rPr>
              <a:t> 698 personnel </a:t>
            </a:r>
            <a:r>
              <a:rPr lang="en-US" sz="1600" dirty="0" err="1" smtClean="0">
                <a:sym typeface="Corbel" charset="0"/>
              </a:rPr>
              <a:t>d’administration</a:t>
            </a:r>
            <a:endParaRPr lang="en-GB" sz="1600" dirty="0"/>
          </a:p>
        </p:txBody>
      </p:sp>
      <p:pic>
        <p:nvPicPr>
          <p:cNvPr id="22" name="Picture 8" descr="_DSC0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03" y="1369732"/>
            <a:ext cx="26130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93623" y="5621866"/>
            <a:ext cx="2414118" cy="809213"/>
          </a:xfrm>
          <a:prstGeom prst="wedgeRoundRect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94566"/>
            <a:ext cx="1972567" cy="580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54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2" y="515551"/>
            <a:ext cx="7024744" cy="6515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Notre </a:t>
            </a:r>
            <a:r>
              <a:rPr lang="en-GB" dirty="0" err="1" smtClean="0"/>
              <a:t>équipe</a:t>
            </a:r>
            <a:r>
              <a:rPr lang="en-GB" dirty="0"/>
              <a:t> </a:t>
            </a:r>
            <a:r>
              <a:rPr lang="en-GB" dirty="0" smtClean="0"/>
              <a:t>E-VAL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3359" y="1336896"/>
            <a:ext cx="6777317" cy="4089333"/>
          </a:xfrm>
        </p:spPr>
        <p:txBody>
          <a:bodyPr>
            <a:normAutofit/>
          </a:bodyPr>
          <a:lstStyle/>
          <a:p>
            <a:r>
              <a:rPr lang="en-GB" dirty="0" err="1" smtClean="0"/>
              <a:t>Coordinateur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Ana </a:t>
            </a:r>
            <a:r>
              <a:rPr lang="en-GB" dirty="0" err="1" smtClean="0"/>
              <a:t>Fernández</a:t>
            </a:r>
            <a:r>
              <a:rPr lang="en-GB" dirty="0" smtClean="0"/>
              <a:t> Vilas (ICT)</a:t>
            </a:r>
          </a:p>
          <a:p>
            <a:r>
              <a:rPr lang="en-GB" dirty="0" smtClean="0"/>
              <a:t>Personnel </a:t>
            </a:r>
            <a:r>
              <a:rPr lang="en-GB" dirty="0" err="1" smtClean="0"/>
              <a:t>Académique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María</a:t>
            </a:r>
            <a:r>
              <a:rPr lang="en-GB" dirty="0" smtClean="0"/>
              <a:t> Isabel </a:t>
            </a:r>
            <a:r>
              <a:rPr lang="en-GB" dirty="0" err="1" smtClean="0"/>
              <a:t>Doval</a:t>
            </a:r>
            <a:r>
              <a:rPr lang="en-GB" dirty="0" smtClean="0"/>
              <a:t> (education)</a:t>
            </a:r>
          </a:p>
          <a:p>
            <a:pPr lvl="1"/>
            <a:r>
              <a:rPr lang="es-ES" dirty="0"/>
              <a:t>María Ainhoa </a:t>
            </a:r>
            <a:r>
              <a:rPr lang="es-ES" dirty="0" err="1"/>
              <a:t>Zabalza</a:t>
            </a:r>
            <a:r>
              <a:rPr lang="es-ES" dirty="0"/>
              <a:t> </a:t>
            </a:r>
            <a:r>
              <a:rPr lang="es-ES" dirty="0" err="1" smtClean="0"/>
              <a:t>Cerdeiriña</a:t>
            </a:r>
            <a:r>
              <a:rPr lang="es-ES" dirty="0" smtClean="0"/>
              <a:t> (</a:t>
            </a:r>
            <a:r>
              <a:rPr lang="es-ES" dirty="0" err="1" smtClean="0"/>
              <a:t>education</a:t>
            </a:r>
            <a:r>
              <a:rPr lang="es-ES" dirty="0" smtClean="0"/>
              <a:t>)</a:t>
            </a:r>
            <a:endParaRPr lang="es-ES" dirty="0"/>
          </a:p>
          <a:p>
            <a:pPr lvl="1"/>
            <a:r>
              <a:rPr lang="es-ES" dirty="0" smtClean="0"/>
              <a:t>Rebeca </a:t>
            </a:r>
            <a:r>
              <a:rPr lang="es-ES" dirty="0"/>
              <a:t>Díaz </a:t>
            </a:r>
            <a:r>
              <a:rPr lang="es-ES" dirty="0" smtClean="0"/>
              <a:t>Redondo (ICT)</a:t>
            </a:r>
            <a:endParaRPr lang="es-ES" dirty="0"/>
          </a:p>
          <a:p>
            <a:pPr lvl="1"/>
            <a:r>
              <a:rPr lang="es-ES" dirty="0" smtClean="0"/>
              <a:t>Ángel </a:t>
            </a:r>
            <a:r>
              <a:rPr lang="es-ES" dirty="0"/>
              <a:t>Sánchez </a:t>
            </a:r>
            <a:r>
              <a:rPr lang="es-ES" dirty="0" smtClean="0"/>
              <a:t>Bermúdez (ICT)</a:t>
            </a:r>
            <a:endParaRPr lang="en-GB" dirty="0" smtClean="0"/>
          </a:p>
          <a:p>
            <a:r>
              <a:rPr lang="en-GB" dirty="0" err="1" smtClean="0"/>
              <a:t>Coordinateur</a:t>
            </a:r>
            <a:r>
              <a:rPr lang="en-GB" dirty="0" smtClean="0"/>
              <a:t> </a:t>
            </a:r>
            <a:r>
              <a:rPr lang="en-GB" dirty="0" err="1" smtClean="0"/>
              <a:t>téchnique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Eva Garea Oya</a:t>
            </a:r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493623" y="5621866"/>
            <a:ext cx="2414118" cy="809213"/>
          </a:xfrm>
          <a:prstGeom prst="wedgeRoundRect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94566"/>
            <a:ext cx="1972567" cy="580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75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2" y="515551"/>
            <a:ext cx="7024744" cy="651506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Uvigo</a:t>
            </a:r>
            <a:r>
              <a:rPr lang="en-GB" dirty="0" smtClean="0"/>
              <a:t>-TICs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3359" y="1336896"/>
            <a:ext cx="6777317" cy="4089333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Au </a:t>
            </a:r>
            <a:r>
              <a:rPr lang="es-ES" dirty="0" err="1"/>
              <a:t>niveau</a:t>
            </a:r>
            <a:r>
              <a:rPr lang="es-ES" dirty="0"/>
              <a:t> </a:t>
            </a:r>
            <a:r>
              <a:rPr lang="es-ES" dirty="0" err="1"/>
              <a:t>administratif</a:t>
            </a:r>
            <a:r>
              <a:rPr lang="es-ES" dirty="0"/>
              <a:t>, </a:t>
            </a:r>
            <a:r>
              <a:rPr lang="es-ES" dirty="0" err="1"/>
              <a:t>l'Université</a:t>
            </a:r>
            <a:r>
              <a:rPr lang="es-ES" dirty="0"/>
              <a:t> de Vigo </a:t>
            </a:r>
            <a:r>
              <a:rPr lang="es-ES" dirty="0" err="1"/>
              <a:t>propose</a:t>
            </a:r>
            <a:r>
              <a:rPr lang="es-ES" dirty="0"/>
              <a:t> </a:t>
            </a:r>
            <a:r>
              <a:rPr lang="es-ES" dirty="0" err="1"/>
              <a:t>à</a:t>
            </a:r>
            <a:r>
              <a:rPr lang="es-ES" dirty="0"/>
              <a:t> </a:t>
            </a:r>
            <a:r>
              <a:rPr lang="es-ES" dirty="0" err="1"/>
              <a:t>ses</a:t>
            </a:r>
            <a:r>
              <a:rPr lang="es-ES" dirty="0"/>
              <a:t> </a:t>
            </a:r>
            <a:r>
              <a:rPr lang="es-ES" dirty="0" err="1"/>
              <a:t>élèves</a:t>
            </a:r>
            <a:r>
              <a:rPr lang="es-ES" dirty="0"/>
              <a:t> et </a:t>
            </a:r>
            <a:r>
              <a:rPr lang="es-ES" dirty="0" err="1"/>
              <a:t>au</a:t>
            </a:r>
            <a:r>
              <a:rPr lang="es-ES" dirty="0"/>
              <a:t> </a:t>
            </a:r>
            <a:r>
              <a:rPr lang="es-ES" dirty="0" err="1"/>
              <a:t>personnel</a:t>
            </a:r>
            <a:r>
              <a:rPr lang="es-ES" dirty="0"/>
              <a:t> un </a:t>
            </a:r>
            <a:r>
              <a:rPr lang="es-ES" dirty="0" err="1"/>
              <a:t>certain</a:t>
            </a:r>
            <a:r>
              <a:rPr lang="es-ES" dirty="0"/>
              <a:t> nombre </a:t>
            </a:r>
            <a:r>
              <a:rPr lang="es-ES" dirty="0" smtClean="0"/>
              <a:t>de</a:t>
            </a:r>
            <a:r>
              <a:rPr lang="es-ES_tradnl" dirty="0"/>
              <a:t> </a:t>
            </a:r>
            <a:r>
              <a:rPr lang="es-ES" dirty="0" err="1" smtClean="0"/>
              <a:t>services</a:t>
            </a:r>
            <a:r>
              <a:rPr lang="es-ES" dirty="0" smtClean="0"/>
              <a:t> </a:t>
            </a:r>
            <a:r>
              <a:rPr lang="es-ES" dirty="0" err="1"/>
              <a:t>virtuels</a:t>
            </a:r>
            <a:r>
              <a:rPr lang="es-ES" dirty="0"/>
              <a:t>, </a:t>
            </a:r>
            <a:r>
              <a:rPr lang="es-ES" dirty="0" err="1"/>
              <a:t>afin</a:t>
            </a:r>
            <a:r>
              <a:rPr lang="es-ES" dirty="0"/>
              <a:t> de </a:t>
            </a:r>
            <a:r>
              <a:rPr lang="es-ES" dirty="0" err="1"/>
              <a:t>faciliter</a:t>
            </a:r>
            <a:r>
              <a:rPr lang="es-ES" dirty="0"/>
              <a:t> les </a:t>
            </a:r>
            <a:r>
              <a:rPr lang="es-ES" dirty="0" err="1"/>
              <a:t>procédures</a:t>
            </a:r>
            <a:r>
              <a:rPr lang="es-ES" dirty="0"/>
              <a:t>, </a:t>
            </a:r>
            <a:r>
              <a:rPr lang="es-ES" dirty="0" err="1"/>
              <a:t>ou</a:t>
            </a:r>
            <a:r>
              <a:rPr lang="es-ES" dirty="0"/>
              <a:t> </a:t>
            </a:r>
            <a:r>
              <a:rPr lang="es-ES" dirty="0" err="1"/>
              <a:t>justement</a:t>
            </a:r>
            <a:r>
              <a:rPr lang="es-ES" dirty="0"/>
              <a:t> </a:t>
            </a:r>
            <a:r>
              <a:rPr lang="es-ES" dirty="0" err="1"/>
              <a:t>comme</a:t>
            </a:r>
            <a:r>
              <a:rPr lang="es-ES" dirty="0"/>
              <a:t> un </a:t>
            </a:r>
            <a:r>
              <a:rPr lang="es-ES" dirty="0" err="1"/>
              <a:t>moyen</a:t>
            </a:r>
            <a:r>
              <a:rPr lang="es-ES" dirty="0"/>
              <a:t> simple de se </a:t>
            </a:r>
            <a:r>
              <a:rPr lang="es-ES" dirty="0" err="1" smtClean="0"/>
              <a:t>rapprocher</a:t>
            </a:r>
            <a:r>
              <a:rPr lang="es-ES_tradnl" dirty="0"/>
              <a:t> </a:t>
            </a:r>
            <a:r>
              <a:rPr lang="es-ES" dirty="0" smtClean="0"/>
              <a:t>de </a:t>
            </a:r>
            <a:r>
              <a:rPr lang="es-ES" dirty="0" err="1"/>
              <a:t>leurs</a:t>
            </a:r>
            <a:r>
              <a:rPr lang="es-ES" dirty="0"/>
              <a:t> </a:t>
            </a:r>
            <a:r>
              <a:rPr lang="es-ES" dirty="0" err="1"/>
              <a:t>utilisateurs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err="1" smtClean="0"/>
              <a:t>L'Université</a:t>
            </a:r>
            <a:r>
              <a:rPr lang="es-ES" dirty="0" smtClean="0"/>
              <a:t> </a:t>
            </a:r>
            <a:r>
              <a:rPr lang="es-ES" dirty="0"/>
              <a:t>de Vigo </a:t>
            </a:r>
            <a:r>
              <a:rPr lang="es-ES" dirty="0" err="1"/>
              <a:t>permet</a:t>
            </a:r>
            <a:r>
              <a:rPr lang="es-ES" dirty="0"/>
              <a:t> </a:t>
            </a:r>
            <a:r>
              <a:rPr lang="es-ES" dirty="0" err="1"/>
              <a:t>à</a:t>
            </a:r>
            <a:r>
              <a:rPr lang="es-ES" dirty="0"/>
              <a:t> </a:t>
            </a:r>
            <a:r>
              <a:rPr lang="es-ES" dirty="0" err="1"/>
              <a:t>ses</a:t>
            </a:r>
            <a:r>
              <a:rPr lang="es-ES" dirty="0"/>
              <a:t> </a:t>
            </a:r>
            <a:r>
              <a:rPr lang="es-ES" dirty="0" err="1"/>
              <a:t>étudiants</a:t>
            </a:r>
            <a:r>
              <a:rPr lang="es-ES" dirty="0"/>
              <a:t> de </a:t>
            </a:r>
            <a:r>
              <a:rPr lang="es-ES" dirty="0" err="1"/>
              <a:t>formaliser</a:t>
            </a:r>
            <a:r>
              <a:rPr lang="es-ES" dirty="0"/>
              <a:t> </a:t>
            </a:r>
            <a:r>
              <a:rPr lang="es-ES" dirty="0" err="1"/>
              <a:t>leur</a:t>
            </a:r>
            <a:r>
              <a:rPr lang="es-ES" dirty="0"/>
              <a:t> </a:t>
            </a:r>
            <a:r>
              <a:rPr lang="es-ES" dirty="0" err="1"/>
              <a:t>inscription</a:t>
            </a:r>
            <a:r>
              <a:rPr lang="es-ES" dirty="0"/>
              <a:t> </a:t>
            </a:r>
            <a:r>
              <a:rPr lang="es-ES" dirty="0" smtClean="0"/>
              <a:t>sur</a:t>
            </a:r>
            <a:r>
              <a:rPr lang="es-ES_tradnl" dirty="0"/>
              <a:t> </a:t>
            </a:r>
            <a:r>
              <a:rPr lang="es-ES" dirty="0" smtClean="0"/>
              <a:t>Internet </a:t>
            </a:r>
            <a:r>
              <a:rPr lang="es-ES" dirty="0"/>
              <a:t>et de </a:t>
            </a:r>
            <a:r>
              <a:rPr lang="es-ES" dirty="0" err="1"/>
              <a:t>vérifier</a:t>
            </a:r>
            <a:r>
              <a:rPr lang="es-ES" dirty="0"/>
              <a:t> les </a:t>
            </a:r>
            <a:r>
              <a:rPr lang="es-ES" dirty="0" err="1"/>
              <a:t>qualifications</a:t>
            </a:r>
            <a:r>
              <a:rPr lang="es-ES" dirty="0"/>
              <a:t> </a:t>
            </a:r>
            <a:r>
              <a:rPr lang="es-ES" dirty="0" err="1"/>
              <a:t>à</a:t>
            </a:r>
            <a:r>
              <a:rPr lang="es-ES" dirty="0"/>
              <a:t> </a:t>
            </a:r>
            <a:r>
              <a:rPr lang="es-ES" dirty="0" err="1"/>
              <a:t>travers</a:t>
            </a:r>
            <a:r>
              <a:rPr lang="es-ES" dirty="0"/>
              <a:t> le </a:t>
            </a:r>
            <a:r>
              <a:rPr lang="es-ES" dirty="0" err="1"/>
              <a:t>Secrétariat</a:t>
            </a:r>
            <a:r>
              <a:rPr lang="es-ES" dirty="0"/>
              <a:t> </a:t>
            </a:r>
            <a:r>
              <a:rPr lang="es-ES" dirty="0" err="1" smtClean="0"/>
              <a:t>virtuel</a:t>
            </a:r>
            <a:r>
              <a:rPr lang="es-ES" dirty="0" smtClean="0"/>
              <a:t> et </a:t>
            </a:r>
            <a:r>
              <a:rPr lang="es-ES" dirty="0" err="1" smtClean="0"/>
              <a:t>leur</a:t>
            </a:r>
            <a:r>
              <a:rPr lang="es-ES" dirty="0" smtClean="0"/>
              <a:t> </a:t>
            </a:r>
            <a:r>
              <a:rPr lang="es-ES" dirty="0" err="1" smtClean="0"/>
              <a:t>t</a:t>
            </a:r>
            <a:r>
              <a:rPr lang="es-ES" dirty="0" err="1" smtClean="0"/>
              <a:t>éléphone</a:t>
            </a:r>
            <a:r>
              <a:rPr lang="es-ES" dirty="0" smtClean="0"/>
              <a:t>. </a:t>
            </a:r>
            <a:endParaRPr lang="es-ES" dirty="0" smtClean="0"/>
          </a:p>
          <a:p>
            <a:r>
              <a:rPr lang="es-ES" dirty="0" smtClean="0"/>
              <a:t>Le </a:t>
            </a:r>
            <a:r>
              <a:rPr lang="es-ES" dirty="0" err="1"/>
              <a:t>télé-enseignement</a:t>
            </a:r>
            <a:r>
              <a:rPr lang="es-ES" dirty="0"/>
              <a:t> </a:t>
            </a:r>
            <a:r>
              <a:rPr lang="es-ES" dirty="0" err="1"/>
              <a:t>via</a:t>
            </a:r>
            <a:r>
              <a:rPr lang="es-ES" dirty="0"/>
              <a:t> </a:t>
            </a:r>
            <a:r>
              <a:rPr lang="es-ES" dirty="0" smtClean="0"/>
              <a:t>la</a:t>
            </a:r>
            <a:r>
              <a:rPr lang="es-ES_tradnl" dirty="0"/>
              <a:t> </a:t>
            </a:r>
            <a:r>
              <a:rPr lang="es-ES" dirty="0" err="1" smtClean="0"/>
              <a:t>plateforme</a:t>
            </a:r>
            <a:r>
              <a:rPr lang="es-ES" dirty="0" smtClean="0"/>
              <a:t> </a:t>
            </a:r>
            <a:r>
              <a:rPr lang="es-ES" dirty="0" err="1"/>
              <a:t>Faitic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un </a:t>
            </a:r>
            <a:r>
              <a:rPr lang="es-ES" dirty="0" err="1"/>
              <a:t>complément</a:t>
            </a:r>
            <a:r>
              <a:rPr lang="es-ES" dirty="0"/>
              <a:t> </a:t>
            </a:r>
            <a:r>
              <a:rPr lang="es-ES" dirty="0" err="1"/>
              <a:t>à</a:t>
            </a:r>
            <a:r>
              <a:rPr lang="es-ES" dirty="0"/>
              <a:t> </a:t>
            </a:r>
            <a:r>
              <a:rPr lang="es-ES" dirty="0" err="1"/>
              <a:t>l'enseignement</a:t>
            </a:r>
            <a:r>
              <a:rPr lang="es-ES" dirty="0"/>
              <a:t> en </a:t>
            </a:r>
            <a:r>
              <a:rPr lang="es-ES" dirty="0" err="1"/>
              <a:t>classe</a:t>
            </a:r>
            <a:r>
              <a:rPr lang="es-ES" dirty="0"/>
              <a:t> de plus en plus </a:t>
            </a:r>
            <a:r>
              <a:rPr lang="es-ES" dirty="0" err="1"/>
              <a:t>utilisé</a:t>
            </a:r>
            <a:r>
              <a:rPr lang="es-ES" dirty="0"/>
              <a:t> par les </a:t>
            </a:r>
            <a:r>
              <a:rPr lang="es-ES" dirty="0" err="1" smtClean="0"/>
              <a:t>étudiants</a:t>
            </a:r>
            <a:r>
              <a:rPr lang="es-ES_tradnl" dirty="0"/>
              <a:t> </a:t>
            </a:r>
            <a:r>
              <a:rPr lang="es-ES" dirty="0" smtClean="0"/>
              <a:t>et </a:t>
            </a:r>
            <a:r>
              <a:rPr lang="es-ES" dirty="0"/>
              <a:t>le </a:t>
            </a:r>
            <a:r>
              <a:rPr lang="es-ES" dirty="0" err="1"/>
              <a:t>personnel</a:t>
            </a:r>
            <a:r>
              <a:rPr lang="es-ES" dirty="0"/>
              <a:t>. </a:t>
            </a:r>
            <a:endParaRPr lang="en-GB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493623" y="5621866"/>
            <a:ext cx="2414118" cy="809213"/>
          </a:xfrm>
          <a:prstGeom prst="wedgeRoundRect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94566"/>
            <a:ext cx="1972567" cy="580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8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2" y="494566"/>
            <a:ext cx="7024744" cy="651506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Uvigo</a:t>
            </a:r>
            <a:r>
              <a:rPr lang="en-GB" dirty="0" smtClean="0"/>
              <a:t>-TICs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0959" y="1075223"/>
            <a:ext cx="7651608" cy="4682110"/>
          </a:xfrm>
        </p:spPr>
        <p:txBody>
          <a:bodyPr>
            <a:normAutofit fontScale="85000" lnSpcReduction="20000"/>
          </a:bodyPr>
          <a:lstStyle/>
          <a:p>
            <a:r>
              <a:rPr lang="es-ES" dirty="0" err="1"/>
              <a:t>L</a:t>
            </a:r>
            <a:r>
              <a:rPr lang="es-ES" dirty="0" err="1" smtClean="0"/>
              <a:t>’Université</a:t>
            </a:r>
            <a:r>
              <a:rPr lang="es-ES" dirty="0" smtClean="0"/>
              <a:t> </a:t>
            </a:r>
            <a:r>
              <a:rPr lang="es-ES" dirty="0"/>
              <a:t>de Vigo </a:t>
            </a:r>
            <a:r>
              <a:rPr lang="es-ES" dirty="0" err="1"/>
              <a:t>dispose</a:t>
            </a:r>
            <a:r>
              <a:rPr lang="es-ES" dirty="0"/>
              <a:t> des </a:t>
            </a:r>
            <a:r>
              <a:rPr lang="es-ES" dirty="0" err="1"/>
              <a:t>services</a:t>
            </a:r>
            <a:r>
              <a:rPr lang="es-ES" dirty="0"/>
              <a:t> TIC </a:t>
            </a:r>
            <a:r>
              <a:rPr lang="es-ES" dirty="0" err="1"/>
              <a:t>suivants</a:t>
            </a:r>
            <a:r>
              <a:rPr lang="es-ES" dirty="0"/>
              <a:t>: </a:t>
            </a:r>
            <a:r>
              <a:rPr lang="es-ES" dirty="0" err="1"/>
              <a:t>plateformes</a:t>
            </a:r>
            <a:r>
              <a:rPr lang="es-ES" dirty="0"/>
              <a:t> de E-</a:t>
            </a:r>
            <a:r>
              <a:rPr lang="es-ES" dirty="0" err="1"/>
              <a:t>Learning</a:t>
            </a:r>
            <a:r>
              <a:rPr lang="es-ES" dirty="0"/>
              <a:t> (</a:t>
            </a:r>
            <a:r>
              <a:rPr lang="es-ES" dirty="0" err="1"/>
              <a:t>Moodle</a:t>
            </a:r>
            <a:r>
              <a:rPr lang="es-ES" dirty="0"/>
              <a:t> </a:t>
            </a:r>
            <a:r>
              <a:rPr lang="es-ES" dirty="0" smtClean="0"/>
              <a:t>et</a:t>
            </a:r>
            <a:r>
              <a:rPr lang="es-ES_tradnl" dirty="0"/>
              <a:t> </a:t>
            </a:r>
            <a:r>
              <a:rPr lang="es-ES" dirty="0" err="1" smtClean="0"/>
              <a:t>Claroline</a:t>
            </a:r>
            <a:r>
              <a:rPr lang="es-ES" dirty="0"/>
              <a:t>), </a:t>
            </a:r>
            <a:r>
              <a:rPr lang="es-ES" dirty="0" err="1"/>
              <a:t>portail</a:t>
            </a:r>
            <a:r>
              <a:rPr lang="es-ES" dirty="0"/>
              <a:t> de </a:t>
            </a:r>
            <a:r>
              <a:rPr lang="es-ES" dirty="0" err="1"/>
              <a:t>services</a:t>
            </a:r>
            <a:r>
              <a:rPr lang="es-ES" dirty="0"/>
              <a:t> </a:t>
            </a:r>
            <a:r>
              <a:rPr lang="es-ES" dirty="0" err="1"/>
              <a:t>d’appui</a:t>
            </a:r>
            <a:r>
              <a:rPr lang="es-ES" dirty="0"/>
              <a:t> </a:t>
            </a:r>
            <a:r>
              <a:rPr lang="es-ES" dirty="0" err="1"/>
              <a:t>à</a:t>
            </a:r>
            <a:r>
              <a:rPr lang="es-ES" dirty="0"/>
              <a:t> </a:t>
            </a:r>
            <a:r>
              <a:rPr lang="es-ES" dirty="0" err="1"/>
              <a:t>l’enseignement</a:t>
            </a:r>
            <a:r>
              <a:rPr lang="es-ES" dirty="0"/>
              <a:t> </a:t>
            </a:r>
            <a:r>
              <a:rPr lang="es-ES" dirty="0" err="1"/>
              <a:t>pour</a:t>
            </a:r>
            <a:r>
              <a:rPr lang="es-ES" dirty="0"/>
              <a:t> les </a:t>
            </a:r>
            <a:r>
              <a:rPr lang="es-ES" dirty="0" err="1"/>
              <a:t>étudiants</a:t>
            </a:r>
            <a:r>
              <a:rPr lang="es-ES" dirty="0"/>
              <a:t> et les </a:t>
            </a:r>
            <a:r>
              <a:rPr lang="es-ES" dirty="0" err="1"/>
              <a:t>professeurs</a:t>
            </a:r>
            <a:r>
              <a:rPr lang="es-ES" dirty="0"/>
              <a:t> (FAITIC)</a:t>
            </a:r>
            <a:r>
              <a:rPr lang="es-ES" dirty="0" smtClean="0"/>
              <a:t>,</a:t>
            </a:r>
            <a:r>
              <a:rPr lang="es-ES" dirty="0" err="1" smtClean="0"/>
              <a:t>salles</a:t>
            </a:r>
            <a:r>
              <a:rPr lang="es-ES" dirty="0" smtClean="0"/>
              <a:t> </a:t>
            </a:r>
            <a:r>
              <a:rPr lang="es-ES" dirty="0" err="1"/>
              <a:t>d’enregistrement</a:t>
            </a:r>
            <a:r>
              <a:rPr lang="es-ES" dirty="0"/>
              <a:t> des </a:t>
            </a:r>
            <a:r>
              <a:rPr lang="es-ES" dirty="0" err="1"/>
              <a:t>pilules</a:t>
            </a:r>
            <a:r>
              <a:rPr lang="es-ES" dirty="0"/>
              <a:t> </a:t>
            </a:r>
            <a:r>
              <a:rPr lang="es-ES" dirty="0" err="1"/>
              <a:t>d’enseignement</a:t>
            </a:r>
            <a:r>
              <a:rPr lang="es-ES" dirty="0"/>
              <a:t> (</a:t>
            </a:r>
            <a:r>
              <a:rPr lang="es-ES" dirty="0" err="1"/>
              <a:t>technologie</a:t>
            </a:r>
            <a:r>
              <a:rPr lang="es-ES" dirty="0"/>
              <a:t> </a:t>
            </a:r>
            <a:r>
              <a:rPr lang="es-ES" dirty="0" err="1"/>
              <a:t>propre</a:t>
            </a:r>
            <a:r>
              <a:rPr lang="es-ES" dirty="0"/>
              <a:t>), </a:t>
            </a:r>
            <a:r>
              <a:rPr lang="es-ES" dirty="0" err="1"/>
              <a:t>logiciel</a:t>
            </a:r>
            <a:r>
              <a:rPr lang="es-ES" dirty="0"/>
              <a:t> de </a:t>
            </a:r>
            <a:r>
              <a:rPr lang="es-ES" dirty="0" err="1"/>
              <a:t>publication</a:t>
            </a:r>
            <a:r>
              <a:rPr lang="es-ES" dirty="0"/>
              <a:t> </a:t>
            </a:r>
            <a:r>
              <a:rPr lang="es-ES" dirty="0" smtClean="0"/>
              <a:t>et</a:t>
            </a:r>
            <a:r>
              <a:rPr lang="es-ES_tradnl" dirty="0"/>
              <a:t> </a:t>
            </a:r>
            <a:r>
              <a:rPr lang="es-ES" dirty="0" err="1" smtClean="0"/>
              <a:t>catalogage</a:t>
            </a:r>
            <a:r>
              <a:rPr lang="es-ES" dirty="0" smtClean="0"/>
              <a:t> </a:t>
            </a:r>
            <a:r>
              <a:rPr lang="es-ES" dirty="0"/>
              <a:t>des </a:t>
            </a:r>
            <a:r>
              <a:rPr lang="es-ES" dirty="0" err="1"/>
              <a:t>contenus</a:t>
            </a:r>
            <a:r>
              <a:rPr lang="es-ES" dirty="0"/>
              <a:t> multimedia (</a:t>
            </a:r>
            <a:r>
              <a:rPr lang="es-ES" dirty="0" err="1"/>
              <a:t>PuMuKIT</a:t>
            </a:r>
            <a:r>
              <a:rPr lang="es-ES" dirty="0"/>
              <a:t>, </a:t>
            </a:r>
            <a:r>
              <a:rPr lang="es-ES" dirty="0" err="1"/>
              <a:t>Publication</a:t>
            </a:r>
            <a:r>
              <a:rPr lang="es-ES" dirty="0"/>
              <a:t> Multimedia KIT) libre, </a:t>
            </a:r>
            <a:r>
              <a:rPr lang="es-ES" dirty="0" err="1"/>
              <a:t>tel</a:t>
            </a:r>
            <a:r>
              <a:rPr lang="es-ES" dirty="0"/>
              <a:t> que Open </a:t>
            </a:r>
            <a:r>
              <a:rPr lang="es-ES" dirty="0" err="1"/>
              <a:t>Source</a:t>
            </a:r>
            <a:r>
              <a:rPr lang="es-ES" dirty="0" smtClean="0"/>
              <a:t>,</a:t>
            </a:r>
            <a:r>
              <a:rPr lang="es-ES_tradnl" dirty="0"/>
              <a:t> </a:t>
            </a:r>
            <a:r>
              <a:rPr lang="es-ES" dirty="0" err="1" smtClean="0"/>
              <a:t>systèmes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err="1"/>
              <a:t>vidéoconférence</a:t>
            </a:r>
            <a:r>
              <a:rPr lang="es-ES" dirty="0"/>
              <a:t> et </a:t>
            </a:r>
            <a:r>
              <a:rPr lang="es-ES" dirty="0" err="1"/>
              <a:t>enseignement</a:t>
            </a:r>
            <a:r>
              <a:rPr lang="es-ES" dirty="0"/>
              <a:t> </a:t>
            </a:r>
            <a:r>
              <a:rPr lang="es-ES" dirty="0" err="1"/>
              <a:t>à</a:t>
            </a:r>
            <a:r>
              <a:rPr lang="es-ES" dirty="0"/>
              <a:t> </a:t>
            </a:r>
            <a:r>
              <a:rPr lang="es-ES" dirty="0" err="1"/>
              <a:t>distance</a:t>
            </a:r>
            <a:r>
              <a:rPr lang="es-ES" dirty="0"/>
              <a:t> (</a:t>
            </a:r>
            <a:r>
              <a:rPr lang="es-ES" dirty="0" err="1"/>
              <a:t>OpenCasy</a:t>
            </a:r>
            <a:r>
              <a:rPr lang="es-ES" dirty="0"/>
              <a:t> et </a:t>
            </a:r>
            <a:r>
              <a:rPr lang="es-ES" dirty="0" err="1"/>
              <a:t>développements</a:t>
            </a:r>
            <a:r>
              <a:rPr lang="es-ES" dirty="0"/>
              <a:t> </a:t>
            </a:r>
            <a:r>
              <a:rPr lang="es-ES" dirty="0" err="1"/>
              <a:t>propres</a:t>
            </a:r>
            <a:r>
              <a:rPr lang="es-ES" dirty="0"/>
              <a:t> </a:t>
            </a:r>
            <a:r>
              <a:rPr lang="es-ES" dirty="0" err="1" smtClean="0"/>
              <a:t>dans</a:t>
            </a:r>
            <a:r>
              <a:rPr lang="es-ES_tradnl" dirty="0"/>
              <a:t> </a:t>
            </a:r>
            <a:r>
              <a:rPr lang="es-ES" dirty="0" smtClean="0"/>
              <a:t>des </a:t>
            </a:r>
            <a:r>
              <a:rPr lang="es-ES" dirty="0" err="1"/>
              <a:t>classes</a:t>
            </a:r>
            <a:r>
              <a:rPr lang="es-ES" dirty="0"/>
              <a:t> </a:t>
            </a:r>
            <a:r>
              <a:rPr lang="es-ES" dirty="0" err="1"/>
              <a:t>à</a:t>
            </a:r>
            <a:r>
              <a:rPr lang="es-ES" dirty="0"/>
              <a:t> </a:t>
            </a:r>
            <a:r>
              <a:rPr lang="es-ES" dirty="0" err="1"/>
              <a:t>distance</a:t>
            </a:r>
            <a:r>
              <a:rPr lang="es-ES" dirty="0"/>
              <a:t>), Web TV </a:t>
            </a:r>
            <a:r>
              <a:rPr lang="es-ES" dirty="0" err="1"/>
              <a:t>réalisée</a:t>
            </a:r>
            <a:r>
              <a:rPr lang="es-ES" dirty="0"/>
              <a:t> </a:t>
            </a:r>
            <a:r>
              <a:rPr lang="es-ES" dirty="0" err="1"/>
              <a:t>avec</a:t>
            </a:r>
            <a:r>
              <a:rPr lang="es-ES" dirty="0"/>
              <a:t> une </a:t>
            </a:r>
            <a:r>
              <a:rPr lang="es-ES" dirty="0" err="1"/>
              <a:t>technologie</a:t>
            </a:r>
            <a:r>
              <a:rPr lang="es-ES" dirty="0"/>
              <a:t> </a:t>
            </a:r>
            <a:r>
              <a:rPr lang="es-ES" dirty="0" err="1"/>
              <a:t>propre</a:t>
            </a:r>
            <a:r>
              <a:rPr lang="es-ES" dirty="0"/>
              <a:t>, </a:t>
            </a:r>
            <a:r>
              <a:rPr lang="es-ES" dirty="0" err="1"/>
              <a:t>service</a:t>
            </a:r>
            <a:r>
              <a:rPr lang="es-ES" dirty="0"/>
              <a:t> de </a:t>
            </a:r>
            <a:r>
              <a:rPr lang="es-ES" dirty="0" err="1" smtClean="0"/>
              <a:t>Production</a:t>
            </a:r>
            <a:r>
              <a:rPr lang="es-ES_tradnl" dirty="0"/>
              <a:t> </a:t>
            </a:r>
            <a:r>
              <a:rPr lang="es-ES" dirty="0" err="1" smtClean="0"/>
              <a:t>Audiovisuelle</a:t>
            </a:r>
            <a:r>
              <a:rPr lang="es-ES" dirty="0"/>
              <a:t>, </a:t>
            </a:r>
            <a:r>
              <a:rPr lang="es-ES" dirty="0" err="1"/>
              <a:t>chaîne</a:t>
            </a:r>
            <a:r>
              <a:rPr lang="es-ES" dirty="0"/>
              <a:t> de </a:t>
            </a:r>
            <a:r>
              <a:rPr lang="es-ES" dirty="0" err="1"/>
              <a:t>contenus</a:t>
            </a:r>
            <a:r>
              <a:rPr lang="es-ES" dirty="0"/>
              <a:t> sur </a:t>
            </a:r>
            <a:r>
              <a:rPr lang="es-ES" dirty="0" err="1"/>
              <a:t>Youtube</a:t>
            </a:r>
            <a:r>
              <a:rPr lang="es-ES" dirty="0"/>
              <a:t>, </a:t>
            </a:r>
            <a:r>
              <a:rPr lang="es-ES" dirty="0" err="1"/>
              <a:t>chaîne</a:t>
            </a:r>
            <a:r>
              <a:rPr lang="es-ES" dirty="0"/>
              <a:t> de </a:t>
            </a:r>
            <a:r>
              <a:rPr lang="es-ES" dirty="0" err="1"/>
              <a:t>contenus</a:t>
            </a:r>
            <a:r>
              <a:rPr lang="es-ES" dirty="0"/>
              <a:t> sur ¡</a:t>
            </a:r>
            <a:r>
              <a:rPr lang="es-ES" dirty="0" err="1"/>
              <a:t>TunesU</a:t>
            </a:r>
            <a:r>
              <a:rPr lang="es-ES" dirty="0"/>
              <a:t>, </a:t>
            </a:r>
            <a:r>
              <a:rPr lang="es-ES" dirty="0" err="1"/>
              <a:t>salles</a:t>
            </a:r>
            <a:r>
              <a:rPr lang="es-ES" dirty="0"/>
              <a:t> </a:t>
            </a:r>
            <a:r>
              <a:rPr lang="es-ES" dirty="0" err="1" smtClean="0"/>
              <a:t>d’Enregistrement</a:t>
            </a:r>
            <a:r>
              <a:rPr lang="es-ES_tradnl" dirty="0"/>
              <a:t> </a:t>
            </a:r>
            <a:r>
              <a:rPr lang="es-ES" dirty="0" smtClean="0"/>
              <a:t>des </a:t>
            </a:r>
            <a:r>
              <a:rPr lang="es-ES" dirty="0" err="1"/>
              <a:t>Classes</a:t>
            </a:r>
            <a:r>
              <a:rPr lang="es-ES" dirty="0"/>
              <a:t> (</a:t>
            </a:r>
            <a:r>
              <a:rPr lang="es-ES" dirty="0" err="1"/>
              <a:t>OpenCast</a:t>
            </a:r>
            <a:r>
              <a:rPr lang="es-ES" dirty="0"/>
              <a:t> – </a:t>
            </a:r>
            <a:r>
              <a:rPr lang="es-ES" dirty="0" err="1"/>
              <a:t>Materhorn</a:t>
            </a:r>
            <a:r>
              <a:rPr lang="es-ES" dirty="0"/>
              <a:t>) </a:t>
            </a:r>
            <a:r>
              <a:rPr lang="es-ES" dirty="0" err="1"/>
              <a:t>avec</a:t>
            </a:r>
            <a:r>
              <a:rPr lang="es-ES" dirty="0"/>
              <a:t> des </a:t>
            </a:r>
            <a:r>
              <a:rPr lang="es-ES" dirty="0" err="1"/>
              <a:t>développements</a:t>
            </a:r>
            <a:r>
              <a:rPr lang="es-ES" dirty="0"/>
              <a:t> </a:t>
            </a:r>
            <a:r>
              <a:rPr lang="es-ES" dirty="0" err="1"/>
              <a:t>propres</a:t>
            </a:r>
            <a:r>
              <a:rPr lang="es-ES" dirty="0"/>
              <a:t> (</a:t>
            </a:r>
            <a:r>
              <a:rPr lang="es-ES" dirty="0" err="1"/>
              <a:t>Galicaster</a:t>
            </a:r>
            <a:r>
              <a:rPr lang="es-ES" dirty="0"/>
              <a:t>).</a:t>
            </a:r>
            <a:endParaRPr lang="es-ES_tradnl" dirty="0"/>
          </a:p>
          <a:p>
            <a:r>
              <a:rPr lang="es-ES" dirty="0" err="1"/>
              <a:t>Tous</a:t>
            </a:r>
            <a:r>
              <a:rPr lang="es-ES" dirty="0"/>
              <a:t> ces </a:t>
            </a:r>
            <a:r>
              <a:rPr lang="es-ES" dirty="0" err="1"/>
              <a:t>services</a:t>
            </a:r>
            <a:r>
              <a:rPr lang="es-ES" dirty="0"/>
              <a:t> </a:t>
            </a:r>
            <a:r>
              <a:rPr lang="es-ES" dirty="0" err="1"/>
              <a:t>font</a:t>
            </a:r>
            <a:r>
              <a:rPr lang="es-ES" dirty="0"/>
              <a:t> que </a:t>
            </a:r>
            <a:r>
              <a:rPr lang="es-ES" dirty="0" err="1"/>
              <a:t>l’Université</a:t>
            </a:r>
            <a:r>
              <a:rPr lang="es-ES" dirty="0"/>
              <a:t> de Vigo se </a:t>
            </a:r>
            <a:r>
              <a:rPr lang="es-ES" dirty="0" err="1"/>
              <a:t>situe</a:t>
            </a:r>
            <a:r>
              <a:rPr lang="es-ES" dirty="0"/>
              <a:t> </a:t>
            </a:r>
            <a:r>
              <a:rPr lang="es-ES" dirty="0" err="1"/>
              <a:t>à</a:t>
            </a:r>
            <a:r>
              <a:rPr lang="es-ES" dirty="0"/>
              <a:t> la </a:t>
            </a:r>
            <a:r>
              <a:rPr lang="es-ES" dirty="0" err="1"/>
              <a:t>pointe</a:t>
            </a:r>
            <a:r>
              <a:rPr lang="es-ES" dirty="0"/>
              <a:t> de </a:t>
            </a:r>
            <a:r>
              <a:rPr lang="es-ES" dirty="0" err="1"/>
              <a:t>l’application</a:t>
            </a:r>
            <a:r>
              <a:rPr lang="es-ES" dirty="0"/>
              <a:t> de </a:t>
            </a:r>
            <a:r>
              <a:rPr lang="es-ES" dirty="0" err="1" smtClean="0"/>
              <a:t>nouvelles</a:t>
            </a:r>
            <a:r>
              <a:rPr lang="es-ES_tradnl" dirty="0"/>
              <a:t> </a:t>
            </a:r>
            <a:r>
              <a:rPr lang="es-ES" dirty="0" err="1" smtClean="0"/>
              <a:t>technologies</a:t>
            </a:r>
            <a:r>
              <a:rPr lang="es-ES" dirty="0" smtClean="0"/>
              <a:t> </a:t>
            </a:r>
            <a:r>
              <a:rPr lang="es-ES" dirty="0" err="1"/>
              <a:t>pour</a:t>
            </a:r>
            <a:r>
              <a:rPr lang="es-ES" dirty="0"/>
              <a:t> </a:t>
            </a:r>
            <a:r>
              <a:rPr lang="es-ES" dirty="0" err="1"/>
              <a:t>l’enseignement</a:t>
            </a:r>
            <a:r>
              <a:rPr lang="es-ES" dirty="0"/>
              <a:t> </a:t>
            </a:r>
            <a:r>
              <a:rPr lang="es-ES" dirty="0" err="1"/>
              <a:t>universitaire</a:t>
            </a:r>
            <a:r>
              <a:rPr lang="es-ES" dirty="0"/>
              <a:t>.</a:t>
            </a:r>
            <a:endParaRPr lang="es-ES_tradnl" dirty="0"/>
          </a:p>
          <a:p>
            <a:pPr marL="68580" indent="0">
              <a:buNone/>
            </a:pPr>
            <a:endParaRPr lang="en-GB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493623" y="5621866"/>
            <a:ext cx="2414118" cy="809213"/>
          </a:xfrm>
          <a:prstGeom prst="wedgeRoundRect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94566"/>
            <a:ext cx="1972567" cy="580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70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2" y="494566"/>
            <a:ext cx="7024744" cy="651506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Uvigo</a:t>
            </a:r>
            <a:r>
              <a:rPr lang="en-GB" dirty="0"/>
              <a:t> </a:t>
            </a:r>
            <a:r>
              <a:rPr lang="en-GB" dirty="0" smtClean="0"/>
              <a:t>au </a:t>
            </a:r>
            <a:r>
              <a:rPr lang="en-GB" dirty="0" err="1" smtClean="0"/>
              <a:t>projet</a:t>
            </a:r>
            <a:r>
              <a:rPr lang="en-GB" dirty="0" smtClean="0"/>
              <a:t>: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0959" y="1075223"/>
            <a:ext cx="7651608" cy="4682110"/>
          </a:xfrm>
        </p:spPr>
        <p:txBody>
          <a:bodyPr>
            <a:normAutofit fontScale="85000" lnSpcReduction="10000"/>
          </a:bodyPr>
          <a:lstStyle/>
          <a:p>
            <a:r>
              <a:rPr lang="es-ES" dirty="0" err="1"/>
              <a:t>L’UVigo</a:t>
            </a:r>
            <a:r>
              <a:rPr lang="es-ES" dirty="0"/>
              <a:t> </a:t>
            </a:r>
            <a:r>
              <a:rPr lang="es-ES" dirty="0" err="1"/>
              <a:t>participera</a:t>
            </a:r>
            <a:r>
              <a:rPr lang="es-ES" dirty="0"/>
              <a:t> </a:t>
            </a:r>
            <a:r>
              <a:rPr lang="es-ES" dirty="0" err="1"/>
              <a:t>à</a:t>
            </a:r>
            <a:r>
              <a:rPr lang="es-ES" dirty="0"/>
              <a:t> </a:t>
            </a:r>
            <a:r>
              <a:rPr lang="es-ES" dirty="0" err="1"/>
              <a:t>l’ensemble</a:t>
            </a:r>
            <a:r>
              <a:rPr lang="es-ES" dirty="0"/>
              <a:t> des </a:t>
            </a:r>
            <a:r>
              <a:rPr lang="es-ES" dirty="0" err="1"/>
              <a:t>activités</a:t>
            </a:r>
            <a:r>
              <a:rPr lang="es-ES" dirty="0"/>
              <a:t> </a:t>
            </a:r>
            <a:r>
              <a:rPr lang="es-ES" dirty="0" err="1"/>
              <a:t>d’état</a:t>
            </a:r>
            <a:r>
              <a:rPr lang="es-ES" dirty="0"/>
              <a:t> des </a:t>
            </a:r>
            <a:r>
              <a:rPr lang="es-ES" dirty="0" err="1"/>
              <a:t>lieux</a:t>
            </a:r>
            <a:r>
              <a:rPr lang="es-ES" dirty="0"/>
              <a:t>, de </a:t>
            </a:r>
            <a:r>
              <a:rPr lang="es-ES" dirty="0" err="1"/>
              <a:t>formation</a:t>
            </a:r>
            <a:r>
              <a:rPr lang="es-ES" dirty="0"/>
              <a:t>, de </a:t>
            </a:r>
            <a:r>
              <a:rPr lang="es-ES" dirty="0" err="1"/>
              <a:t>supervision</a:t>
            </a:r>
            <a:r>
              <a:rPr lang="es-ES" dirty="0"/>
              <a:t> </a:t>
            </a:r>
            <a:r>
              <a:rPr lang="es-ES" dirty="0" err="1"/>
              <a:t>technique</a:t>
            </a:r>
            <a:r>
              <a:rPr lang="es-ES" dirty="0"/>
              <a:t> et </a:t>
            </a:r>
            <a:r>
              <a:rPr lang="es-ES" dirty="0" err="1"/>
              <a:t>d’expérimentation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jalonnent</a:t>
            </a:r>
            <a:r>
              <a:rPr lang="es-ES" dirty="0"/>
              <a:t> le </a:t>
            </a:r>
            <a:r>
              <a:rPr lang="es-ES" dirty="0" err="1"/>
              <a:t>projet</a:t>
            </a:r>
            <a:r>
              <a:rPr lang="es-ES" dirty="0"/>
              <a:t> e-VAL. Elle </a:t>
            </a:r>
            <a:r>
              <a:rPr lang="es-ES" dirty="0" err="1"/>
              <a:t>engagera</a:t>
            </a:r>
            <a:r>
              <a:rPr lang="es-ES" dirty="0"/>
              <a:t> son </a:t>
            </a:r>
            <a:r>
              <a:rPr lang="es-ES" dirty="0" err="1"/>
              <a:t>personnel</a:t>
            </a:r>
            <a:r>
              <a:rPr lang="es-ES" dirty="0"/>
              <a:t> </a:t>
            </a:r>
            <a:r>
              <a:rPr lang="es-ES" dirty="0" err="1"/>
              <a:t>dédié</a:t>
            </a:r>
            <a:r>
              <a:rPr lang="es-ES" dirty="0"/>
              <a:t> </a:t>
            </a:r>
            <a:r>
              <a:rPr lang="es-ES" dirty="0" err="1"/>
              <a:t>dans</a:t>
            </a:r>
            <a:r>
              <a:rPr lang="es-ES" dirty="0"/>
              <a:t> les </a:t>
            </a:r>
            <a:r>
              <a:rPr lang="es-ES" dirty="0" err="1"/>
              <a:t>différentes</a:t>
            </a:r>
            <a:r>
              <a:rPr lang="es-ES" dirty="0"/>
              <a:t> </a:t>
            </a:r>
            <a:r>
              <a:rPr lang="es-ES" dirty="0" err="1"/>
              <a:t>actions</a:t>
            </a:r>
            <a:r>
              <a:rPr lang="es-ES" dirty="0"/>
              <a:t> et </a:t>
            </a:r>
            <a:r>
              <a:rPr lang="es-ES" dirty="0" err="1"/>
              <a:t>missions</a:t>
            </a:r>
            <a:r>
              <a:rPr lang="es-ES" dirty="0"/>
              <a:t> en </a:t>
            </a:r>
            <a:r>
              <a:rPr lang="es-ES" dirty="0" err="1"/>
              <a:t>Europe</a:t>
            </a:r>
            <a:r>
              <a:rPr lang="es-ES" dirty="0"/>
              <a:t> et </a:t>
            </a:r>
            <a:r>
              <a:rPr lang="es-ES" dirty="0" err="1"/>
              <a:t>au</a:t>
            </a:r>
            <a:r>
              <a:rPr lang="es-ES" dirty="0"/>
              <a:t> </a:t>
            </a:r>
            <a:r>
              <a:rPr lang="es-ES" dirty="0" err="1"/>
              <a:t>Maroc</a:t>
            </a:r>
            <a:r>
              <a:rPr lang="es-ES" dirty="0"/>
              <a:t> (</a:t>
            </a:r>
            <a:r>
              <a:rPr lang="es-ES" dirty="0" err="1"/>
              <a:t>missions</a:t>
            </a:r>
            <a:r>
              <a:rPr lang="es-ES" dirty="0"/>
              <a:t> de </a:t>
            </a:r>
            <a:r>
              <a:rPr lang="es-ES" dirty="0" err="1"/>
              <a:t>formations</a:t>
            </a:r>
            <a:r>
              <a:rPr lang="es-ES" dirty="0"/>
              <a:t> et </a:t>
            </a:r>
            <a:r>
              <a:rPr lang="es-ES" dirty="0" err="1"/>
              <a:t>séminaires</a:t>
            </a:r>
            <a:r>
              <a:rPr lang="es-ES" dirty="0"/>
              <a:t> </a:t>
            </a:r>
            <a:r>
              <a:rPr lang="es-ES" dirty="0" err="1"/>
              <a:t>internationaux</a:t>
            </a:r>
            <a:r>
              <a:rPr lang="es-ES" dirty="0"/>
              <a:t>). Elle </a:t>
            </a:r>
            <a:r>
              <a:rPr lang="es-ES" dirty="0" err="1"/>
              <a:t>participera</a:t>
            </a:r>
            <a:r>
              <a:rPr lang="es-ES" dirty="0"/>
              <a:t> </a:t>
            </a:r>
            <a:r>
              <a:rPr lang="es-ES" dirty="0" err="1"/>
              <a:t>notamment</a:t>
            </a:r>
            <a:r>
              <a:rPr lang="es-ES" dirty="0"/>
              <a:t> </a:t>
            </a:r>
            <a:r>
              <a:rPr lang="es-ES" dirty="0" err="1"/>
              <a:t>à</a:t>
            </a:r>
            <a:r>
              <a:rPr lang="es-ES" dirty="0"/>
              <a:t> </a:t>
            </a:r>
            <a:r>
              <a:rPr lang="es-ES" dirty="0" err="1"/>
              <a:t>l’atelier</a:t>
            </a:r>
            <a:r>
              <a:rPr lang="es-ES" dirty="0"/>
              <a:t> </a:t>
            </a:r>
            <a:r>
              <a:rPr lang="es-ES" dirty="0" err="1"/>
              <a:t>international</a:t>
            </a:r>
            <a:r>
              <a:rPr lang="es-ES" dirty="0"/>
              <a:t> de </a:t>
            </a:r>
            <a:r>
              <a:rPr lang="es-ES" dirty="0" err="1"/>
              <a:t>formation</a:t>
            </a:r>
            <a:r>
              <a:rPr lang="es-ES" dirty="0"/>
              <a:t> sur la </a:t>
            </a:r>
            <a:r>
              <a:rPr lang="es-ES" dirty="0" err="1"/>
              <a:t>plateforme</a:t>
            </a:r>
            <a:r>
              <a:rPr lang="es-ES" dirty="0"/>
              <a:t> e-VAL </a:t>
            </a:r>
            <a:r>
              <a:rPr lang="es-ES" dirty="0" err="1"/>
              <a:t>organisé</a:t>
            </a:r>
            <a:r>
              <a:rPr lang="es-ES" dirty="0"/>
              <a:t> </a:t>
            </a:r>
            <a:r>
              <a:rPr lang="es-ES" dirty="0" err="1"/>
              <a:t>à</a:t>
            </a:r>
            <a:r>
              <a:rPr lang="es-ES" dirty="0"/>
              <a:t> </a:t>
            </a:r>
            <a:r>
              <a:rPr lang="es-ES" dirty="0" err="1"/>
              <a:t>l’USMBA</a:t>
            </a:r>
            <a:r>
              <a:rPr lang="es-ES" dirty="0"/>
              <a:t>.</a:t>
            </a:r>
            <a:endParaRPr lang="es-ES_tradnl" dirty="0"/>
          </a:p>
          <a:p>
            <a:r>
              <a:rPr lang="es-ES" dirty="0" err="1"/>
              <a:t>UVigo</a:t>
            </a:r>
            <a:r>
              <a:rPr lang="es-ES" dirty="0"/>
              <a:t> </a:t>
            </a:r>
            <a:r>
              <a:rPr lang="es-ES" dirty="0" err="1"/>
              <a:t>coordonne</a:t>
            </a:r>
            <a:r>
              <a:rPr lang="es-ES" dirty="0"/>
              <a:t> les </a:t>
            </a:r>
            <a:r>
              <a:rPr lang="es-ES" dirty="0" err="1"/>
              <a:t>travaux</a:t>
            </a:r>
            <a:r>
              <a:rPr lang="es-ES" dirty="0"/>
              <a:t> du WP.7. A ce </a:t>
            </a:r>
            <a:r>
              <a:rPr lang="es-ES" dirty="0" err="1"/>
              <a:t>titre</a:t>
            </a:r>
            <a:r>
              <a:rPr lang="es-ES" dirty="0"/>
              <a:t>, elle </a:t>
            </a:r>
            <a:r>
              <a:rPr lang="es-ES" dirty="0" err="1"/>
              <a:t>est</a:t>
            </a:r>
            <a:r>
              <a:rPr lang="es-ES" dirty="0"/>
              <a:t> responsable du </a:t>
            </a:r>
            <a:r>
              <a:rPr lang="es-ES" dirty="0" err="1"/>
              <a:t>suivi</a:t>
            </a:r>
            <a:r>
              <a:rPr lang="es-ES" dirty="0"/>
              <a:t> et de la </a:t>
            </a:r>
            <a:r>
              <a:rPr lang="es-ES" dirty="0" err="1"/>
              <a:t>gestion</a:t>
            </a:r>
            <a:r>
              <a:rPr lang="es-ES" dirty="0"/>
              <a:t> de la </a:t>
            </a:r>
            <a:r>
              <a:rPr lang="es-ES" dirty="0" err="1"/>
              <a:t>qualité</a:t>
            </a:r>
            <a:r>
              <a:rPr lang="es-ES" dirty="0"/>
              <a:t> des </a:t>
            </a:r>
            <a:r>
              <a:rPr lang="es-ES" dirty="0" err="1"/>
              <a:t>livrables</a:t>
            </a:r>
            <a:r>
              <a:rPr lang="es-ES" dirty="0"/>
              <a:t> et du </a:t>
            </a:r>
            <a:r>
              <a:rPr lang="es-ES" dirty="0" err="1"/>
              <a:t>contrôle</a:t>
            </a:r>
            <a:r>
              <a:rPr lang="es-ES" dirty="0"/>
              <a:t> des </a:t>
            </a:r>
            <a:r>
              <a:rPr lang="es-ES" dirty="0" err="1"/>
              <a:t>délais</a:t>
            </a:r>
            <a:r>
              <a:rPr lang="es-ES" dirty="0"/>
              <a:t>. Elle </a:t>
            </a:r>
            <a:r>
              <a:rPr lang="es-ES" dirty="0" err="1"/>
              <a:t>abritera</a:t>
            </a:r>
            <a:r>
              <a:rPr lang="es-ES" dirty="0"/>
              <a:t> la 1ère </a:t>
            </a:r>
            <a:r>
              <a:rPr lang="es-ES" dirty="0" err="1"/>
              <a:t>réunion</a:t>
            </a:r>
            <a:r>
              <a:rPr lang="es-ES" dirty="0"/>
              <a:t> </a:t>
            </a:r>
            <a:r>
              <a:rPr lang="es-ES" dirty="0" err="1"/>
              <a:t>d’assurance</a:t>
            </a:r>
            <a:r>
              <a:rPr lang="es-ES" dirty="0"/>
              <a:t> et </a:t>
            </a:r>
            <a:r>
              <a:rPr lang="es-ES" dirty="0" err="1"/>
              <a:t>contrôle</a:t>
            </a:r>
            <a:r>
              <a:rPr lang="es-ES" dirty="0"/>
              <a:t> de la </a:t>
            </a:r>
            <a:r>
              <a:rPr lang="es-ES" dirty="0" err="1"/>
              <a:t>qualité</a:t>
            </a:r>
            <a:r>
              <a:rPr lang="es-ES" dirty="0"/>
              <a:t>. Elle </a:t>
            </a:r>
            <a:r>
              <a:rPr lang="es-ES" dirty="0" err="1"/>
              <a:t>supervisera</a:t>
            </a:r>
            <a:r>
              <a:rPr lang="es-ES" dirty="0"/>
              <a:t> </a:t>
            </a:r>
            <a:r>
              <a:rPr lang="es-ES" dirty="0" err="1"/>
              <a:t>également</a:t>
            </a:r>
            <a:r>
              <a:rPr lang="es-ES" dirty="0"/>
              <a:t> la </a:t>
            </a:r>
            <a:r>
              <a:rPr lang="es-ES" dirty="0" err="1"/>
              <a:t>validation</a:t>
            </a:r>
            <a:r>
              <a:rPr lang="es-ES" dirty="0"/>
              <a:t> des </a:t>
            </a:r>
            <a:r>
              <a:rPr lang="es-ES" dirty="0" err="1"/>
              <a:t>rapports</a:t>
            </a:r>
            <a:r>
              <a:rPr lang="es-ES" dirty="0"/>
              <a:t> </a:t>
            </a:r>
            <a:r>
              <a:rPr lang="es-ES" dirty="0" err="1"/>
              <a:t>d’étape</a:t>
            </a:r>
            <a:r>
              <a:rPr lang="es-ES" dirty="0"/>
              <a:t>, le </a:t>
            </a:r>
            <a:r>
              <a:rPr lang="es-ES" dirty="0" err="1"/>
              <a:t>processus</a:t>
            </a:r>
            <a:r>
              <a:rPr lang="es-ES" dirty="0"/>
              <a:t> de </a:t>
            </a:r>
            <a:r>
              <a:rPr lang="es-ES" dirty="0" err="1"/>
              <a:t>l’assurance</a:t>
            </a:r>
            <a:r>
              <a:rPr lang="es-ES" dirty="0"/>
              <a:t> </a:t>
            </a:r>
            <a:r>
              <a:rPr lang="es-ES" dirty="0" err="1"/>
              <a:t>qualité</a:t>
            </a:r>
            <a:r>
              <a:rPr lang="es-ES" dirty="0"/>
              <a:t> et la </a:t>
            </a:r>
            <a:r>
              <a:rPr lang="es-ES" dirty="0" err="1"/>
              <a:t>rédaction</a:t>
            </a:r>
            <a:r>
              <a:rPr lang="es-ES" dirty="0"/>
              <a:t> des </a:t>
            </a:r>
            <a:r>
              <a:rPr lang="es-ES" dirty="0" err="1"/>
              <a:t>rapports</a:t>
            </a:r>
            <a:r>
              <a:rPr lang="es-ES" dirty="0"/>
              <a:t> des </a:t>
            </a:r>
            <a:r>
              <a:rPr lang="es-ES" dirty="0" err="1"/>
              <a:t>réunions</a:t>
            </a:r>
            <a:r>
              <a:rPr lang="es-ES" dirty="0"/>
              <a:t>.</a:t>
            </a:r>
            <a:endParaRPr lang="es-ES_tradnl" dirty="0"/>
          </a:p>
          <a:p>
            <a:r>
              <a:rPr lang="es-ES" dirty="0"/>
              <a:t>Elle </a:t>
            </a:r>
            <a:r>
              <a:rPr lang="es-ES" dirty="0" err="1"/>
              <a:t>abritera</a:t>
            </a:r>
            <a:r>
              <a:rPr lang="es-ES" dirty="0"/>
              <a:t> </a:t>
            </a:r>
            <a:r>
              <a:rPr lang="es-ES" dirty="0" err="1"/>
              <a:t>également</a:t>
            </a:r>
            <a:r>
              <a:rPr lang="es-ES" dirty="0"/>
              <a:t> la 5ème </a:t>
            </a:r>
            <a:r>
              <a:rPr lang="es-ES" dirty="0" err="1"/>
              <a:t>réunion</a:t>
            </a:r>
            <a:r>
              <a:rPr lang="es-ES" dirty="0"/>
              <a:t> du </a:t>
            </a:r>
            <a:r>
              <a:rPr lang="es-ES" dirty="0" err="1"/>
              <a:t>Consortium</a:t>
            </a:r>
            <a:r>
              <a:rPr lang="es-ES" dirty="0"/>
              <a:t>.</a:t>
            </a:r>
            <a:endParaRPr lang="es-ES_tradnl" dirty="0"/>
          </a:p>
          <a:p>
            <a:pPr marL="68580" indent="0">
              <a:buNone/>
            </a:pPr>
            <a:endParaRPr lang="es-ES_tradnl" dirty="0"/>
          </a:p>
          <a:p>
            <a:pPr marL="68580" indent="0">
              <a:buNone/>
            </a:pPr>
            <a:endParaRPr lang="en-GB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493623" y="5621866"/>
            <a:ext cx="2414118" cy="809213"/>
          </a:xfrm>
          <a:prstGeom prst="wedgeRoundRect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4" y="494566"/>
            <a:ext cx="1998133" cy="580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79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1401</TotalTime>
  <Words>688</Words>
  <Application>Microsoft Macintosh PowerPoint</Application>
  <PresentationFormat>Presentación en pantalla (4:3)</PresentationFormat>
  <Paragraphs>63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Austin</vt:lpstr>
      <vt:lpstr>1ère Réunion du consortium</vt:lpstr>
      <vt:lpstr>Notre Université</vt:lpstr>
      <vt:lpstr>Université de Vigo</vt:lpstr>
      <vt:lpstr>Presentación de PowerPoint</vt:lpstr>
      <vt:lpstr>Université de Vigo: chiffres</vt:lpstr>
      <vt:lpstr>Notre équipe E-VAL</vt:lpstr>
      <vt:lpstr>Uvigo-TICs</vt:lpstr>
      <vt:lpstr>Uvigo-TICs</vt:lpstr>
      <vt:lpstr>Uvigo au projet: </vt:lpstr>
      <vt:lpstr>Uvigo au projet: </vt:lpstr>
      <vt:lpstr>¡SUKRAN!</vt:lpstr>
    </vt:vector>
  </TitlesOfParts>
  <Company>Universidad de Vigo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Vigo @ MOMATE</dc:title>
  <dc:creator>Ana Fernández Vilas</dc:creator>
  <cp:lastModifiedBy>Eva Garea Oya</cp:lastModifiedBy>
  <cp:revision>53</cp:revision>
  <cp:lastPrinted>2017-02-17T08:27:59Z</cp:lastPrinted>
  <dcterms:created xsi:type="dcterms:W3CDTF">2014-02-20T21:40:55Z</dcterms:created>
  <dcterms:modified xsi:type="dcterms:W3CDTF">2017-02-17T08:28:19Z</dcterms:modified>
</cp:coreProperties>
</file>