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66" r:id="rId1"/>
  </p:sldMasterIdLst>
  <p:notesMasterIdLst>
    <p:notesMasterId r:id="rId30"/>
  </p:notesMasterIdLst>
  <p:handoutMasterIdLst>
    <p:handoutMasterId r:id="rId31"/>
  </p:handoutMasterIdLst>
  <p:sldIdLst>
    <p:sldId id="563" r:id="rId2"/>
    <p:sldId id="692" r:id="rId3"/>
    <p:sldId id="725" r:id="rId4"/>
    <p:sldId id="726" r:id="rId5"/>
    <p:sldId id="727" r:id="rId6"/>
    <p:sldId id="728" r:id="rId7"/>
    <p:sldId id="729" r:id="rId8"/>
    <p:sldId id="730" r:id="rId9"/>
    <p:sldId id="731" r:id="rId10"/>
    <p:sldId id="732" r:id="rId11"/>
    <p:sldId id="651" r:id="rId12"/>
    <p:sldId id="664" r:id="rId13"/>
    <p:sldId id="665" r:id="rId14"/>
    <p:sldId id="666" r:id="rId15"/>
    <p:sldId id="733" r:id="rId16"/>
    <p:sldId id="740" r:id="rId17"/>
    <p:sldId id="741" r:id="rId18"/>
    <p:sldId id="629" r:id="rId19"/>
    <p:sldId id="679" r:id="rId20"/>
    <p:sldId id="683" r:id="rId21"/>
    <p:sldId id="684" r:id="rId22"/>
    <p:sldId id="723" r:id="rId23"/>
    <p:sldId id="642" r:id="rId24"/>
    <p:sldId id="705" r:id="rId25"/>
    <p:sldId id="714" r:id="rId26"/>
    <p:sldId id="706" r:id="rId27"/>
    <p:sldId id="707" r:id="rId28"/>
    <p:sldId id="739" r:id="rId29"/>
  </p:sldIdLst>
  <p:sldSz cx="9906000" cy="6858000" type="A4"/>
  <p:notesSz cx="9874250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3399"/>
    <a:srgbClr val="5788C5"/>
    <a:srgbClr val="000099"/>
    <a:srgbClr val="FF0101"/>
    <a:srgbClr val="FE2110"/>
    <a:srgbClr val="F69240"/>
    <a:srgbClr val="7293C1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27" autoAdjust="0"/>
    <p:restoredTop sz="99383" autoAdjust="0"/>
  </p:normalViewPr>
  <p:slideViewPr>
    <p:cSldViewPr snapToGrid="0" showGuides="1">
      <p:cViewPr>
        <p:scale>
          <a:sx n="60" d="100"/>
          <a:sy n="60" d="100"/>
        </p:scale>
        <p:origin x="-826" y="67"/>
      </p:cViewPr>
      <p:guideLst>
        <p:guide orient="horz" pos="2171"/>
        <p:guide pos="31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5484"/>
    </p:cViewPr>
  </p:sorterViewPr>
  <p:notesViewPr>
    <p:cSldViewPr snapToGrid="0" showGuides="1">
      <p:cViewPr varScale="1">
        <p:scale>
          <a:sx n="49" d="100"/>
          <a:sy n="49" d="100"/>
        </p:scale>
        <p:origin x="-2970" y="-90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24F9E-7470-4995-97B6-9A9A662B9E47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18191BAB-7B4A-474D-BA81-305469D331E6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0070C0"/>
              </a:solidFill>
            </a:rPr>
            <a:t>4 Principaux axes</a:t>
          </a:r>
          <a:endParaRPr lang="fr-FR" sz="2400" b="1" dirty="0">
            <a:solidFill>
              <a:srgbClr val="0070C0"/>
            </a:solidFill>
          </a:endParaRPr>
        </a:p>
      </dgm:t>
    </dgm:pt>
    <dgm:pt modelId="{F9F6CB4C-7E68-4774-B269-D98999D87E53}" type="parTrans" cxnId="{3243763D-C117-44A0-BDF8-C20A6255A5B6}">
      <dgm:prSet/>
      <dgm:spPr/>
      <dgm:t>
        <a:bodyPr/>
        <a:lstStyle/>
        <a:p>
          <a:endParaRPr lang="fr-FR"/>
        </a:p>
      </dgm:t>
    </dgm:pt>
    <dgm:pt modelId="{3F40647A-5504-45D1-921A-F3E2C920A477}" type="sibTrans" cxnId="{3243763D-C117-44A0-BDF8-C20A6255A5B6}">
      <dgm:prSet/>
      <dgm:spPr/>
      <dgm:t>
        <a:bodyPr/>
        <a:lstStyle/>
        <a:p>
          <a:endParaRPr lang="fr-FR"/>
        </a:p>
      </dgm:t>
    </dgm:pt>
    <dgm:pt modelId="{3751DB0E-10C7-4F01-902F-9FD5E32484BD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Axe 1:</a:t>
          </a:r>
        </a:p>
        <a:p>
          <a:r>
            <a:rPr lang="fr-FR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Amélioration des conditions d’accès et d’études afin d’assurer l’équité, l’égalité des chances et la pérennité de l’apprentissage</a:t>
          </a:r>
          <a:endParaRPr lang="fr-FR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5C632E-265B-4621-8977-CF9C4CDA3656}" type="parTrans" cxnId="{FB8B47CD-1BA4-450C-86A6-F053F7AA09A7}">
      <dgm:prSet/>
      <dgm:spPr/>
      <dgm:t>
        <a:bodyPr/>
        <a:lstStyle/>
        <a:p>
          <a:endParaRPr lang="fr-FR"/>
        </a:p>
      </dgm:t>
    </dgm:pt>
    <dgm:pt modelId="{66957FE7-4E0E-4011-A3B7-F33920279C63}" type="sibTrans" cxnId="{FB8B47CD-1BA4-450C-86A6-F053F7AA09A7}">
      <dgm:prSet/>
      <dgm:spPr/>
      <dgm:t>
        <a:bodyPr/>
        <a:lstStyle/>
        <a:p>
          <a:endParaRPr lang="fr-FR"/>
        </a:p>
      </dgm:t>
    </dgm:pt>
    <dgm:pt modelId="{AD28BEF6-E870-4D46-B4D7-AC882164397B}">
      <dgm:prSet phldrT="[Texte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Axe 2</a:t>
          </a:r>
        </a:p>
        <a:p>
          <a:r>
            <a:rPr lang="fr-FR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Promotion de la qualité en vue d’améliorer le rendement des enseignements et leur adéquation avec les besoins du développement et du marché d’emploi </a:t>
          </a:r>
          <a:endParaRPr lang="fr-FR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469EEC-1932-4FE6-85F6-095C626BC937}" type="parTrans" cxnId="{8717CB93-562D-4888-A94E-644D17576845}">
      <dgm:prSet/>
      <dgm:spPr/>
      <dgm:t>
        <a:bodyPr/>
        <a:lstStyle/>
        <a:p>
          <a:endParaRPr lang="fr-FR"/>
        </a:p>
      </dgm:t>
    </dgm:pt>
    <dgm:pt modelId="{8DE82B8D-3DAB-4F59-A469-05586B635853}" type="sibTrans" cxnId="{8717CB93-562D-4888-A94E-644D17576845}">
      <dgm:prSet/>
      <dgm:spPr/>
      <dgm:t>
        <a:bodyPr/>
        <a:lstStyle/>
        <a:p>
          <a:endParaRPr lang="fr-FR"/>
        </a:p>
      </dgm:t>
    </dgm:pt>
    <dgm:pt modelId="{7D59A233-6D95-4094-90B2-BE2E21E2CF66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Axe 3:</a:t>
          </a:r>
        </a:p>
        <a:p>
          <a:r>
            <a:rPr lang="fr-FR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Soutien de la recherche scientifique et l’amélioration de son rendement</a:t>
          </a:r>
          <a:endParaRPr lang="fr-FR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6A5433-9724-4FDF-BC0D-3BBDEFBC42D5}" type="parTrans" cxnId="{4AB662FA-C654-4730-B181-725E4F357460}">
      <dgm:prSet/>
      <dgm:spPr/>
      <dgm:t>
        <a:bodyPr/>
        <a:lstStyle/>
        <a:p>
          <a:endParaRPr lang="fr-FR"/>
        </a:p>
      </dgm:t>
    </dgm:pt>
    <dgm:pt modelId="{789B9E05-743A-4431-8162-A1FD4696F970}" type="sibTrans" cxnId="{4AB662FA-C654-4730-B181-725E4F357460}">
      <dgm:prSet/>
      <dgm:spPr/>
      <dgm:t>
        <a:bodyPr/>
        <a:lstStyle/>
        <a:p>
          <a:endParaRPr lang="fr-FR"/>
        </a:p>
      </dgm:t>
    </dgm:pt>
    <dgm:pt modelId="{24126D81-B3B8-441A-9527-941E144AC0BA}">
      <dgm:prSet phldrT="[Texte]" custT="1"/>
      <dgm:spPr/>
      <dgm:t>
        <a:bodyPr/>
        <a:lstStyle/>
        <a:p>
          <a:r>
            <a:rPr lang="fr-FR" sz="1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Axe 4:</a:t>
          </a:r>
        </a:p>
        <a:p>
          <a:r>
            <a:rPr lang="fr-FR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Développement de la gouvernance du système d’enseignement supérieur pour améliorer sa performance </a:t>
          </a:r>
          <a:endParaRPr lang="fr-FR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96F458-4B20-44C1-9E9E-508F175E9EFB}" type="parTrans" cxnId="{811B50B0-745A-42E0-B8FF-0409C822ACA7}">
      <dgm:prSet/>
      <dgm:spPr/>
      <dgm:t>
        <a:bodyPr/>
        <a:lstStyle/>
        <a:p>
          <a:endParaRPr lang="fr-FR"/>
        </a:p>
      </dgm:t>
    </dgm:pt>
    <dgm:pt modelId="{C4957112-FBFF-4A42-A084-E627477DB789}" type="sibTrans" cxnId="{811B50B0-745A-42E0-B8FF-0409C822ACA7}">
      <dgm:prSet/>
      <dgm:spPr/>
      <dgm:t>
        <a:bodyPr/>
        <a:lstStyle/>
        <a:p>
          <a:endParaRPr lang="fr-FR"/>
        </a:p>
      </dgm:t>
    </dgm:pt>
    <dgm:pt modelId="{EDB64B49-38DF-4BA7-A4AC-5B319C687CE4}" type="pres">
      <dgm:prSet presAssocID="{12F24F9E-7470-4995-97B6-9A9A662B9E4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5915251-EA63-491C-A235-2F5F7B788527}" type="pres">
      <dgm:prSet presAssocID="{12F24F9E-7470-4995-97B6-9A9A662B9E47}" presName="matrix" presStyleCnt="0"/>
      <dgm:spPr/>
    </dgm:pt>
    <dgm:pt modelId="{CC0A476A-979C-4895-BDFD-41C8B0B4C62B}" type="pres">
      <dgm:prSet presAssocID="{12F24F9E-7470-4995-97B6-9A9A662B9E47}" presName="tile1" presStyleLbl="node1" presStyleIdx="0" presStyleCnt="4"/>
      <dgm:spPr/>
      <dgm:t>
        <a:bodyPr/>
        <a:lstStyle/>
        <a:p>
          <a:endParaRPr lang="fr-FR"/>
        </a:p>
      </dgm:t>
    </dgm:pt>
    <dgm:pt modelId="{1A4C3B59-2E9D-4050-8F7E-4BEFBA05D964}" type="pres">
      <dgm:prSet presAssocID="{12F24F9E-7470-4995-97B6-9A9A662B9E4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9DEEE7-69E5-4851-97DF-4B7FD984C295}" type="pres">
      <dgm:prSet presAssocID="{12F24F9E-7470-4995-97B6-9A9A662B9E47}" presName="tile2" presStyleLbl="node1" presStyleIdx="1" presStyleCnt="4" custLinFactNeighborX="240"/>
      <dgm:spPr/>
      <dgm:t>
        <a:bodyPr/>
        <a:lstStyle/>
        <a:p>
          <a:endParaRPr lang="fr-FR"/>
        </a:p>
      </dgm:t>
    </dgm:pt>
    <dgm:pt modelId="{67F884EE-DE56-43A8-AA4D-671D878E8750}" type="pres">
      <dgm:prSet presAssocID="{12F24F9E-7470-4995-97B6-9A9A662B9E4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2BB062-BFC2-409D-B6F4-0D260A5F72BA}" type="pres">
      <dgm:prSet presAssocID="{12F24F9E-7470-4995-97B6-9A9A662B9E47}" presName="tile3" presStyleLbl="node1" presStyleIdx="2" presStyleCnt="4"/>
      <dgm:spPr/>
      <dgm:t>
        <a:bodyPr/>
        <a:lstStyle/>
        <a:p>
          <a:endParaRPr lang="fr-FR"/>
        </a:p>
      </dgm:t>
    </dgm:pt>
    <dgm:pt modelId="{29CBEEEF-2704-4355-A746-6C1D6BC2A30E}" type="pres">
      <dgm:prSet presAssocID="{12F24F9E-7470-4995-97B6-9A9A662B9E4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982109-8175-46CB-84DB-3FC3FBA5D506}" type="pres">
      <dgm:prSet presAssocID="{12F24F9E-7470-4995-97B6-9A9A662B9E47}" presName="tile4" presStyleLbl="node1" presStyleIdx="3" presStyleCnt="4"/>
      <dgm:spPr/>
      <dgm:t>
        <a:bodyPr/>
        <a:lstStyle/>
        <a:p>
          <a:endParaRPr lang="fr-FR"/>
        </a:p>
      </dgm:t>
    </dgm:pt>
    <dgm:pt modelId="{2512A7C1-300C-4D09-948F-6041FBA5E066}" type="pres">
      <dgm:prSet presAssocID="{12F24F9E-7470-4995-97B6-9A9A662B9E4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26B47-5A0E-4D36-8A79-C087C8227910}" type="pres">
      <dgm:prSet presAssocID="{12F24F9E-7470-4995-97B6-9A9A662B9E4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811B50B0-745A-42E0-B8FF-0409C822ACA7}" srcId="{18191BAB-7B4A-474D-BA81-305469D331E6}" destId="{24126D81-B3B8-441A-9527-941E144AC0BA}" srcOrd="3" destOrd="0" parTransId="{3196F458-4B20-44C1-9E9E-508F175E9EFB}" sibTransId="{C4957112-FBFF-4A42-A084-E627477DB789}"/>
    <dgm:cxn modelId="{6B642F78-3A1A-4C0A-BE38-6E929E0C77B7}" type="presOf" srcId="{7D59A233-6D95-4094-90B2-BE2E21E2CF66}" destId="{012BB062-BFC2-409D-B6F4-0D260A5F72BA}" srcOrd="0" destOrd="0" presId="urn:microsoft.com/office/officeart/2005/8/layout/matrix1"/>
    <dgm:cxn modelId="{AB686CDF-88B3-4297-BEE4-C526F670E459}" type="presOf" srcId="{AD28BEF6-E870-4D46-B4D7-AC882164397B}" destId="{67F884EE-DE56-43A8-AA4D-671D878E8750}" srcOrd="1" destOrd="0" presId="urn:microsoft.com/office/officeart/2005/8/layout/matrix1"/>
    <dgm:cxn modelId="{3243763D-C117-44A0-BDF8-C20A6255A5B6}" srcId="{12F24F9E-7470-4995-97B6-9A9A662B9E47}" destId="{18191BAB-7B4A-474D-BA81-305469D331E6}" srcOrd="0" destOrd="0" parTransId="{F9F6CB4C-7E68-4774-B269-D98999D87E53}" sibTransId="{3F40647A-5504-45D1-921A-F3E2C920A477}"/>
    <dgm:cxn modelId="{961E6951-8C78-4FF2-86D1-67D77AF88B6D}" type="presOf" srcId="{7D59A233-6D95-4094-90B2-BE2E21E2CF66}" destId="{29CBEEEF-2704-4355-A746-6C1D6BC2A30E}" srcOrd="1" destOrd="0" presId="urn:microsoft.com/office/officeart/2005/8/layout/matrix1"/>
    <dgm:cxn modelId="{1181D6EF-FF12-49EF-9DCD-0E5AD9C5986D}" type="presOf" srcId="{3751DB0E-10C7-4F01-902F-9FD5E32484BD}" destId="{CC0A476A-979C-4895-BDFD-41C8B0B4C62B}" srcOrd="0" destOrd="0" presId="urn:microsoft.com/office/officeart/2005/8/layout/matrix1"/>
    <dgm:cxn modelId="{FB8B47CD-1BA4-450C-86A6-F053F7AA09A7}" srcId="{18191BAB-7B4A-474D-BA81-305469D331E6}" destId="{3751DB0E-10C7-4F01-902F-9FD5E32484BD}" srcOrd="0" destOrd="0" parTransId="{F05C632E-265B-4621-8977-CF9C4CDA3656}" sibTransId="{66957FE7-4E0E-4011-A3B7-F33920279C63}"/>
    <dgm:cxn modelId="{0396B2CF-921D-4B82-B4B9-970E9C0B6266}" type="presOf" srcId="{18191BAB-7B4A-474D-BA81-305469D331E6}" destId="{6FB26B47-5A0E-4D36-8A79-C087C8227910}" srcOrd="0" destOrd="0" presId="urn:microsoft.com/office/officeart/2005/8/layout/matrix1"/>
    <dgm:cxn modelId="{7FE51816-AE02-4A9F-891C-88EE909908F5}" type="presOf" srcId="{24126D81-B3B8-441A-9527-941E144AC0BA}" destId="{2512A7C1-300C-4D09-948F-6041FBA5E066}" srcOrd="1" destOrd="0" presId="urn:microsoft.com/office/officeart/2005/8/layout/matrix1"/>
    <dgm:cxn modelId="{9534D3A7-A354-48DB-B4C0-42A6C28D30DF}" type="presOf" srcId="{24126D81-B3B8-441A-9527-941E144AC0BA}" destId="{DB982109-8175-46CB-84DB-3FC3FBA5D506}" srcOrd="0" destOrd="0" presId="urn:microsoft.com/office/officeart/2005/8/layout/matrix1"/>
    <dgm:cxn modelId="{08EF177C-2574-4500-A2EF-7CC3FB82C6F2}" type="presOf" srcId="{AD28BEF6-E870-4D46-B4D7-AC882164397B}" destId="{F99DEEE7-69E5-4851-97DF-4B7FD984C295}" srcOrd="0" destOrd="0" presId="urn:microsoft.com/office/officeart/2005/8/layout/matrix1"/>
    <dgm:cxn modelId="{308E0BF7-FDCD-4DB8-B48E-810E9E9A6302}" type="presOf" srcId="{12F24F9E-7470-4995-97B6-9A9A662B9E47}" destId="{EDB64B49-38DF-4BA7-A4AC-5B319C687CE4}" srcOrd="0" destOrd="0" presId="urn:microsoft.com/office/officeart/2005/8/layout/matrix1"/>
    <dgm:cxn modelId="{4AB662FA-C654-4730-B181-725E4F357460}" srcId="{18191BAB-7B4A-474D-BA81-305469D331E6}" destId="{7D59A233-6D95-4094-90B2-BE2E21E2CF66}" srcOrd="2" destOrd="0" parTransId="{356A5433-9724-4FDF-BC0D-3BBDEFBC42D5}" sibTransId="{789B9E05-743A-4431-8162-A1FD4696F970}"/>
    <dgm:cxn modelId="{2236FF96-23E5-411B-B4E5-0742C6EAE9FA}" type="presOf" srcId="{3751DB0E-10C7-4F01-902F-9FD5E32484BD}" destId="{1A4C3B59-2E9D-4050-8F7E-4BEFBA05D964}" srcOrd="1" destOrd="0" presId="urn:microsoft.com/office/officeart/2005/8/layout/matrix1"/>
    <dgm:cxn modelId="{8717CB93-562D-4888-A94E-644D17576845}" srcId="{18191BAB-7B4A-474D-BA81-305469D331E6}" destId="{AD28BEF6-E870-4D46-B4D7-AC882164397B}" srcOrd="1" destOrd="0" parTransId="{B0469EEC-1932-4FE6-85F6-095C626BC937}" sibTransId="{8DE82B8D-3DAB-4F59-A469-05586B635853}"/>
    <dgm:cxn modelId="{46219364-4383-41DF-B225-FBA1A78B2B3A}" type="presParOf" srcId="{EDB64B49-38DF-4BA7-A4AC-5B319C687CE4}" destId="{75915251-EA63-491C-A235-2F5F7B788527}" srcOrd="0" destOrd="0" presId="urn:microsoft.com/office/officeart/2005/8/layout/matrix1"/>
    <dgm:cxn modelId="{D97BDAFB-800A-4DB1-9B5C-F15AA60C28BC}" type="presParOf" srcId="{75915251-EA63-491C-A235-2F5F7B788527}" destId="{CC0A476A-979C-4895-BDFD-41C8B0B4C62B}" srcOrd="0" destOrd="0" presId="urn:microsoft.com/office/officeart/2005/8/layout/matrix1"/>
    <dgm:cxn modelId="{9BC0EED7-A096-45FE-AD0F-32084EA524F9}" type="presParOf" srcId="{75915251-EA63-491C-A235-2F5F7B788527}" destId="{1A4C3B59-2E9D-4050-8F7E-4BEFBA05D964}" srcOrd="1" destOrd="0" presId="urn:microsoft.com/office/officeart/2005/8/layout/matrix1"/>
    <dgm:cxn modelId="{B62E7F6D-91E3-419A-8C92-75AD854323D2}" type="presParOf" srcId="{75915251-EA63-491C-A235-2F5F7B788527}" destId="{F99DEEE7-69E5-4851-97DF-4B7FD984C295}" srcOrd="2" destOrd="0" presId="urn:microsoft.com/office/officeart/2005/8/layout/matrix1"/>
    <dgm:cxn modelId="{BAC45FA1-3CFB-403B-9923-5720B45DD508}" type="presParOf" srcId="{75915251-EA63-491C-A235-2F5F7B788527}" destId="{67F884EE-DE56-43A8-AA4D-671D878E8750}" srcOrd="3" destOrd="0" presId="urn:microsoft.com/office/officeart/2005/8/layout/matrix1"/>
    <dgm:cxn modelId="{FDFE16F0-542F-4006-81C7-67F42243EFFE}" type="presParOf" srcId="{75915251-EA63-491C-A235-2F5F7B788527}" destId="{012BB062-BFC2-409D-B6F4-0D260A5F72BA}" srcOrd="4" destOrd="0" presId="urn:microsoft.com/office/officeart/2005/8/layout/matrix1"/>
    <dgm:cxn modelId="{325AF1F6-8648-49AB-8E33-8E39DE416114}" type="presParOf" srcId="{75915251-EA63-491C-A235-2F5F7B788527}" destId="{29CBEEEF-2704-4355-A746-6C1D6BC2A30E}" srcOrd="5" destOrd="0" presId="urn:microsoft.com/office/officeart/2005/8/layout/matrix1"/>
    <dgm:cxn modelId="{193A3EF3-5770-4097-949C-D090D6A74AB4}" type="presParOf" srcId="{75915251-EA63-491C-A235-2F5F7B788527}" destId="{DB982109-8175-46CB-84DB-3FC3FBA5D506}" srcOrd="6" destOrd="0" presId="urn:microsoft.com/office/officeart/2005/8/layout/matrix1"/>
    <dgm:cxn modelId="{D743AD65-98A5-4545-934F-F0DB866FC2AA}" type="presParOf" srcId="{75915251-EA63-491C-A235-2F5F7B788527}" destId="{2512A7C1-300C-4D09-948F-6041FBA5E066}" srcOrd="7" destOrd="0" presId="urn:microsoft.com/office/officeart/2005/8/layout/matrix1"/>
    <dgm:cxn modelId="{143FB5EB-365B-4A99-A687-EB501B622A71}" type="presParOf" srcId="{EDB64B49-38DF-4BA7-A4AC-5B319C687CE4}" destId="{6FB26B47-5A0E-4D36-8A79-C087C8227910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2027" y="1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5486A9-FC4C-4A8C-8CE9-59FB6D2B08DA}" type="datetimeFigureOut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379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2027" y="6456379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D3F4C7-F162-4F19-B6C6-C4D41D6B11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1261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2027" y="1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2E1A22-31FB-4C9B-ADB5-D711182EF866}" type="datetimeFigureOut">
              <a:rPr lang="fr-FR"/>
              <a:pPr>
                <a:defRPr/>
              </a:pPr>
              <a:t>17/02/2017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97213" y="509588"/>
            <a:ext cx="36798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965" y="3229277"/>
            <a:ext cx="7900322" cy="305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379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2027" y="6456379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5F57EC-2158-4CA0-97F0-BA2AD8E513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87169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97213" y="509588"/>
            <a:ext cx="36798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5362F-70BA-4BB4-8B62-E5CBF81DDED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97213" y="509588"/>
            <a:ext cx="3679825" cy="25495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F57EC-2158-4CA0-97F0-BA2AD8E5134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97213" y="509588"/>
            <a:ext cx="3679825" cy="25495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178369-D3E2-4F54-929B-11D8908F4A49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97213" y="509588"/>
            <a:ext cx="36798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920C7F-D55E-4BC5-89A8-9FCEFC0BCA0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97213" y="509588"/>
            <a:ext cx="36798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0E990E-1004-4376-BBFC-5192F002264F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97213" y="509588"/>
            <a:ext cx="3679825" cy="25495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178369-D3E2-4F54-929B-11D8908F4A49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97213" y="509588"/>
            <a:ext cx="36798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Calibri" pitchFamily="34" charset="0"/>
            </a:endParaRP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4C38-5258-42FF-8F61-2A004C9AFEDF}" type="slidenum">
              <a:rPr lang="fr-FR" smtClean="0">
                <a:latin typeface="Calibri" pitchFamily="34" charset="0"/>
              </a:rPr>
              <a:pPr/>
              <a:t>18</a:t>
            </a:fld>
            <a:endParaRPr lang="fr-FR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97213" y="509588"/>
            <a:ext cx="3679825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5362F-70BA-4BB4-8B62-E5CBF81DDED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85A1C-AF92-47BC-82F7-1FDFA9F5C80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1" y="823820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7FBED-41AD-444E-AC97-6591B548426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8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225D6-AB26-4077-999F-3D077217E09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0843044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537827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237402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-1455" y="70009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0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AA291-0D4C-46CD-9131-1206307F46B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25799" y="6338903"/>
            <a:ext cx="9906000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793A9-0190-4FCE-AECC-0085F5FBE25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65AF1-5D7B-4C27-8048-5E4E6FED4BA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56EC8-50F7-4016-AA61-AC4754C6B68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-1712" y="700103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  <p:sldLayoutId id="2147484031" r:id="rId13"/>
    <p:sldLayoutId id="2147484032" r:id="rId14"/>
    <p:sldLayoutId id="2147484092" r:id="rId15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5719" y="2616904"/>
            <a:ext cx="9945001" cy="18732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363538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cs typeface="AL-Mohanad Bold" pitchFamily="2" charset="-78"/>
              </a:rPr>
              <a:t>L’Enseignement Supérieur Marocain : </a:t>
            </a:r>
          </a:p>
          <a:p>
            <a:pPr marL="363538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cs typeface="AL-Mohanad Bold" pitchFamily="2" charset="-78"/>
              </a:rPr>
              <a:t>Vers une Meilleure Employabilité des Lauréats</a:t>
            </a:r>
          </a:p>
        </p:txBody>
      </p:sp>
      <p:sp>
        <p:nvSpPr>
          <p:cNvPr id="12292" name="ZoneTexte 8"/>
          <p:cNvSpPr txBox="1">
            <a:spLocks noChangeArrowheads="1"/>
          </p:cNvSpPr>
          <p:nvPr/>
        </p:nvSpPr>
        <p:spPr bwMode="auto">
          <a:xfrm>
            <a:off x="94596" y="5009044"/>
            <a:ext cx="970355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sz="2600" b="1" dirty="0" smtClean="0">
                <a:solidFill>
                  <a:schemeClr val="tx2"/>
                </a:solidFill>
                <a:latin typeface="Candara"/>
                <a:cs typeface="Candara"/>
              </a:rPr>
              <a:t>Souad BENAICH</a:t>
            </a:r>
            <a:endParaRPr lang="fr-FR" sz="2600" b="1" dirty="0">
              <a:solidFill>
                <a:schemeClr val="tx2"/>
              </a:solidFill>
              <a:latin typeface="Candara"/>
              <a:cs typeface="Candara"/>
            </a:endParaRPr>
          </a:p>
          <a:p>
            <a:pPr algn="ctr" eaLnBrk="1" hangingPunct="1"/>
            <a:r>
              <a:rPr lang="fr-FR" sz="2200" b="1" dirty="0" smtClean="0">
                <a:solidFill>
                  <a:schemeClr val="tx2"/>
                </a:solidFill>
                <a:latin typeface="Candara"/>
                <a:cs typeface="Candara"/>
              </a:rPr>
              <a:t>Direction de l’Enseignement Supérieur </a:t>
            </a:r>
          </a:p>
          <a:p>
            <a:pPr algn="ctr" eaLnBrk="1" hangingPunct="1"/>
            <a:r>
              <a:rPr lang="fr-FR" sz="2200" b="1" dirty="0" smtClean="0">
                <a:solidFill>
                  <a:schemeClr val="tx2"/>
                </a:solidFill>
                <a:latin typeface="Candara"/>
                <a:cs typeface="Candara"/>
              </a:rPr>
              <a:t>et du Développement Pédagogique </a:t>
            </a:r>
          </a:p>
          <a:p>
            <a:pPr algn="ctr" eaLnBrk="1" hangingPunct="1"/>
            <a:endParaRPr lang="fr-FR" sz="2400" b="1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2052774"/>
              </p:ext>
            </p:extLst>
          </p:nvPr>
        </p:nvGraphicFramePr>
        <p:xfrm>
          <a:off x="5" y="179389"/>
          <a:ext cx="9906002" cy="1664970"/>
        </p:xfrm>
        <a:graphic>
          <a:graphicData uri="http://schemas.openxmlformats.org/drawingml/2006/table">
            <a:tbl>
              <a:tblPr/>
              <a:tblGrid>
                <a:gridCol w="4080675"/>
                <a:gridCol w="1719618"/>
                <a:gridCol w="4105709"/>
              </a:tblGrid>
              <a:tr h="73583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2"/>
                        </a:solidFill>
                        <a:latin typeface="Calibri"/>
                        <a:ea typeface="Calibri"/>
                        <a:cs typeface="Mohammad Head"/>
                      </a:endParaRPr>
                    </a:p>
                  </a:txBody>
                  <a:tcPr marL="74296" marR="7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المملكة المغربية</a:t>
                      </a:r>
                      <a:endParaRPr lang="fr-FR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وزارة التعليم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العالي</a:t>
                      </a:r>
                      <a:endParaRPr lang="fr-FR" sz="1600" dirty="0" smtClean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L-Mohanad Bold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 </a:t>
                      </a: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والبحث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العلمي</a:t>
                      </a:r>
                      <a:r>
                        <a:rPr lang="fr-FR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وتكوين </a:t>
                      </a: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الأطر</a:t>
                      </a:r>
                      <a:endParaRPr lang="fr-FR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83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Royaume du Maroc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Ministère de l’Enseignement Supérieur,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 de la Recherche Scientifique </a:t>
                      </a:r>
                      <a:r>
                        <a:rPr lang="fr-FR" sz="12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 et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de la Formation des Cadres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9" name="Imag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5349" y="158755"/>
            <a:ext cx="959644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1" y="2614913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180084" y="6444343"/>
            <a:ext cx="3399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</a:rPr>
              <a:t>Cadiz, 16-17 février 2017</a:t>
            </a:r>
            <a:endParaRPr lang="fr-FR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54050" y="155575"/>
            <a:ext cx="2348457" cy="801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ⵜⴰⴳⵍⴷⵉⵜ ⵏⵍⵎⴰⵖⵔⵉⴱ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ⵜⴰⵎⴰⵡⴰⵙⵜ ⵏ ⵓⵙⵙⵍⵎⴷ ⴰⵏⴰⴼⵍⵍⴰ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ⴷ ⵓⵔⵣⵣⵓ ⴰⵎⴰⵙⵙⴰⵏ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71414"/>
            <a:ext cx="9906000" cy="57150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indent="-2667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2. Enseignement </a:t>
            </a:r>
            <a:r>
              <a:rPr lang="fr-FR" sz="2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supérieur marocain :</a:t>
            </a:r>
          </a:p>
          <a:p>
            <a:pPr marL="1371600" lvl="6" indent="-457200" algn="l"/>
            <a:r>
              <a:rPr lang="fr-B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                                                                                                             2.2 Principaux défis</a:t>
            </a:r>
            <a:endParaRPr lang="fr-BE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sp>
        <p:nvSpPr>
          <p:cNvPr id="8" name="Cadre 7"/>
          <p:cNvSpPr/>
          <p:nvPr/>
        </p:nvSpPr>
        <p:spPr>
          <a:xfrm>
            <a:off x="3184634" y="2686541"/>
            <a:ext cx="3673366" cy="1714512"/>
          </a:xfrm>
          <a:prstGeom prst="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Principaux défis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69755" y="6396335"/>
            <a:ext cx="74295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</a:rPr>
              <a:t>Amélioration de l’employabilité des diplômés</a:t>
            </a:r>
          </a:p>
        </p:txBody>
      </p:sp>
      <p:sp>
        <p:nvSpPr>
          <p:cNvPr id="21" name="Flèche vers le bas 20"/>
          <p:cNvSpPr/>
          <p:nvPr/>
        </p:nvSpPr>
        <p:spPr>
          <a:xfrm>
            <a:off x="4566044" y="4931845"/>
            <a:ext cx="773912" cy="1169410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Pentagone 3"/>
          <p:cNvSpPr/>
          <p:nvPr/>
        </p:nvSpPr>
        <p:spPr>
          <a:xfrm rot="2459119">
            <a:off x="1149235" y="1291746"/>
            <a:ext cx="2332875" cy="129776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Amélioration des compétences linguistiques </a:t>
            </a:r>
          </a:p>
        </p:txBody>
      </p:sp>
      <p:sp>
        <p:nvSpPr>
          <p:cNvPr id="15" name="Pentagone 14"/>
          <p:cNvSpPr/>
          <p:nvPr/>
        </p:nvSpPr>
        <p:spPr>
          <a:xfrm rot="19467588">
            <a:off x="1017964" y="4438739"/>
            <a:ext cx="2452610" cy="13649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Alignement sur les standards internationaux</a:t>
            </a:r>
          </a:p>
        </p:txBody>
      </p:sp>
      <p:sp>
        <p:nvSpPr>
          <p:cNvPr id="18" name="Pentagone 17"/>
          <p:cNvSpPr/>
          <p:nvPr/>
        </p:nvSpPr>
        <p:spPr>
          <a:xfrm rot="12959311">
            <a:off x="6573761" y="4403844"/>
            <a:ext cx="2452610" cy="14218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 rot="2059306">
            <a:off x="6838376" y="4845853"/>
            <a:ext cx="2152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lt1"/>
                </a:solidFill>
                <a:latin typeface="+mn-lt"/>
                <a:cs typeface="+mn-cs"/>
              </a:rPr>
              <a:t>Professionnalisation et diversification des formations</a:t>
            </a:r>
            <a:endParaRPr lang="fr-FR" b="1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0" name="Pentagone 19"/>
          <p:cNvSpPr/>
          <p:nvPr/>
        </p:nvSpPr>
        <p:spPr>
          <a:xfrm rot="8185757">
            <a:off x="6536098" y="1293510"/>
            <a:ext cx="2254127" cy="122922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 rot="19078704">
            <a:off x="6693343" y="1418995"/>
            <a:ext cx="2028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Développement des soft </a:t>
            </a:r>
            <a:r>
              <a:rPr lang="fr-FR" b="1" dirty="0" err="1" smtClean="0">
                <a:solidFill>
                  <a:schemeClr val="bg1"/>
                </a:solidFill>
              </a:rPr>
              <a:t>skills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6" name="Pentagone 25"/>
          <p:cNvSpPr/>
          <p:nvPr/>
        </p:nvSpPr>
        <p:spPr>
          <a:xfrm rot="5400000">
            <a:off x="3952652" y="860965"/>
            <a:ext cx="1890128" cy="167073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b="1" dirty="0"/>
              <a:t>Amélioration </a:t>
            </a:r>
            <a:r>
              <a:rPr lang="fr-FR" b="1" dirty="0" smtClean="0"/>
              <a:t>de </a:t>
            </a:r>
            <a:r>
              <a:rPr lang="fr-FR" b="1" dirty="0"/>
              <a:t>la qualité </a:t>
            </a:r>
            <a:r>
              <a:rPr lang="fr-FR" b="1" dirty="0" smtClean="0"/>
              <a:t>de la formation</a:t>
            </a:r>
            <a:endParaRPr lang="fr-FR" b="1" dirty="0"/>
          </a:p>
          <a:p>
            <a:pPr algn="ctr"/>
            <a:endParaRPr lang="fr-FR" b="1" dirty="0"/>
          </a:p>
        </p:txBody>
      </p:sp>
      <p:cxnSp>
        <p:nvCxnSpPr>
          <p:cNvPr id="27" name="Connecteur droit 26"/>
          <p:cNvCxnSpPr/>
          <p:nvPr/>
        </p:nvCxnSpPr>
        <p:spPr>
          <a:xfrm>
            <a:off x="1" y="692696"/>
            <a:ext cx="990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84F-0B06-4964-8198-C034D79F9C62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7" name="Pentagone 16"/>
          <p:cNvSpPr/>
          <p:nvPr/>
        </p:nvSpPr>
        <p:spPr>
          <a:xfrm>
            <a:off x="268014" y="2806261"/>
            <a:ext cx="2673063" cy="142408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Système national intégré d’information et</a:t>
            </a:r>
            <a:r>
              <a:rPr lang="fr-FR" dirty="0" smtClean="0"/>
              <a:t> </a:t>
            </a:r>
            <a:r>
              <a:rPr lang="fr-FR" b="1" dirty="0" smtClean="0"/>
              <a:t>d’aide à l’orientation</a:t>
            </a:r>
            <a:endParaRPr lang="fr-FR" b="1" dirty="0"/>
          </a:p>
        </p:txBody>
      </p:sp>
      <p:sp>
        <p:nvSpPr>
          <p:cNvPr id="19" name="Pentagone 18"/>
          <p:cNvSpPr/>
          <p:nvPr/>
        </p:nvSpPr>
        <p:spPr>
          <a:xfrm rot="10800000">
            <a:off x="7082996" y="2774731"/>
            <a:ext cx="2452610" cy="132430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7492149" y="2977962"/>
            <a:ext cx="2028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lt1"/>
                </a:solidFill>
                <a:latin typeface="+mn-lt"/>
                <a:cs typeface="+mn-cs"/>
              </a:rPr>
              <a:t>Dispositif pour le suivi de l’insertion  des lauréats</a:t>
            </a:r>
            <a:r>
              <a:rPr lang="fr-FR" dirty="0" smtClean="0"/>
              <a:t>;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8307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1" grpId="0" animBg="1"/>
      <p:bldP spid="4" grpId="0" animBg="1"/>
      <p:bldP spid="15" grpId="0" animBg="1"/>
      <p:bldP spid="18" grpId="0" animBg="1"/>
      <p:bldP spid="5" grpId="0"/>
      <p:bldP spid="20" grpId="0" animBg="1"/>
      <p:bldP spid="22" grpId="0"/>
      <p:bldP spid="26" grpId="0" animBg="1"/>
      <p:bldP spid="17" grpId="0" animBg="1"/>
      <p:bldP spid="19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" y="2414379"/>
            <a:ext cx="9905999" cy="1826545"/>
          </a:xfrm>
          <a:prstGeom prst="rect">
            <a:avLst/>
          </a:prstGeom>
          <a:solidFill>
            <a:srgbClr val="5788C5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-3-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Place de l’Amélioration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de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l’Employabilité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des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Diplômés </a:t>
            </a:r>
          </a:p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dans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le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Plan d’Action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du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MESRSFC (2013-2016)</a:t>
            </a:r>
            <a:endParaRPr lang="fr-FR" sz="2800" b="1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oneTexte 26"/>
          <p:cNvSpPr txBox="1">
            <a:spLocks noChangeArrowheads="1"/>
          </p:cNvSpPr>
          <p:nvPr/>
        </p:nvSpPr>
        <p:spPr bwMode="auto">
          <a:xfrm>
            <a:off x="0" y="136503"/>
            <a:ext cx="9906000" cy="41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2500"/>
              </a:lnSpc>
            </a:pP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Plan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d’action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du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secteur 2013-2016 </a:t>
            </a:r>
            <a:r>
              <a:rPr lang="fr-FR" sz="2400" b="1" dirty="0" smtClean="0">
                <a:solidFill>
                  <a:srgbClr val="002060"/>
                </a:solidFill>
                <a:latin typeface="Arial Narrow" pitchFamily="34" charset="0"/>
                <a:cs typeface="Microsoft Sans Serif" pitchFamily="34" charset="0"/>
              </a:rPr>
              <a:t>: </a:t>
            </a:r>
            <a:r>
              <a:rPr lang="fr-FR" sz="2400" b="1" dirty="0" smtClean="0">
                <a:solidFill>
                  <a:schemeClr val="accent1"/>
                </a:solidFill>
                <a:latin typeface="Arial Narrow" pitchFamily="34" charset="0"/>
                <a:cs typeface="Microsoft Sans Serif" pitchFamily="34" charset="0"/>
              </a:rPr>
              <a:t>6 </a:t>
            </a:r>
            <a:r>
              <a:rPr lang="fr-FR" sz="2400" b="1" dirty="0">
                <a:solidFill>
                  <a:schemeClr val="accent1"/>
                </a:solidFill>
                <a:latin typeface="Arial Narrow" pitchFamily="34" charset="0"/>
                <a:cs typeface="Microsoft Sans Serif" pitchFamily="34" charset="0"/>
              </a:rPr>
              <a:t>axes </a:t>
            </a:r>
            <a:r>
              <a:rPr lang="fr-FR" sz="2400" b="1" dirty="0" smtClean="0">
                <a:solidFill>
                  <a:schemeClr val="accent1"/>
                </a:solidFill>
                <a:latin typeface="Arial Narrow" pitchFamily="34" charset="0"/>
                <a:cs typeface="Microsoft Sans Serif" pitchFamily="34" charset="0"/>
              </a:rPr>
              <a:t>majeurs</a:t>
            </a:r>
            <a:r>
              <a:rPr lang="fr-FR" sz="2400" b="1" dirty="0">
                <a:solidFill>
                  <a:schemeClr val="accent1"/>
                </a:solidFill>
                <a:latin typeface="Arial Narrow" pitchFamily="34" charset="0"/>
                <a:cs typeface="Microsoft Sans Serif" pitchFamily="34" charset="0"/>
              </a:rPr>
              <a:t> et 39 projets</a:t>
            </a:r>
          </a:p>
        </p:txBody>
      </p:sp>
      <p:grpSp>
        <p:nvGrpSpPr>
          <p:cNvPr id="2" name="Groupe 160"/>
          <p:cNvGrpSpPr>
            <a:grpSpLocks/>
          </p:cNvGrpSpPr>
          <p:nvPr/>
        </p:nvGrpSpPr>
        <p:grpSpPr bwMode="auto">
          <a:xfrm>
            <a:off x="6251908" y="808988"/>
            <a:ext cx="2311111" cy="1266825"/>
            <a:chOff x="8670187" y="1845295"/>
            <a:chExt cx="1152293" cy="3326637"/>
          </a:xfrm>
        </p:grpSpPr>
        <p:sp>
          <p:nvSpPr>
            <p:cNvPr id="61" name="Rectangle 60"/>
            <p:cNvSpPr/>
            <p:nvPr/>
          </p:nvSpPr>
          <p:spPr>
            <a:xfrm>
              <a:off x="8670187" y="1845295"/>
              <a:ext cx="1152293" cy="332663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8670187" y="1845295"/>
              <a:ext cx="1138935" cy="33266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Axe 1 : </a:t>
              </a:r>
            </a:p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Amélioration de l’employabilité des diplômés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b="1" dirty="0">
                  <a:solidFill>
                    <a:srgbClr val="FFFF00"/>
                  </a:solidFill>
                  <a:cs typeface="AL-Mohanad Bold" pitchFamily="2" charset="-78"/>
                </a:rPr>
                <a:t>8 projets</a:t>
              </a:r>
              <a:endParaRPr lang="ar-MA" sz="1600" b="1" dirty="0">
                <a:solidFill>
                  <a:srgbClr val="FFFF00"/>
                </a:solidFill>
                <a:cs typeface="AL-Mohanad Bold" pitchFamily="2" charset="-78"/>
              </a:endParaRPr>
            </a:p>
          </p:txBody>
        </p:sp>
      </p:grpSp>
      <p:grpSp>
        <p:nvGrpSpPr>
          <p:cNvPr id="3" name="Groupe 163"/>
          <p:cNvGrpSpPr>
            <a:grpSpLocks/>
          </p:cNvGrpSpPr>
          <p:nvPr/>
        </p:nvGrpSpPr>
        <p:grpSpPr bwMode="auto">
          <a:xfrm>
            <a:off x="6815370" y="3000378"/>
            <a:ext cx="2311111" cy="1281113"/>
            <a:chOff x="8670187" y="1845295"/>
            <a:chExt cx="1138921" cy="3326637"/>
          </a:xfrm>
        </p:grpSpPr>
        <p:sp>
          <p:nvSpPr>
            <p:cNvPr id="66" name="Rectangle 65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Rectangle 66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Axe 2 :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Amélioration de la gouvernance du secteur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b="1" dirty="0">
                  <a:solidFill>
                    <a:srgbClr val="FFFF00"/>
                  </a:solidFill>
                  <a:cs typeface="AL-Mohanad Bold" pitchFamily="2" charset="-78"/>
                </a:rPr>
                <a:t>9 projets</a:t>
              </a:r>
            </a:p>
          </p:txBody>
        </p:sp>
      </p:grpSp>
      <p:grpSp>
        <p:nvGrpSpPr>
          <p:cNvPr id="4" name="Groupe 166"/>
          <p:cNvGrpSpPr>
            <a:grpSpLocks/>
          </p:cNvGrpSpPr>
          <p:nvPr/>
        </p:nvGrpSpPr>
        <p:grpSpPr bwMode="auto">
          <a:xfrm>
            <a:off x="984368" y="851211"/>
            <a:ext cx="2311111" cy="1265237"/>
            <a:chOff x="8670187" y="1845295"/>
            <a:chExt cx="1138921" cy="3326637"/>
          </a:xfrm>
        </p:grpSpPr>
        <p:sp>
          <p:nvSpPr>
            <p:cNvPr id="69" name="Rectangle 68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Rectangle 69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Axe 6 :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Développement d’une stratégie de la coopération internationale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 b="1" dirty="0">
                  <a:solidFill>
                    <a:srgbClr val="FFFF00"/>
                  </a:solidFill>
                  <a:cs typeface="AL-Mohanad Bold" pitchFamily="2" charset="-78"/>
                </a:rPr>
                <a:t>4 projets</a:t>
              </a:r>
            </a:p>
          </p:txBody>
        </p:sp>
      </p:grpSp>
      <p:grpSp>
        <p:nvGrpSpPr>
          <p:cNvPr id="5" name="Groupe 169"/>
          <p:cNvGrpSpPr>
            <a:grpSpLocks/>
          </p:cNvGrpSpPr>
          <p:nvPr/>
        </p:nvGrpSpPr>
        <p:grpSpPr bwMode="auto">
          <a:xfrm>
            <a:off x="475648" y="3027363"/>
            <a:ext cx="2311111" cy="1281112"/>
            <a:chOff x="8670187" y="1845295"/>
            <a:chExt cx="1138921" cy="3326637"/>
          </a:xfrm>
        </p:grpSpPr>
        <p:sp>
          <p:nvSpPr>
            <p:cNvPr id="72" name="Rectangle 71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ectangle 72"/>
            <p:cNvSpPr/>
            <p:nvPr/>
          </p:nvSpPr>
          <p:spPr>
            <a:xfrm>
              <a:off x="8670187" y="1845295"/>
              <a:ext cx="1138921" cy="332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Axe 5 :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 b="1" dirty="0">
                  <a:solidFill>
                    <a:schemeClr val="bg1"/>
                  </a:solidFill>
                  <a:cs typeface="AL-Mohanad Bold" pitchFamily="2" charset="-78"/>
                </a:rPr>
                <a:t>Révision de l’arsenal juridique régissant le secteur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 b="1" dirty="0">
                  <a:solidFill>
                    <a:srgbClr val="FFFF00"/>
                  </a:solidFill>
                  <a:cs typeface="AL-Mohanad Bold" pitchFamily="2" charset="-78"/>
                </a:rPr>
                <a:t>5 projets</a:t>
              </a:r>
            </a:p>
          </p:txBody>
        </p:sp>
      </p:grpSp>
      <p:sp>
        <p:nvSpPr>
          <p:cNvPr id="81" name="Rectangle 80"/>
          <p:cNvSpPr/>
          <p:nvPr/>
        </p:nvSpPr>
        <p:spPr bwMode="auto">
          <a:xfrm>
            <a:off x="886302" y="4914050"/>
            <a:ext cx="2286921" cy="1281113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Rectangle 83"/>
          <p:cNvSpPr/>
          <p:nvPr/>
        </p:nvSpPr>
        <p:spPr bwMode="auto">
          <a:xfrm>
            <a:off x="963768" y="4914050"/>
            <a:ext cx="2159388" cy="12811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2000" tIns="10160" rIns="72000" bIns="10160" spcCol="1270" anchor="ctr"/>
          <a:lstStyle/>
          <a:p>
            <a:pPr algn="ctr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bg1"/>
                </a:solidFill>
                <a:cs typeface="AL-Mohanad Bold" pitchFamily="2" charset="-78"/>
              </a:rPr>
              <a:t>Axe 4: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chemeClr val="bg1"/>
                </a:solidFill>
                <a:cs typeface="AL-Mohanad Bold" pitchFamily="2" charset="-78"/>
              </a:rPr>
              <a:t>Renforcement et développement des services sociaux au profit des étudiants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FFFF00"/>
                </a:solidFill>
                <a:cs typeface="AL-Mohanad Bold" pitchFamily="2" charset="-78"/>
              </a:rPr>
              <a:t>6 projets</a:t>
            </a:r>
          </a:p>
        </p:txBody>
      </p:sp>
      <p:grpSp>
        <p:nvGrpSpPr>
          <p:cNvPr id="6" name="Groupe 175"/>
          <p:cNvGrpSpPr>
            <a:grpSpLocks/>
          </p:cNvGrpSpPr>
          <p:nvPr/>
        </p:nvGrpSpPr>
        <p:grpSpPr bwMode="auto">
          <a:xfrm>
            <a:off x="6265883" y="4954351"/>
            <a:ext cx="2311111" cy="1281112"/>
            <a:chOff x="8670186" y="1845295"/>
            <a:chExt cx="1230024" cy="3326637"/>
          </a:xfrm>
        </p:grpSpPr>
        <p:sp>
          <p:nvSpPr>
            <p:cNvPr id="88" name="Rectangle 87"/>
            <p:cNvSpPr/>
            <p:nvPr/>
          </p:nvSpPr>
          <p:spPr>
            <a:xfrm>
              <a:off x="8670186" y="1845295"/>
              <a:ext cx="1230024" cy="332663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2000" tIns="0" rIns="72000" bIns="0"/>
            <a:lstStyle/>
            <a:p>
              <a:pPr algn="ctr">
                <a:defRPr/>
              </a:pPr>
              <a:r>
                <a:rPr lang="fr-FR" sz="1400" b="1" dirty="0"/>
                <a:t>Axe 3 :</a:t>
              </a:r>
            </a:p>
            <a:p>
              <a:pPr algn="ctr">
                <a:defRPr/>
              </a:pPr>
              <a:r>
                <a:rPr lang="fr-FR" sz="1200" b="1" dirty="0"/>
                <a:t>Développement du système de la recherche scientifique et technologique et de l’innovation</a:t>
              </a:r>
            </a:p>
            <a:p>
              <a:pPr algn="ctr">
                <a:defRPr/>
              </a:pPr>
              <a:r>
                <a:rPr lang="fr-FR" sz="1600" b="1" dirty="0">
                  <a:solidFill>
                    <a:srgbClr val="FFFF00"/>
                  </a:solidFill>
                  <a:cs typeface="AL-Mohanad Bold" pitchFamily="2" charset="-78"/>
                </a:rPr>
                <a:t>7 projets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670186" y="1845295"/>
              <a:ext cx="1138773" cy="332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r-FR" b="1" dirty="0">
                <a:solidFill>
                  <a:srgbClr val="FFFF00"/>
                </a:solidFill>
                <a:cs typeface="AL-Mohanad Bold" pitchFamily="2" charset="-78"/>
              </a:endParaRPr>
            </a:p>
          </p:txBody>
        </p:sp>
      </p:grpSp>
      <p:sp>
        <p:nvSpPr>
          <p:cNvPr id="43019" name="Oval 10"/>
          <p:cNvSpPr>
            <a:spLocks noChangeArrowheads="1"/>
          </p:cNvSpPr>
          <p:nvPr/>
        </p:nvSpPr>
        <p:spPr bwMode="invGray">
          <a:xfrm>
            <a:off x="2964229" y="3380462"/>
            <a:ext cx="3500004" cy="519351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r-FR"/>
          </a:p>
        </p:txBody>
      </p:sp>
      <p:grpSp>
        <p:nvGrpSpPr>
          <p:cNvPr id="7" name="Group 127"/>
          <p:cNvGrpSpPr>
            <a:grpSpLocks/>
          </p:cNvGrpSpPr>
          <p:nvPr/>
        </p:nvGrpSpPr>
        <p:grpSpPr bwMode="auto">
          <a:xfrm>
            <a:off x="3779996" y="2888575"/>
            <a:ext cx="1790558" cy="1582293"/>
            <a:chOff x="1156" y="2220"/>
            <a:chExt cx="1170" cy="952"/>
          </a:xfrm>
        </p:grpSpPr>
        <p:sp>
          <p:nvSpPr>
            <p:cNvPr id="43046" name="Oval 128"/>
            <p:cNvSpPr>
              <a:spLocks noChangeArrowheads="1"/>
            </p:cNvSpPr>
            <p:nvPr/>
          </p:nvSpPr>
          <p:spPr bwMode="gray">
            <a:xfrm>
              <a:off x="1156" y="2541"/>
              <a:ext cx="170" cy="31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3067B8"/>
                </a:gs>
                <a:gs pos="100000">
                  <a:srgbClr val="FFFFFF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43047" name="Oval 129"/>
            <p:cNvSpPr>
              <a:spLocks noChangeArrowheads="1"/>
            </p:cNvSpPr>
            <p:nvPr/>
          </p:nvSpPr>
          <p:spPr bwMode="gray">
            <a:xfrm>
              <a:off x="1156" y="2541"/>
              <a:ext cx="170" cy="312"/>
            </a:xfrm>
            <a:prstGeom prst="ellipse">
              <a:avLst/>
            </a:prstGeom>
            <a:gradFill rotWithShape="1">
              <a:gsLst>
                <a:gs pos="0">
                  <a:srgbClr val="3067B8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43048" name="Oval 130"/>
            <p:cNvSpPr>
              <a:spLocks noChangeArrowheads="1"/>
            </p:cNvSpPr>
            <p:nvPr/>
          </p:nvSpPr>
          <p:spPr bwMode="gray">
            <a:xfrm>
              <a:off x="1238" y="2541"/>
              <a:ext cx="1087" cy="312"/>
            </a:xfrm>
            <a:prstGeom prst="ellipse">
              <a:avLst/>
            </a:prstGeom>
            <a:gradFill rotWithShape="1">
              <a:gsLst>
                <a:gs pos="0">
                  <a:srgbClr val="1A3864"/>
                </a:gs>
                <a:gs pos="50000">
                  <a:srgbClr val="3067B8"/>
                </a:gs>
                <a:gs pos="100000">
                  <a:srgbClr val="1A3864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3049" name="Oval 131"/>
            <p:cNvSpPr>
              <a:spLocks noChangeArrowheads="1"/>
            </p:cNvSpPr>
            <p:nvPr/>
          </p:nvSpPr>
          <p:spPr bwMode="gray">
            <a:xfrm>
              <a:off x="1239" y="2543"/>
              <a:ext cx="1087" cy="312"/>
            </a:xfrm>
            <a:prstGeom prst="ellipse">
              <a:avLst/>
            </a:prstGeom>
            <a:gradFill rotWithShape="1">
              <a:gsLst>
                <a:gs pos="0">
                  <a:srgbClr val="1F4175"/>
                </a:gs>
                <a:gs pos="100000">
                  <a:srgbClr val="3067B8">
                    <a:alpha val="0"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43050" name="Oval 132"/>
            <p:cNvSpPr>
              <a:spLocks noChangeArrowheads="1"/>
            </p:cNvSpPr>
            <p:nvPr/>
          </p:nvSpPr>
          <p:spPr bwMode="gray">
            <a:xfrm>
              <a:off x="1292" y="2541"/>
              <a:ext cx="979" cy="312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grpSp>
          <p:nvGrpSpPr>
            <p:cNvPr id="8" name="Group 133"/>
            <p:cNvGrpSpPr>
              <a:grpSpLocks/>
            </p:cNvGrpSpPr>
            <p:nvPr/>
          </p:nvGrpSpPr>
          <p:grpSpPr bwMode="auto">
            <a:xfrm>
              <a:off x="1308" y="2220"/>
              <a:ext cx="947" cy="952"/>
              <a:chOff x="4166" y="1706"/>
              <a:chExt cx="1252" cy="1252"/>
            </a:xfrm>
          </p:grpSpPr>
          <p:sp>
            <p:nvSpPr>
              <p:cNvPr id="43052" name="Oval 13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43053" name="Oval 13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43054" name="Oval 13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9" cy="1168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fr-FR"/>
              </a:p>
            </p:txBody>
          </p:sp>
          <p:sp>
            <p:nvSpPr>
              <p:cNvPr id="43055" name="Oval 137"/>
              <p:cNvSpPr>
                <a:spLocks noChangeArrowheads="1"/>
              </p:cNvSpPr>
              <p:nvPr/>
            </p:nvSpPr>
            <p:spPr bwMode="gray">
              <a:xfrm>
                <a:off x="4255" y="1769"/>
                <a:ext cx="1112" cy="111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fr-FR"/>
              </a:p>
            </p:txBody>
          </p:sp>
        </p:grpSp>
      </p:grpSp>
      <p:sp>
        <p:nvSpPr>
          <p:cNvPr id="106" name="AutoShape 9"/>
          <p:cNvSpPr>
            <a:spLocks noChangeArrowheads="1"/>
          </p:cNvSpPr>
          <p:nvPr/>
        </p:nvSpPr>
        <p:spPr bwMode="gray">
          <a:xfrm rot="10800000">
            <a:off x="3160777" y="3530603"/>
            <a:ext cx="792014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7" name="AutoShape 9"/>
          <p:cNvSpPr>
            <a:spLocks noChangeArrowheads="1"/>
          </p:cNvSpPr>
          <p:nvPr/>
        </p:nvSpPr>
        <p:spPr bwMode="gray">
          <a:xfrm>
            <a:off x="5538275" y="3516316"/>
            <a:ext cx="792014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8" name="AutoShape 9"/>
          <p:cNvSpPr>
            <a:spLocks noChangeArrowheads="1"/>
          </p:cNvSpPr>
          <p:nvPr/>
        </p:nvSpPr>
        <p:spPr bwMode="gray">
          <a:xfrm rot="18578926">
            <a:off x="5055520" y="2515464"/>
            <a:ext cx="863600" cy="26497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9" name="AutoShape 9"/>
          <p:cNvSpPr>
            <a:spLocks noChangeArrowheads="1"/>
          </p:cNvSpPr>
          <p:nvPr/>
        </p:nvSpPr>
        <p:spPr bwMode="gray">
          <a:xfrm rot="13529003">
            <a:off x="3486050" y="2544039"/>
            <a:ext cx="863600" cy="26497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10" name="AutoShape 9"/>
          <p:cNvSpPr>
            <a:spLocks noChangeArrowheads="1"/>
          </p:cNvSpPr>
          <p:nvPr/>
        </p:nvSpPr>
        <p:spPr bwMode="gray">
          <a:xfrm rot="2942658">
            <a:off x="5064254" y="4488727"/>
            <a:ext cx="863600" cy="26497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11" name="AutoShape 9"/>
          <p:cNvSpPr>
            <a:spLocks noChangeArrowheads="1"/>
          </p:cNvSpPr>
          <p:nvPr/>
        </p:nvSpPr>
        <p:spPr bwMode="gray">
          <a:xfrm rot="8144868">
            <a:off x="3639772" y="4465641"/>
            <a:ext cx="792014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2626458" y="3228975"/>
            <a:ext cx="4193016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1F497D"/>
                </a:solidFill>
                <a:latin typeface="+mn-lt"/>
                <a:cs typeface="Times New Roman"/>
              </a:rPr>
              <a:t>Stratégie</a:t>
            </a:r>
          </a:p>
          <a:p>
            <a:pPr algn="ctr">
              <a:defRPr/>
            </a:pPr>
            <a:r>
              <a:rPr lang="fr-FR" sz="2400" b="1" dirty="0">
                <a:solidFill>
                  <a:srgbClr val="1F497D"/>
                </a:solidFill>
                <a:latin typeface="+mn-lt"/>
                <a:cs typeface="Times New Roman"/>
              </a:rPr>
              <a:t>du secteur</a:t>
            </a:r>
            <a:endParaRPr lang="en-US" sz="2400" b="1" dirty="0">
              <a:solidFill>
                <a:srgbClr val="1F497D"/>
              </a:solidFill>
              <a:latin typeface="+mn-lt"/>
              <a:cs typeface="AL-Mohanad Bold" pitchFamily="2" charset="-78"/>
            </a:endParaRPr>
          </a:p>
        </p:txBody>
      </p:sp>
      <p:grpSp>
        <p:nvGrpSpPr>
          <p:cNvPr id="9" name="Groupe 60"/>
          <p:cNvGrpSpPr>
            <a:grpSpLocks/>
          </p:cNvGrpSpPr>
          <p:nvPr/>
        </p:nvGrpSpPr>
        <p:grpSpPr bwMode="auto">
          <a:xfrm>
            <a:off x="5769766" y="1978028"/>
            <a:ext cx="330491" cy="360363"/>
            <a:chOff x="5550293" y="1757745"/>
            <a:chExt cx="360363" cy="360363"/>
          </a:xfrm>
        </p:grpSpPr>
        <p:sp>
          <p:nvSpPr>
            <p:cNvPr id="114" name="Oval 12"/>
            <p:cNvSpPr>
              <a:spLocks noChangeArrowheads="1"/>
            </p:cNvSpPr>
            <p:nvPr/>
          </p:nvSpPr>
          <p:spPr bwMode="gray">
            <a:xfrm>
              <a:off x="5550293" y="1757745"/>
              <a:ext cx="360363" cy="360363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5" name="Oval 13"/>
            <p:cNvSpPr>
              <a:spLocks noChangeArrowheads="1"/>
            </p:cNvSpPr>
            <p:nvPr/>
          </p:nvSpPr>
          <p:spPr bwMode="gray">
            <a:xfrm>
              <a:off x="5672530" y="1773620"/>
              <a:ext cx="223839" cy="22542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10" name="Groupe 80"/>
          <p:cNvGrpSpPr>
            <a:grpSpLocks/>
          </p:cNvGrpSpPr>
          <p:nvPr/>
        </p:nvGrpSpPr>
        <p:grpSpPr bwMode="auto">
          <a:xfrm>
            <a:off x="3322383" y="1992313"/>
            <a:ext cx="330493" cy="360362"/>
            <a:chOff x="3059832" y="1772493"/>
            <a:chExt cx="360363" cy="360363"/>
          </a:xfrm>
        </p:grpSpPr>
        <p:sp>
          <p:nvSpPr>
            <p:cNvPr id="117" name="Oval 70"/>
            <p:cNvSpPr>
              <a:spLocks noChangeArrowheads="1"/>
            </p:cNvSpPr>
            <p:nvPr/>
          </p:nvSpPr>
          <p:spPr bwMode="gray">
            <a:xfrm>
              <a:off x="3059832" y="1772493"/>
              <a:ext cx="360363" cy="360363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8" name="Oval 13"/>
            <p:cNvSpPr>
              <a:spLocks noChangeArrowheads="1"/>
            </p:cNvSpPr>
            <p:nvPr/>
          </p:nvSpPr>
          <p:spPr bwMode="gray">
            <a:xfrm>
              <a:off x="3059832" y="1772493"/>
              <a:ext cx="223838" cy="225426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11" name="Groupe 83"/>
          <p:cNvGrpSpPr>
            <a:grpSpLocks/>
          </p:cNvGrpSpPr>
          <p:nvPr/>
        </p:nvGrpSpPr>
        <p:grpSpPr bwMode="auto">
          <a:xfrm>
            <a:off x="2820096" y="3527425"/>
            <a:ext cx="330491" cy="360363"/>
            <a:chOff x="2456004" y="3227401"/>
            <a:chExt cx="360363" cy="360363"/>
          </a:xfrm>
        </p:grpSpPr>
        <p:sp>
          <p:nvSpPr>
            <p:cNvPr id="120" name="Oval 73"/>
            <p:cNvSpPr>
              <a:spLocks noChangeArrowheads="1"/>
            </p:cNvSpPr>
            <p:nvPr/>
          </p:nvSpPr>
          <p:spPr bwMode="gray">
            <a:xfrm>
              <a:off x="2456004" y="3227401"/>
              <a:ext cx="360363" cy="360363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gray">
            <a:xfrm>
              <a:off x="2460766" y="3246451"/>
              <a:ext cx="223839" cy="22542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12" name="Groupe 86"/>
          <p:cNvGrpSpPr>
            <a:grpSpLocks/>
          </p:cNvGrpSpPr>
          <p:nvPr/>
        </p:nvGrpSpPr>
        <p:grpSpPr bwMode="auto">
          <a:xfrm>
            <a:off x="6424924" y="3459163"/>
            <a:ext cx="336314" cy="360362"/>
            <a:chOff x="6264275" y="3212653"/>
            <a:chExt cx="366461" cy="360363"/>
          </a:xfrm>
        </p:grpSpPr>
        <p:sp>
          <p:nvSpPr>
            <p:cNvPr id="43038" name="Oval 67"/>
            <p:cNvSpPr>
              <a:spLocks noChangeArrowheads="1"/>
            </p:cNvSpPr>
            <p:nvPr/>
          </p:nvSpPr>
          <p:spPr bwMode="gray">
            <a:xfrm>
              <a:off x="6264275" y="3212653"/>
              <a:ext cx="360363" cy="360363"/>
            </a:xfrm>
            <a:prstGeom prst="ellipse">
              <a:avLst/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4" name="Oval 13"/>
            <p:cNvSpPr>
              <a:spLocks noChangeArrowheads="1"/>
            </p:cNvSpPr>
            <p:nvPr/>
          </p:nvSpPr>
          <p:spPr bwMode="gray">
            <a:xfrm>
              <a:off x="6407052" y="3290440"/>
              <a:ext cx="223684" cy="225426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13" name="Groupe 89"/>
          <p:cNvGrpSpPr>
            <a:grpSpLocks/>
          </p:cNvGrpSpPr>
          <p:nvPr/>
        </p:nvGrpSpPr>
        <p:grpSpPr bwMode="auto">
          <a:xfrm>
            <a:off x="5797427" y="4816478"/>
            <a:ext cx="330493" cy="360363"/>
            <a:chOff x="5622301" y="4623640"/>
            <a:chExt cx="360363" cy="360363"/>
          </a:xfrm>
        </p:grpSpPr>
        <p:sp>
          <p:nvSpPr>
            <p:cNvPr id="43036" name="Oval 64"/>
            <p:cNvSpPr>
              <a:spLocks noChangeArrowheads="1"/>
            </p:cNvSpPr>
            <p:nvPr/>
          </p:nvSpPr>
          <p:spPr bwMode="gray">
            <a:xfrm>
              <a:off x="5622301" y="4623640"/>
              <a:ext cx="360363" cy="360363"/>
            </a:xfrm>
            <a:prstGeom prst="ellipse">
              <a:avLst/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7" name="Oval 13"/>
            <p:cNvSpPr>
              <a:spLocks noChangeArrowheads="1"/>
            </p:cNvSpPr>
            <p:nvPr/>
          </p:nvSpPr>
          <p:spPr bwMode="gray">
            <a:xfrm>
              <a:off x="5728664" y="4703015"/>
              <a:ext cx="223837" cy="22542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14" name="Groupe 92"/>
          <p:cNvGrpSpPr>
            <a:grpSpLocks/>
          </p:cNvGrpSpPr>
          <p:nvPr/>
        </p:nvGrpSpPr>
        <p:grpSpPr bwMode="auto">
          <a:xfrm>
            <a:off x="3390812" y="4841878"/>
            <a:ext cx="330491" cy="360363"/>
            <a:chOff x="3275856" y="4724821"/>
            <a:chExt cx="360363" cy="360363"/>
          </a:xfrm>
        </p:grpSpPr>
        <p:sp>
          <p:nvSpPr>
            <p:cNvPr id="43034" name="Oval 58"/>
            <p:cNvSpPr>
              <a:spLocks noChangeArrowheads="1"/>
            </p:cNvSpPr>
            <p:nvPr/>
          </p:nvSpPr>
          <p:spPr bwMode="gray">
            <a:xfrm>
              <a:off x="3275856" y="4724821"/>
              <a:ext cx="360363" cy="360363"/>
            </a:xfrm>
            <a:prstGeom prst="ellipse">
              <a:avLst/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0" name="Oval 13"/>
            <p:cNvSpPr>
              <a:spLocks noChangeArrowheads="1"/>
            </p:cNvSpPr>
            <p:nvPr/>
          </p:nvSpPr>
          <p:spPr bwMode="gray">
            <a:xfrm>
              <a:off x="3339356" y="4815309"/>
              <a:ext cx="223838" cy="22542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57" name="Espace réservé du numéro de diapositive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793A9-0190-4FCE-AECC-0085F5FBE25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7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75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5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75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25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0"/>
          <p:cNvSpPr txBox="1">
            <a:spLocks noChangeArrowheads="1"/>
          </p:cNvSpPr>
          <p:nvPr/>
        </p:nvSpPr>
        <p:spPr bwMode="gray">
          <a:xfrm>
            <a:off x="3322384" y="2751138"/>
            <a:ext cx="3511651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89000">
              <a:lnSpc>
                <a:spcPct val="90000"/>
              </a:lnSpc>
            </a:pPr>
            <a:r>
              <a:rPr lang="fr-FR" sz="3200" b="1" dirty="0">
                <a:solidFill>
                  <a:srgbClr val="002060"/>
                </a:solidFill>
                <a:latin typeface="Calibri" pitchFamily="34" charset="0"/>
                <a:cs typeface="AL-Mohanad Bold" pitchFamily="2" charset="-78"/>
              </a:rPr>
              <a:t>Amélioration de l’employabilité des diplômés</a:t>
            </a:r>
          </a:p>
        </p:txBody>
      </p:sp>
      <p:sp>
        <p:nvSpPr>
          <p:cNvPr id="23" name="Freeform 4"/>
          <p:cNvSpPr>
            <a:spLocks noEditPoints="1"/>
          </p:cNvSpPr>
          <p:nvPr/>
        </p:nvSpPr>
        <p:spPr bwMode="gray">
          <a:xfrm rot="11714353">
            <a:off x="1038073" y="1308742"/>
            <a:ext cx="7992937" cy="454977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flip="none" rotWithShape="1">
            <a:gsLst>
              <a:gs pos="3000">
                <a:schemeClr val="accent5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81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0" y="166665"/>
            <a:ext cx="9906000" cy="4129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ts val="2500"/>
              </a:lnSpc>
              <a:defRPr/>
            </a:pP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Axe 1 de la stratégie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du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secteur</a:t>
            </a:r>
            <a:endParaRPr lang="fr-FR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gray">
          <a:xfrm>
            <a:off x="609837" y="959501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1: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Révision de la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carte universitaire</a:t>
            </a: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gray">
          <a:xfrm>
            <a:off x="2914952" y="620579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2: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Extension de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l’offre pédagogique</a:t>
            </a: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gray">
          <a:xfrm>
            <a:off x="5230500" y="838944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3: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Structuration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du système 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d’information et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 d’orientation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des étudiants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gray">
          <a:xfrm>
            <a:off x="7110054" y="2096812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4: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 smtClean="0">
                <a:solidFill>
                  <a:prstClr val="white"/>
                </a:solidFill>
                <a:latin typeface="+mn-lt"/>
                <a:cs typeface="AL-Mohanad Bold" pitchFamily="2" charset="-78"/>
              </a:rPr>
              <a:t>Amélioration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 smtClean="0">
                <a:solidFill>
                  <a:prstClr val="white"/>
                </a:solidFill>
                <a:latin typeface="+mn-lt"/>
                <a:cs typeface="AL-Mohanad Bold" pitchFamily="2" charset="-78"/>
              </a:rPr>
              <a:t>de l’insertion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 smtClean="0">
                <a:solidFill>
                  <a:prstClr val="white"/>
                </a:solidFill>
                <a:latin typeface="+mn-lt"/>
                <a:cs typeface="AL-Mohanad Bold" pitchFamily="2" charset="-78"/>
              </a:rPr>
              <a:t>dans le monde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 smtClean="0">
                <a:solidFill>
                  <a:prstClr val="white"/>
                </a:solidFill>
                <a:latin typeface="+mn-lt"/>
                <a:cs typeface="AL-Mohanad Bold" pitchFamily="2" charset="-78"/>
              </a:rPr>
              <a:t>du travail</a:t>
            </a:r>
            <a:endParaRPr lang="fr-FR" sz="1600" b="1" dirty="0">
              <a:solidFill>
                <a:prstClr val="white"/>
              </a:solidFill>
              <a:latin typeface="+mn-lt"/>
              <a:cs typeface="AL-Mohanad Bold" pitchFamily="2" charset="-78"/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gray">
          <a:xfrm>
            <a:off x="7487634" y="4105308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5: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Appui et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développement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des  formations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doctorales</a:t>
            </a: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gray">
          <a:xfrm>
            <a:off x="5411987" y="4776323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6: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Développement de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l’enseignement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numérique</a:t>
            </a: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gray">
          <a:xfrm>
            <a:off x="2897287" y="4528153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7: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Mise en place d’un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système  de contrôle et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de développement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de la qualité</a:t>
            </a:r>
          </a:p>
        </p:txBody>
      </p:sp>
      <p:sp>
        <p:nvSpPr>
          <p:cNvPr id="31" name="Oval 10"/>
          <p:cNvSpPr>
            <a:spLocks noChangeArrowheads="1"/>
          </p:cNvSpPr>
          <p:nvPr/>
        </p:nvSpPr>
        <p:spPr bwMode="gray">
          <a:xfrm>
            <a:off x="939112" y="3246298"/>
            <a:ext cx="1950000" cy="1800000"/>
          </a:xfrm>
          <a:prstGeom prst="ellipse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  <a:lumMod val="75000"/>
                  <a:lumOff val="2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srgbClr val="FFFF00"/>
                </a:solidFill>
                <a:latin typeface="+mn-lt"/>
                <a:cs typeface="AL-Mohanad Bold" pitchFamily="2" charset="-78"/>
              </a:rPr>
              <a:t>Projet 8: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Amélioration de la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visibilité et de la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lisibilité du  système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aux niveaux  régional,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national et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sz="1600" b="1" dirty="0">
                <a:solidFill>
                  <a:prstClr val="white"/>
                </a:solidFill>
                <a:latin typeface="+mn-lt"/>
                <a:cs typeface="AL-Mohanad Bold" pitchFamily="2" charset="-78"/>
              </a:rPr>
              <a:t> international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08FEE-3050-4A0D-9F06-03E0AEBA04F8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900" dirty="0"/>
          </a:p>
        </p:txBody>
      </p:sp>
      <p:sp>
        <p:nvSpPr>
          <p:cNvPr id="10" name="Rectangle 9"/>
          <p:cNvSpPr/>
          <p:nvPr/>
        </p:nvSpPr>
        <p:spPr>
          <a:xfrm>
            <a:off x="313900" y="1344524"/>
            <a:ext cx="9307773" cy="5301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003399"/>
                </a:solidFill>
                <a:cs typeface="AL-Mohanad Bold" pitchFamily="2" charset="-78"/>
              </a:rPr>
              <a:t>Mesures</a:t>
            </a:r>
            <a:endParaRPr lang="fr-FR" sz="3200" b="1" dirty="0" smtClean="0">
              <a:solidFill>
                <a:srgbClr val="003399"/>
              </a:solidFill>
              <a:cs typeface="AL-Mohanad Bold" pitchFamily="2" charset="-78"/>
            </a:endParaRPr>
          </a:p>
          <a:p>
            <a:pPr marL="17780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Multiplication de l’effectif des nouveaux étudiants dans les filières scientifiques et techniques (sciences de l’ingénieur, médecine, DUT, commerce gestion, ST….)</a:t>
            </a:r>
          </a:p>
          <a:p>
            <a:pPr marL="177800" lvl="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Orientation de </a:t>
            </a:r>
            <a:r>
              <a:rPr lang="fr-FR" sz="2000" b="1" dirty="0" smtClean="0">
                <a:solidFill>
                  <a:schemeClr val="tx1"/>
                </a:solidFill>
                <a:latin typeface="Trebuchet MS" pitchFamily="34" charset="0"/>
              </a:rPr>
              <a:t>35%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 des nouveaux étudiants vers les LP et </a:t>
            </a:r>
            <a:r>
              <a:rPr lang="fr-FR" sz="2000" b="1" dirty="0" smtClean="0">
                <a:solidFill>
                  <a:schemeClr val="tx1"/>
                </a:solidFill>
                <a:latin typeface="Trebuchet MS" pitchFamily="34" charset="0"/>
              </a:rPr>
              <a:t>60%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 vers le MS (contre +17%  en LP et +36%  en MS en 2011).</a:t>
            </a:r>
          </a:p>
          <a:p>
            <a:pPr marL="177800" indent="-1778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Formation de </a:t>
            </a:r>
            <a:r>
              <a:rPr lang="fr-FR" sz="2000" b="1" dirty="0" smtClean="0">
                <a:solidFill>
                  <a:schemeClr val="tx1"/>
                </a:solidFill>
                <a:latin typeface="Trebuchet MS" pitchFamily="34" charset="0"/>
              </a:rPr>
              <a:t>2000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 doctorants par an à l’horizon 2016 (contre 680 thèses soutenues en 2010).</a:t>
            </a:r>
          </a:p>
          <a:p>
            <a:pPr marL="17780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Généralisation des centres de ressources en langues et TIC dans les universités.</a:t>
            </a:r>
          </a:p>
          <a:p>
            <a:pPr marL="17780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>
                <a:solidFill>
                  <a:schemeClr val="tx1"/>
                </a:solidFill>
                <a:latin typeface="Trebuchet MS" pitchFamily="34" charset="0"/>
              </a:rPr>
              <a:t>Création d’un observatoire pour l’adéquation des enseignements supérieurs à  l’environnement économique et professionnel.</a:t>
            </a:r>
          </a:p>
          <a:p>
            <a:pPr marL="17780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Création d’une Agence Nationale pour l’Information et l’Orientation.</a:t>
            </a:r>
          </a:p>
          <a:p>
            <a:pPr marL="177800" indent="-177800" algn="just"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</a:rPr>
              <a:t>Création d’une Agence Nationale d’Evaluation.</a:t>
            </a:r>
            <a:endParaRPr lang="fr-FR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algn="ctr">
              <a:spcAft>
                <a:spcPts val="0"/>
              </a:spcAft>
              <a:defRPr/>
            </a:pPr>
            <a:endParaRPr lang="ar-MA" sz="3200" b="1" dirty="0">
              <a:solidFill>
                <a:srgbClr val="003399"/>
              </a:solidFill>
              <a:cs typeface="AL-Mohanad Bold" pitchFamily="2" charset="-78"/>
            </a:endParaRPr>
          </a:p>
          <a:p>
            <a:pPr algn="r" rtl="1">
              <a:spcBef>
                <a:spcPts val="600"/>
              </a:spcBef>
              <a:defRPr/>
            </a:pPr>
            <a:endParaRPr lang="ar-MA" sz="200" b="1" dirty="0">
              <a:solidFill>
                <a:srgbClr val="FF0000"/>
              </a:solidFill>
              <a:latin typeface="ae_AlMohanad" pitchFamily="18" charset="-78"/>
              <a:cs typeface="AL-Mohanad Bold" pitchFamily="2" charset="-78"/>
            </a:endParaRPr>
          </a:p>
        </p:txBody>
      </p:sp>
      <p:sp>
        <p:nvSpPr>
          <p:cNvPr id="11" name="Rectangle avec flèche vers le bas 10"/>
          <p:cNvSpPr/>
          <p:nvPr/>
        </p:nvSpPr>
        <p:spPr>
          <a:xfrm>
            <a:off x="534320" y="95539"/>
            <a:ext cx="8733993" cy="1285875"/>
          </a:xfrm>
          <a:prstGeom prst="downArrowCallout">
            <a:avLst/>
          </a:prstGeom>
          <a:solidFill>
            <a:srgbClr val="5788C5"/>
          </a:solidFill>
          <a:ln w="508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Axe1 : Amélioration de l’employabilité des diplômés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" y="2414379"/>
            <a:ext cx="9905999" cy="1747717"/>
          </a:xfrm>
          <a:prstGeom prst="rect">
            <a:avLst/>
          </a:prstGeom>
          <a:solidFill>
            <a:srgbClr val="5788C5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-4-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Place de l’Amélioration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de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l’Employabilité </a:t>
            </a:r>
            <a:r>
              <a:rPr lang="fr-FR" sz="2800" b="1" dirty="0">
                <a:solidFill>
                  <a:schemeClr val="bg1"/>
                </a:solidFill>
                <a:cs typeface="AL-Mohanad Bold" pitchFamily="2" charset="-78"/>
              </a:rPr>
              <a:t>des </a:t>
            </a: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Diplômés </a:t>
            </a:r>
          </a:p>
          <a:p>
            <a:pPr algn="ctr">
              <a:lnSpc>
                <a:spcPct val="150000"/>
              </a:lnSpc>
            </a:pPr>
            <a:r>
              <a:rPr lang="fr-FR" sz="2800" b="1" dirty="0" smtClean="0">
                <a:solidFill>
                  <a:schemeClr val="bg1"/>
                </a:solidFill>
                <a:cs typeface="AL-Mohanad Bold" pitchFamily="2" charset="-78"/>
              </a:rPr>
              <a:t>dans la vision stratégique 2015-2030</a:t>
            </a:r>
            <a:endParaRPr lang="fr-FR" sz="2800" b="1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89393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692150"/>
            <a:ext cx="9906000" cy="50482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L-Mohanad Bold"/>
              </a:rPr>
              <a:t>Plan stratégique pour la mise en œuvre la vision de la réforme du CSEFRS: 2015-2030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1763" y="117475"/>
            <a:ext cx="9774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L-Mohanad Bold" pitchFamily="2" charset="-78"/>
              </a:rPr>
              <a:t>Place de l’amélioration de l’employabilité des lauréats dans la stratégie du MESRSFC</a:t>
            </a:r>
            <a:endParaRPr lang="ar-MA" sz="20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L-Mohanad Bold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0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L-Mohanad Bold" pitchFamily="2" charset="-78"/>
            </a:endParaRPr>
          </a:p>
        </p:txBody>
      </p:sp>
      <p:graphicFrame>
        <p:nvGraphicFramePr>
          <p:cNvPr id="12" name="Diagramme 11"/>
          <p:cNvGraphicFramePr/>
          <p:nvPr/>
        </p:nvGraphicFramePr>
        <p:xfrm>
          <a:off x="604288" y="1424764"/>
          <a:ext cx="868857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692150"/>
            <a:ext cx="9906000" cy="504825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L-Mohanad Bold"/>
              </a:rPr>
              <a:t>Plan stratégique pour la mise en œuvre la vision de la réforme du CSEFRS: 2015-2030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1763" y="117475"/>
            <a:ext cx="97742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L-Mohanad Bold" pitchFamily="2" charset="-78"/>
              </a:rPr>
              <a:t>Place de l’amélioration de l’employabilité des lauréats dans la stratégie du MESRSFC</a:t>
            </a:r>
            <a:endParaRPr lang="ar-MA" sz="20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L-Mohanad Bold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0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L-Mohanad Bold" pitchFamily="2" charset="-78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62013" y="1573213"/>
            <a:ext cx="8154987" cy="4327525"/>
          </a:xfrm>
          <a:prstGeom prst="ellipse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projets pour l’amélioration de l’employabilité des lauréats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508375" y="1285875"/>
            <a:ext cx="3105150" cy="873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Consolidation du système LMD et développement  des passerelles  entre les composantes du SEF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638925" y="2289175"/>
            <a:ext cx="3103563" cy="95408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Diversification et renforcement  de la professionnalisation des formations de l’enseignement supérieur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6619875" y="4175125"/>
            <a:ext cx="3105150" cy="95408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Renforcement de l’enseignement des langues et diversification des langues d’enseignement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668713" y="5281613"/>
            <a:ext cx="3103562" cy="9525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Mise en place d’un système national </a:t>
            </a:r>
            <a:r>
              <a:rPr lang="fr-FR" sz="1600" b="1" dirty="0" smtClean="0"/>
              <a:t>intégré </a:t>
            </a:r>
            <a:r>
              <a:rPr lang="fr-FR" sz="1600" b="1" dirty="0"/>
              <a:t>d’information </a:t>
            </a:r>
            <a:endParaRPr lang="fr-FR" sz="1600" b="1" dirty="0" smtClean="0"/>
          </a:p>
          <a:p>
            <a:pPr algn="ctr">
              <a:defRPr/>
            </a:pPr>
            <a:r>
              <a:rPr lang="fr-FR" sz="1600" b="1" dirty="0" smtClean="0"/>
              <a:t>et </a:t>
            </a:r>
            <a:r>
              <a:rPr lang="fr-FR" sz="1600" b="1" dirty="0"/>
              <a:t>d’orientation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450850" y="4175125"/>
            <a:ext cx="3105150" cy="954088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Mise en place d’un système de développement de carrières des étudiants et lauréats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31800" y="2282825"/>
            <a:ext cx="3105150" cy="9525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/>
              <a:t>Mise en place d’un dispositif de suivi d’insertion des lauréats au niveau régional et national</a:t>
            </a:r>
          </a:p>
        </p:txBody>
      </p:sp>
      <p:sp>
        <p:nvSpPr>
          <p:cNvPr id="31755" name="Espace réservé du numéro de diapositive 4"/>
          <p:cNvSpPr txBox="1">
            <a:spLocks/>
          </p:cNvSpPr>
          <p:nvPr/>
        </p:nvSpPr>
        <p:spPr bwMode="auto">
          <a:xfrm>
            <a:off x="3689350" y="6407150"/>
            <a:ext cx="2311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fld id="{D81012EE-CA3E-411E-9A4A-B3C869B4780B}" type="slidenum">
              <a:rPr lang="fr-FR" sz="1200">
                <a:solidFill>
                  <a:srgbClr val="898989"/>
                </a:solidFill>
              </a:rPr>
              <a:pPr algn="ctr" rtl="1"/>
              <a:t>17</a:t>
            </a:fld>
            <a:endParaRPr lang="fr-FR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2457463"/>
            <a:ext cx="9906000" cy="1610040"/>
          </a:xfrm>
          <a:prstGeom prst="rect">
            <a:avLst/>
          </a:prstGeom>
          <a:solidFill>
            <a:srgbClr val="5788C5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514350" indent="-514350" algn="ctr"/>
            <a:r>
              <a:rPr lang="fr-FR" sz="2800" b="1" dirty="0" smtClean="0">
                <a:solidFill>
                  <a:schemeClr val="bg1"/>
                </a:solidFill>
                <a:latin typeface="Gill Sans MT" pitchFamily="34" charset="0"/>
              </a:rPr>
              <a:t>-5-</a:t>
            </a:r>
          </a:p>
          <a:p>
            <a:pPr marL="514350" indent="-514350" algn="ctr"/>
            <a:r>
              <a:rPr lang="fr-FR" sz="2800" b="1" dirty="0" smtClean="0">
                <a:solidFill>
                  <a:schemeClr val="bg1"/>
                </a:solidFill>
                <a:latin typeface="Gill Sans MT" pitchFamily="34" charset="0"/>
              </a:rPr>
              <a:t>Mesures </a:t>
            </a:r>
            <a:r>
              <a:rPr lang="fr-FR" sz="2800" b="1" dirty="0">
                <a:solidFill>
                  <a:schemeClr val="bg1"/>
                </a:solidFill>
                <a:latin typeface="Gill Sans MT" pitchFamily="34" charset="0"/>
              </a:rPr>
              <a:t>entreprises </a:t>
            </a:r>
            <a:r>
              <a:rPr lang="fr-FR" sz="2800" b="1" dirty="0" smtClean="0">
                <a:solidFill>
                  <a:schemeClr val="bg1"/>
                </a:solidFill>
                <a:latin typeface="Gill Sans MT" pitchFamily="34" charset="0"/>
              </a:rPr>
              <a:t>pour</a:t>
            </a:r>
          </a:p>
          <a:p>
            <a:pPr marL="514350" indent="-514350" algn="ctr"/>
            <a:r>
              <a:rPr lang="fr-FR" sz="2800" b="1" dirty="0" smtClean="0">
                <a:solidFill>
                  <a:schemeClr val="bg1"/>
                </a:solidFill>
                <a:latin typeface="Gill Sans MT" pitchFamily="34" charset="0"/>
              </a:rPr>
              <a:t>l’amélioration de l’employabilité des lauréats</a:t>
            </a:r>
            <a:endParaRPr lang="fr-BE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423081" y="1112593"/>
            <a:ext cx="9253182" cy="5075018"/>
          </a:xfrm>
        </p:spPr>
        <p:txBody>
          <a:bodyPr>
            <a:normAutofit fontScale="92500"/>
          </a:bodyPr>
          <a:lstStyle/>
          <a:p>
            <a:pPr marL="530225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Orientation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de plus d’étudiants vers les </a:t>
            </a: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filières scientifiques et techniques.</a:t>
            </a:r>
          </a:p>
          <a:p>
            <a:pPr marL="530225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Innovations pédagogiques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notamment dans les établissements à accès ouvert.</a:t>
            </a:r>
          </a:p>
          <a:p>
            <a:pPr marL="530225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Développement, diversification et professionnalisation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des formations pour répondre aux </a:t>
            </a: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besoins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du monde socio-économique en RH qualifiées notamment celles développées dans le cadre programmes sectoriels.</a:t>
            </a:r>
          </a:p>
          <a:p>
            <a:pPr marL="530225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Implication des partenaires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socio-économiques dans le montage des formations et dans l’encadrement et l’évaluation des étudiants.</a:t>
            </a:r>
          </a:p>
          <a:p>
            <a:pPr marL="530225" lvl="0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Multiplication par 2 à 3 </a:t>
            </a:r>
            <a:r>
              <a:rPr lang="fr-FR" sz="20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des effectifs des nouveaux inscrits dans les filières des Sciences de l’Ingénieur, Technologie, Commerce &amp; Gestion et Sciences &amp; Techniques 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;</a:t>
            </a:r>
          </a:p>
          <a:p>
            <a:pPr marL="530225" lvl="0" indent="-255588"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tabLst>
                <a:tab pos="1262063" algn="l"/>
              </a:tabLst>
              <a:defRPr/>
            </a:pPr>
            <a:r>
              <a:rPr lang="fr-FR" sz="2000" dirty="0" smtClean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Orientation</a:t>
            </a:r>
            <a:r>
              <a:rPr lang="fr-FR" sz="2000" b="1" dirty="0" smtClean="0">
                <a:latin typeface="Trebuchet MS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de  de plus en plus d’étudiants vers les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LP et MS</a:t>
            </a:r>
            <a:r>
              <a:rPr lang="fr-FR" sz="1900" dirty="0">
                <a:latin typeface="Trebuchet MS" pitchFamily="34" charset="0"/>
              </a:rPr>
              <a:t>.</a:t>
            </a:r>
            <a:endParaRPr lang="fr-FR" sz="20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3" y="219077"/>
            <a:ext cx="9720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fr-FR" sz="2000" b="1" dirty="0" smtClean="0">
                <a:latin typeface="Gill Sans MT" pitchFamily="34" charset="0"/>
              </a:rPr>
              <a:t>  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entreprises pour l’adéquation formation-emploi 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161066" y="1079615"/>
            <a:ext cx="8387883" cy="709042"/>
          </a:xfrm>
          <a:prstGeom prst="rect">
            <a:avLst/>
          </a:prstGeom>
          <a:solidFill>
            <a:srgbClr val="5788C5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fr-BE" b="1" dirty="0" smtClean="0">
                <a:solidFill>
                  <a:schemeClr val="bg1"/>
                </a:solidFill>
                <a:latin typeface="Gill Sans MT" pitchFamily="34" charset="0"/>
              </a:rPr>
              <a:t>Aperçu sur l’Enseignement </a:t>
            </a:r>
            <a:r>
              <a:rPr lang="fr-BE" b="1" dirty="0">
                <a:solidFill>
                  <a:schemeClr val="bg1"/>
                </a:solidFill>
                <a:latin typeface="Gill Sans MT" pitchFamily="34" charset="0"/>
              </a:rPr>
              <a:t>Supérieur Marocain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7040" y="1079615"/>
            <a:ext cx="546000" cy="709042"/>
          </a:xfrm>
          <a:prstGeom prst="rect">
            <a:avLst/>
          </a:prstGeom>
          <a:solidFill>
            <a:srgbClr val="5788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Gill Sans MT" pitchFamily="34" charset="0"/>
                <a:cs typeface="Arial" charset="0"/>
              </a:rPr>
              <a:t>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53812" y="2020673"/>
            <a:ext cx="8387883" cy="709042"/>
          </a:xfrm>
          <a:prstGeom prst="rect">
            <a:avLst/>
          </a:prstGeom>
          <a:solidFill>
            <a:srgbClr val="5788C5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r>
              <a:rPr lang="fr-FR" b="1" dirty="0" smtClean="0">
                <a:solidFill>
                  <a:schemeClr val="bg1"/>
                </a:solidFill>
                <a:latin typeface="Gill Sans MT" pitchFamily="34" charset="0"/>
              </a:rPr>
              <a:t>Enseignement supérieur marocain : Contexte et défis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09786" y="2020673"/>
            <a:ext cx="546000" cy="695394"/>
          </a:xfrm>
          <a:prstGeom prst="rect">
            <a:avLst/>
          </a:prstGeom>
          <a:solidFill>
            <a:srgbClr val="5788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Gill Sans MT" pitchFamily="34" charset="0"/>
                <a:cs typeface="Arial" charset="0"/>
              </a:rPr>
              <a:t>2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" y="98178"/>
            <a:ext cx="9906000" cy="5715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1938" algn="l" eaLnBrk="1" hangingPunct="1"/>
            <a:r>
              <a:rPr lang="fr-BE" sz="32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Plan</a:t>
            </a:r>
            <a:endParaRPr lang="fr-BE" sz="28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13738" y="2929557"/>
            <a:ext cx="546000" cy="689218"/>
          </a:xfrm>
          <a:prstGeom prst="rect">
            <a:avLst/>
          </a:prstGeom>
          <a:solidFill>
            <a:srgbClr val="5788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Gill Sans MT" pitchFamily="34" charset="0"/>
                <a:cs typeface="Arial" charset="0"/>
              </a:rPr>
              <a:t>3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147416" y="2929557"/>
            <a:ext cx="8335759" cy="696036"/>
          </a:xfrm>
          <a:prstGeom prst="rect">
            <a:avLst/>
          </a:prstGeom>
          <a:solidFill>
            <a:srgbClr val="5788C5"/>
          </a:solidFill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Place </a:t>
            </a:r>
            <a:r>
              <a:rPr lang="fr-FR" b="1" dirty="0">
                <a:solidFill>
                  <a:schemeClr val="bg1"/>
                </a:solidFill>
                <a:cs typeface="AL-Mohanad Bold" pitchFamily="2" charset="-78"/>
              </a:rPr>
              <a:t>de l’Amélioration de l’Employabilité des </a:t>
            </a:r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Diplômés dans </a:t>
            </a:r>
            <a:r>
              <a:rPr lang="fr-FR" b="1" dirty="0">
                <a:solidFill>
                  <a:schemeClr val="bg1"/>
                </a:solidFill>
                <a:cs typeface="AL-Mohanad Bold" pitchFamily="2" charset="-78"/>
              </a:rPr>
              <a:t>le </a:t>
            </a:r>
            <a:endParaRPr lang="fr-FR" b="1" dirty="0" smtClean="0">
              <a:solidFill>
                <a:schemeClr val="bg1"/>
              </a:solidFill>
              <a:cs typeface="AL-Mohanad Bold" pitchFamily="2" charset="-78"/>
            </a:endParaRPr>
          </a:p>
          <a:p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Plan </a:t>
            </a:r>
            <a:r>
              <a:rPr lang="fr-FR" b="1" dirty="0">
                <a:solidFill>
                  <a:schemeClr val="bg1"/>
                </a:solidFill>
                <a:cs typeface="AL-Mohanad Bold" pitchFamily="2" charset="-78"/>
              </a:rPr>
              <a:t>d’Action du MESRSFC (</a:t>
            </a:r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2013-2016)</a:t>
            </a:r>
            <a:endParaRPr lang="fr-FR" b="1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17040" y="4691090"/>
            <a:ext cx="546000" cy="678499"/>
          </a:xfrm>
          <a:prstGeom prst="rect">
            <a:avLst/>
          </a:prstGeom>
          <a:solidFill>
            <a:srgbClr val="5788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Gill Sans MT" pitchFamily="34" charset="0"/>
                <a:cs typeface="Arial" charset="0"/>
              </a:rPr>
              <a:t>5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73685" y="4681966"/>
            <a:ext cx="8335759" cy="687622"/>
          </a:xfrm>
          <a:prstGeom prst="rect">
            <a:avLst/>
          </a:prstGeom>
          <a:solidFill>
            <a:srgbClr val="5788C5"/>
          </a:solidFill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514350" indent="-514350"/>
            <a:r>
              <a:rPr lang="fr-FR" b="1" dirty="0" smtClean="0">
                <a:solidFill>
                  <a:schemeClr val="bg1"/>
                </a:solidFill>
                <a:latin typeface="Gill Sans MT" pitchFamily="34" charset="0"/>
              </a:rPr>
              <a:t>Mesures </a:t>
            </a:r>
            <a:r>
              <a:rPr lang="fr-FR" b="1" dirty="0">
                <a:solidFill>
                  <a:schemeClr val="bg1"/>
                </a:solidFill>
                <a:latin typeface="Gill Sans MT" pitchFamily="34" charset="0"/>
              </a:rPr>
              <a:t>entreprises </a:t>
            </a:r>
            <a:r>
              <a:rPr lang="fr-FR" b="1" dirty="0" smtClean="0">
                <a:solidFill>
                  <a:schemeClr val="bg1"/>
                </a:solidFill>
                <a:latin typeface="Gill Sans MT" pitchFamily="34" charset="0"/>
              </a:rPr>
              <a:t>pour l’amélioration </a:t>
            </a:r>
            <a:r>
              <a:rPr lang="fr-FR" b="1" dirty="0">
                <a:solidFill>
                  <a:schemeClr val="bg1"/>
                </a:solidFill>
                <a:latin typeface="Gill Sans MT" pitchFamily="34" charset="0"/>
              </a:rPr>
              <a:t>de l’employabilité des </a:t>
            </a:r>
            <a:r>
              <a:rPr lang="fr-FR" b="1" dirty="0" smtClean="0">
                <a:solidFill>
                  <a:schemeClr val="bg1"/>
                </a:solidFill>
                <a:latin typeface="Gill Sans MT" pitchFamily="34" charset="0"/>
              </a:rPr>
              <a:t>lauréats  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11780" y="3834466"/>
            <a:ext cx="546000" cy="678499"/>
          </a:xfrm>
          <a:prstGeom prst="rect">
            <a:avLst/>
          </a:prstGeom>
          <a:solidFill>
            <a:srgbClr val="5788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latin typeface="Gill Sans MT" pitchFamily="34" charset="0"/>
                <a:cs typeface="Arial" charset="0"/>
              </a:rPr>
              <a:t>4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168425" y="3825342"/>
            <a:ext cx="8335759" cy="687622"/>
          </a:xfrm>
          <a:prstGeom prst="rect">
            <a:avLst/>
          </a:prstGeom>
          <a:solidFill>
            <a:srgbClr val="5788C5"/>
          </a:solidFill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Place de l’Amélioration de l’Employabilité des Diplômés 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chemeClr val="bg1"/>
                </a:solidFill>
                <a:cs typeface="AL-Mohanad Bold" pitchFamily="2" charset="-78"/>
              </a:rPr>
              <a:t>dans la vision stratégique 2015-2030</a:t>
            </a:r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AA291-0D4C-46CD-9131-1206307F46B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984" y="2"/>
            <a:ext cx="9329098" cy="764275"/>
          </a:xfrm>
        </p:spPr>
        <p:txBody>
          <a:bodyPr>
            <a:normAutofit/>
          </a:bodyPr>
          <a:lstStyle/>
          <a:p>
            <a:pPr marL="261938" algn="l" fontAlgn="base">
              <a:spcAft>
                <a:spcPct val="0"/>
              </a:spcAft>
              <a:defRPr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L’université marocaine au cœur du changement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" y="1009937"/>
            <a:ext cx="9730854" cy="5929953"/>
          </a:xfrm>
        </p:spPr>
        <p:txBody>
          <a:bodyPr>
            <a:normAutofit fontScale="92500" lnSpcReduction="20000"/>
          </a:bodyPr>
          <a:lstStyle/>
          <a:p>
            <a:pPr lvl="1" indent="-279400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fr-FR" sz="2000" dirty="0" smtClean="0">
                <a:solidFill>
                  <a:srgbClr val="003399"/>
                </a:solidFill>
                <a:latin typeface="Trebuchet MS" pitchFamily="34" charset="0"/>
                <a:cs typeface="Arial" pitchFamily="34" charset="0"/>
              </a:rPr>
              <a:t>Diversification de l’offre de formation et développement de programmes ciblant la formation de RH qualifiées pour répondre aux besoins socio-économiques et ceux des plans de développement sectoriels du pays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: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Initiative «10 000 Ingénieurs à l’horizon 2010 » (2006) ;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Programme « </a:t>
            </a:r>
            <a:r>
              <a:rPr lang="fr-FR" sz="20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Offshoring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Maroc 2010 » (2006) ;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Initiative « 10 000 Travailleurs Sociaux à l’horizon 2012 » (2007) ;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Initiative « 3300 médecins à l’horizon 2020 » (2007).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Initiative « 10 000 cadres pédagogiques à l’horizon 2016 » (2013).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Programme de qualification de 25 000 licenciés chômeurs en compétences professionnelles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(2016) </a:t>
            </a:r>
            <a:endParaRPr lang="fr-FR" sz="20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…/…</a:t>
            </a:r>
          </a:p>
          <a:p>
            <a:pPr marL="982663" lvl="1" indent="-265113" algn="l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fr-FR" sz="2000" dirty="0" smtClean="0">
              <a:solidFill>
                <a:schemeClr val="tx2"/>
              </a:solidFill>
              <a:latin typeface="Trebuchet MS" pitchFamily="34" charset="0"/>
              <a:cs typeface="Arial" pitchFamily="34" charset="0"/>
            </a:endParaRPr>
          </a:p>
          <a:p>
            <a:pPr marL="982663" lvl="1" indent="-265113" algn="r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</a:pPr>
            <a:r>
              <a:rPr lang="fr-FR" sz="2000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	</a:t>
            </a: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endParaRPr lang="fr-FR" sz="1600" dirty="0" smtClean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endParaRPr lang="fr-FR" sz="1600" dirty="0" smtClean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endParaRPr lang="fr-FR" sz="1600" dirty="0" smtClean="0"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984" y="2"/>
            <a:ext cx="9329098" cy="764275"/>
          </a:xfrm>
        </p:spPr>
        <p:txBody>
          <a:bodyPr>
            <a:normAutofit/>
          </a:bodyPr>
          <a:lstStyle/>
          <a:p>
            <a:pPr marL="261938" algn="l" fontAlgn="base">
              <a:spcAft>
                <a:spcPct val="0"/>
              </a:spcAft>
              <a:defRPr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L’université marocaine au cœur du changement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" y="1119120"/>
            <a:ext cx="9730854" cy="5076965"/>
          </a:xfrm>
        </p:spPr>
        <p:txBody>
          <a:bodyPr>
            <a:noAutofit/>
          </a:bodyPr>
          <a:lstStyle/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…/…</a:t>
            </a:r>
            <a:endParaRPr lang="fr-FR" sz="20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Pacte Émergence 2009 – 2015 : 6 Métiers Mondiaux du </a:t>
            </a:r>
            <a:r>
              <a:rPr lang="fr-FR" sz="20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Maroc 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(</a:t>
            </a:r>
            <a:r>
              <a:rPr lang="fr-FR" sz="2000" dirty="0" err="1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offshoring</a:t>
            </a:r>
            <a:r>
              <a:rPr lang="fr-FR" sz="20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, électronique, automobile, aéronautique, textile et agroalimentaire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).</a:t>
            </a:r>
            <a:endParaRPr lang="fr-FR" sz="20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Energétique 2010-2025.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Azur (Tourisme) : Vision 2020.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Maroc Vert (Agriculture) : 2008 – 2020.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</a:t>
            </a:r>
            <a:r>
              <a:rPr lang="fr-FR" sz="20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Rawaj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 (Commerce et Grande distribution) : 2008 – 2020.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</a:t>
            </a:r>
            <a:r>
              <a:rPr lang="fr-FR" sz="20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Halieutis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(Pêche): 2009 – 2020.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Plan Maroc </a:t>
            </a:r>
            <a:r>
              <a:rPr lang="fr-FR" sz="20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Numeric</a:t>
            </a: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(TIC) : 2009 – 2023.</a:t>
            </a:r>
          </a:p>
          <a:p>
            <a:pPr marL="982663" lvl="1" indent="-265113" algn="l"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Secteur des Industries Chimiques et Para-chimiques Horizon 2020.</a:t>
            </a:r>
            <a:endParaRPr lang="fr-FR" sz="1200" dirty="0" smtClean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7421" y="-121154"/>
            <a:ext cx="9205984" cy="1143000"/>
          </a:xfrm>
        </p:spPr>
        <p:txBody>
          <a:bodyPr>
            <a:noAutofit/>
          </a:bodyPr>
          <a:lstStyle/>
          <a:p>
            <a:pPr algn="l"/>
            <a:r>
              <a:rPr lang="fr-BE" sz="2400" b="1" dirty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Mesures facilitant l’employabilité des </a:t>
            </a:r>
            <a:r>
              <a:rPr lang="fr-BE" sz="2400" b="1" dirty="0" smtClean="0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rPr>
              <a:t>lauréats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95300" y="1146413"/>
            <a:ext cx="8915400" cy="4979755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40000"/>
              </a:lnSpc>
              <a:spcAft>
                <a:spcPts val="600"/>
              </a:spcAft>
            </a:pPr>
            <a:r>
              <a:rPr lang="fr-FR" sz="4200" dirty="0"/>
              <a:t>Mise en place d’un dispositif intégré pour </a:t>
            </a:r>
            <a:r>
              <a:rPr lang="fr-FR" sz="4200" dirty="0"/>
              <a:t>le renforcement des </a:t>
            </a:r>
            <a:r>
              <a:rPr lang="fr-FR" sz="42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compétences linguistiques et communicationnelles </a:t>
            </a:r>
            <a:r>
              <a:rPr lang="fr-FR" sz="4200" dirty="0"/>
              <a:t>des étudiants</a:t>
            </a:r>
          </a:p>
          <a:p>
            <a:pPr lvl="1">
              <a:lnSpc>
                <a:spcPct val="140000"/>
              </a:lnSpc>
              <a:spcAft>
                <a:spcPts val="600"/>
              </a:spcAft>
            </a:pPr>
            <a:r>
              <a:rPr lang="fr-FR" sz="3800" dirty="0"/>
              <a:t>Mise en place des </a:t>
            </a:r>
            <a:r>
              <a:rPr lang="fr-FR" sz="38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Centres  de Ressources en Langues </a:t>
            </a:r>
            <a:r>
              <a:rPr lang="fr-FR" sz="3800" dirty="0"/>
              <a:t>dans des universités </a:t>
            </a:r>
            <a:endParaRPr lang="fr-FR" sz="3800" b="1" dirty="0"/>
          </a:p>
          <a:p>
            <a:pPr lvl="1">
              <a:lnSpc>
                <a:spcPct val="140000"/>
              </a:lnSpc>
              <a:spcAft>
                <a:spcPts val="600"/>
              </a:spcAft>
            </a:pPr>
            <a:r>
              <a:rPr lang="fr-FR" sz="3800" dirty="0"/>
              <a:t>Elaboration des </a:t>
            </a:r>
            <a:r>
              <a:rPr lang="fr-FR" sz="38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manuels</a:t>
            </a:r>
            <a:r>
              <a:rPr lang="fr-FR" sz="3800" dirty="0"/>
              <a:t> « Cap Université » par champs disciplinaire</a:t>
            </a:r>
            <a:endParaRPr lang="fr-FR" sz="3800" b="1" dirty="0"/>
          </a:p>
          <a:p>
            <a:pPr lvl="1">
              <a:lnSpc>
                <a:spcPct val="140000"/>
              </a:lnSpc>
              <a:spcAft>
                <a:spcPts val="600"/>
              </a:spcAft>
            </a:pPr>
            <a:r>
              <a:rPr lang="fr-FR" sz="38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Transfert</a:t>
            </a:r>
            <a:r>
              <a:rPr lang="fr-FR" sz="3800" dirty="0"/>
              <a:t> du dispositif intégré pour l’enseignement des langues vers la </a:t>
            </a:r>
            <a:r>
              <a:rPr lang="fr-FR" sz="38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formation professionnelle</a:t>
            </a:r>
          </a:p>
          <a:p>
            <a:pPr lvl="1">
              <a:lnSpc>
                <a:spcPct val="140000"/>
              </a:lnSpc>
              <a:spcAft>
                <a:spcPts val="600"/>
              </a:spcAft>
            </a:pPr>
            <a:r>
              <a:rPr lang="fr-FR" sz="3800" dirty="0"/>
              <a:t>Projet </a:t>
            </a:r>
            <a:r>
              <a:rPr lang="fr-FR" sz="3800" b="1" dirty="0"/>
              <a:t>«</a:t>
            </a:r>
            <a:r>
              <a:rPr lang="fr-FR" sz="38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Call Académie</a:t>
            </a:r>
            <a:r>
              <a:rPr lang="fr-FR" sz="3800" b="1" dirty="0"/>
              <a:t>» </a:t>
            </a:r>
            <a:r>
              <a:rPr lang="fr-FR" sz="3800" dirty="0"/>
              <a:t>: formations linguistiques et </a:t>
            </a:r>
            <a:r>
              <a:rPr lang="fr-FR" sz="3800" dirty="0" smtClean="0"/>
              <a:t>métiers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fr-FR" sz="4200" dirty="0"/>
              <a:t>Mise en place d’un </a:t>
            </a:r>
            <a:r>
              <a:rPr lang="fr-FR" sz="42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dispositif national d’information et d’orientation </a:t>
            </a:r>
            <a:r>
              <a:rPr lang="fr-FR" sz="4200" dirty="0"/>
              <a:t>des étudiants;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fr-FR" sz="4200" dirty="0"/>
              <a:t>Mise en place d’un </a:t>
            </a:r>
            <a:r>
              <a:rPr lang="fr-FR" sz="4200" b="1" dirty="0">
                <a:solidFill>
                  <a:srgbClr val="000099"/>
                </a:solidFill>
                <a:latin typeface="Trebuchet MS" pitchFamily="34" charset="0"/>
                <a:cs typeface="Arial" pitchFamily="34" charset="0"/>
              </a:rPr>
              <a:t>dispositif de suivi de l’insertion des lauréats</a:t>
            </a:r>
            <a:r>
              <a:rPr lang="fr-FR" sz="4200" b="1" dirty="0" smtClean="0"/>
              <a:t>.</a:t>
            </a:r>
            <a:endParaRPr lang="fr-FR" sz="4200" b="1" dirty="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  <a:spcAft>
                <a:spcPts val="60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cxnSp>
        <p:nvCxnSpPr>
          <p:cNvPr id="6" name="Connecteur droit 9"/>
          <p:cNvCxnSpPr>
            <a:cxnSpLocks noChangeShapeType="1"/>
          </p:cNvCxnSpPr>
          <p:nvPr/>
        </p:nvCxnSpPr>
        <p:spPr bwMode="auto">
          <a:xfrm>
            <a:off x="-1713" y="842609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xmlns="" val="20139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7"/>
          <p:cNvSpPr txBox="1">
            <a:spLocks noChangeArrowheads="1"/>
          </p:cNvSpPr>
          <p:nvPr/>
        </p:nvSpPr>
        <p:spPr bwMode="auto">
          <a:xfrm>
            <a:off x="415636" y="1436917"/>
            <a:ext cx="9490364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Mise en place de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cellules de suivi des lauréats </a:t>
            </a:r>
            <a:r>
              <a:rPr lang="fr-FR" dirty="0">
                <a:latin typeface="Trebuchet MS" pitchFamily="34" charset="0"/>
              </a:rPr>
              <a:t>au niveau des </a:t>
            </a:r>
            <a:r>
              <a:rPr lang="fr-FR" dirty="0" smtClean="0">
                <a:latin typeface="Trebuchet MS" pitchFamily="34" charset="0"/>
              </a:rPr>
              <a:t>établissements.</a:t>
            </a:r>
            <a:endParaRPr lang="fr-FR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558ED5"/>
              </a:buClr>
              <a:buSzPct val="121000"/>
              <a:buFont typeface="Wingdings" pitchFamily="2" charset="2"/>
              <a:buChar char="§"/>
            </a:pPr>
            <a:endParaRPr lang="fr-FR" sz="600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Développement </a:t>
            </a:r>
            <a:r>
              <a:rPr lang="fr-FR" dirty="0" smtClean="0">
                <a:latin typeface="Trebuchet MS" pitchFamily="34" charset="0"/>
              </a:rPr>
              <a:t>d’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associations</a:t>
            </a:r>
            <a:r>
              <a:rPr lang="fr-FR" dirty="0" smtClean="0">
                <a:solidFill>
                  <a:srgbClr val="003399"/>
                </a:solidFill>
                <a:latin typeface="Trebuchet MS" pitchFamily="34" charset="0"/>
              </a:rPr>
              <a:t>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d’anciens lauréats</a:t>
            </a:r>
            <a:r>
              <a:rPr lang="fr-FR" dirty="0">
                <a:latin typeface="Trebuchet MS" pitchFamily="34" charset="0"/>
              </a:rPr>
              <a:t>, notamment dans l’accès </a:t>
            </a:r>
            <a:r>
              <a:rPr lang="fr-FR" dirty="0" smtClean="0">
                <a:latin typeface="Trebuchet MS" pitchFamily="34" charset="0"/>
              </a:rPr>
              <a:t>ouvert.</a:t>
            </a:r>
            <a:endParaRPr lang="fr-FR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Promotion des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structures d’interfaces </a:t>
            </a:r>
            <a:r>
              <a:rPr lang="fr-FR" dirty="0" smtClean="0">
                <a:latin typeface="Trebuchet MS" pitchFamily="34" charset="0"/>
              </a:rPr>
              <a:t>université-entreprise.</a:t>
            </a:r>
            <a:endParaRPr lang="fr-FR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Mise en place d’un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portail dédié aux opportunités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d’insertion.</a:t>
            </a:r>
            <a:endParaRPr lang="fr-FR" b="1" dirty="0">
              <a:solidFill>
                <a:srgbClr val="003399"/>
              </a:solidFill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Renforcement du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partenariat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socio-économique.</a:t>
            </a: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b="1" dirty="0" smtClean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 smtClean="0">
                <a:latin typeface="Trebuchet MS" pitchFamily="34" charset="0"/>
              </a:rPr>
              <a:t>Organisation de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Forums</a:t>
            </a:r>
            <a:r>
              <a:rPr lang="fr-FR" dirty="0" smtClean="0">
                <a:solidFill>
                  <a:srgbClr val="003399"/>
                </a:solidFill>
                <a:latin typeface="Trebuchet MS" pitchFamily="34" charset="0"/>
              </a:rPr>
              <a:t>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Etudiant/Entreprise </a:t>
            </a:r>
            <a:r>
              <a:rPr lang="fr-FR" dirty="0" smtClean="0">
                <a:latin typeface="Trebuchet MS" pitchFamily="34" charset="0"/>
              </a:rPr>
              <a:t>et</a:t>
            </a:r>
            <a:r>
              <a:rPr lang="fr-FR" b="1" dirty="0" smtClean="0">
                <a:latin typeface="Trebuchet MS" pitchFamily="34" charset="0"/>
              </a:rPr>
              <a:t>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Séminaires</a:t>
            </a:r>
            <a:r>
              <a:rPr lang="fr-FR" dirty="0" smtClean="0">
                <a:solidFill>
                  <a:srgbClr val="003399"/>
                </a:solidFill>
                <a:latin typeface="Trebuchet MS" pitchFamily="34" charset="0"/>
              </a:rPr>
              <a:t>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thématiques.</a:t>
            </a:r>
            <a:endParaRPr lang="fr-FR" dirty="0" smtClean="0">
              <a:solidFill>
                <a:srgbClr val="003399"/>
              </a:solidFill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dirty="0"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>
                <a:latin typeface="Trebuchet MS" pitchFamily="34" charset="0"/>
              </a:rPr>
              <a:t>Organisation de </a:t>
            </a:r>
            <a:r>
              <a:rPr lang="fr-FR" b="1" dirty="0">
                <a:solidFill>
                  <a:srgbClr val="003399"/>
                </a:solidFill>
                <a:latin typeface="Trebuchet MS" pitchFamily="34" charset="0"/>
              </a:rPr>
              <a:t>visites</a:t>
            </a:r>
            <a:r>
              <a:rPr lang="fr-FR" dirty="0">
                <a:latin typeface="Trebuchet MS" pitchFamily="34" charset="0"/>
              </a:rPr>
              <a:t> en </a:t>
            </a:r>
            <a:r>
              <a:rPr lang="fr-FR" dirty="0" smtClean="0">
                <a:latin typeface="Trebuchet MS" pitchFamily="34" charset="0"/>
              </a:rPr>
              <a:t>entreprise.</a:t>
            </a: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r>
              <a:rPr lang="fr-FR" dirty="0" smtClean="0">
                <a:latin typeface="Trebuchet MS" pitchFamily="34" charset="0"/>
              </a:rPr>
              <a:t>Engagement des universités à mettre en place les structures nécessaires (Observatoires) pour le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suivi de l’insertion des lauréats </a:t>
            </a:r>
            <a:r>
              <a:rPr lang="fr-FR" dirty="0" smtClean="0">
                <a:latin typeface="Trebuchet MS" pitchFamily="34" charset="0"/>
              </a:rPr>
              <a:t>et des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centres de développement des carrières.</a:t>
            </a:r>
            <a:endParaRPr lang="fr-FR" b="1" dirty="0">
              <a:solidFill>
                <a:srgbClr val="003399"/>
              </a:solidFill>
              <a:latin typeface="Trebuchet MS" pitchFamily="34" charset="0"/>
            </a:endParaRPr>
          </a:p>
          <a:p>
            <a:pPr marL="266700" indent="-266700">
              <a:lnSpc>
                <a:spcPct val="150000"/>
              </a:lnSpc>
              <a:buClr>
                <a:srgbClr val="17375E"/>
              </a:buClr>
              <a:buSzPct val="121000"/>
              <a:buFont typeface="Wingdings" pitchFamily="2" charset="2"/>
              <a:buChar char="§"/>
            </a:pPr>
            <a:endParaRPr lang="fr-FR" sz="6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cxnSp>
        <p:nvCxnSpPr>
          <p:cNvPr id="21507" name="Connecteur droit 9"/>
          <p:cNvCxnSpPr>
            <a:cxnSpLocks noChangeShapeType="1"/>
          </p:cNvCxnSpPr>
          <p:nvPr/>
        </p:nvCxnSpPr>
        <p:spPr bwMode="auto">
          <a:xfrm>
            <a:off x="-1713" y="733425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11" name="Rectangle 10"/>
          <p:cNvSpPr/>
          <p:nvPr/>
        </p:nvSpPr>
        <p:spPr>
          <a:xfrm>
            <a:off x="0" y="857935"/>
            <a:ext cx="9906000" cy="472102"/>
          </a:xfrm>
          <a:prstGeom prst="rect">
            <a:avLst/>
          </a:prstGeom>
          <a:solidFill>
            <a:srgbClr val="5788C5"/>
          </a:solidFill>
          <a:ln>
            <a:noFill/>
          </a:ln>
          <a:scene3d>
            <a:camera prst="perspectiveFront"/>
            <a:lightRig rig="threePt" dir="t"/>
          </a:scene3d>
        </p:spPr>
        <p:txBody>
          <a:bodyPr anchor="ctr"/>
          <a:lstStyle/>
          <a:p>
            <a:pPr lvl="0" algn="ctr">
              <a:defRPr/>
            </a:pP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 Actions </a:t>
            </a:r>
            <a:r>
              <a:rPr lang="fr-FR" sz="2200" b="1" dirty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menées par les 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universités</a:t>
            </a:r>
            <a:endParaRPr lang="fr-FR" sz="2400" b="1" dirty="0">
              <a:solidFill>
                <a:schemeClr val="bg1"/>
              </a:solidFill>
              <a:latin typeface="Arial" pitchFamily="-104" charset="0"/>
              <a:cs typeface="ＭＳ Ｐゴシック" pitchFamily="-104" charset="-128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0" y="6732601"/>
            <a:ext cx="9906000" cy="1587"/>
          </a:xfrm>
          <a:prstGeom prst="line">
            <a:avLst/>
          </a:prstGeom>
          <a:ln w="12700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Rectangle 17"/>
          <p:cNvSpPr>
            <a:spLocks noChangeArrowheads="1"/>
          </p:cNvSpPr>
          <p:nvPr/>
        </p:nvSpPr>
        <p:spPr bwMode="auto">
          <a:xfrm>
            <a:off x="0" y="219077"/>
            <a:ext cx="7968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fr-FR" sz="2000" b="1" dirty="0" smtClean="0">
                <a:latin typeface="Gill Sans MT" pitchFamily="34" charset="0"/>
              </a:rPr>
              <a:t>   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facilitant l’insertion des diplômés 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1" name="Connecteur droit 9"/>
          <p:cNvCxnSpPr>
            <a:cxnSpLocks noChangeShapeType="1"/>
          </p:cNvCxnSpPr>
          <p:nvPr/>
        </p:nvCxnSpPr>
        <p:spPr bwMode="auto">
          <a:xfrm>
            <a:off x="-1713" y="733425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11" name="Rectangle 10"/>
          <p:cNvSpPr/>
          <p:nvPr/>
        </p:nvSpPr>
        <p:spPr>
          <a:xfrm>
            <a:off x="0" y="805544"/>
            <a:ext cx="9906000" cy="613868"/>
          </a:xfrm>
          <a:prstGeom prst="rect">
            <a:avLst/>
          </a:prstGeom>
          <a:solidFill>
            <a:srgbClr val="5788C5"/>
          </a:solidFill>
          <a:ln>
            <a:noFill/>
          </a:ln>
          <a:scene3d>
            <a:camera prst="perspectiveFront"/>
            <a:lightRig rig="threePt" dir="t"/>
          </a:scene3d>
        </p:spPr>
        <p:txBody>
          <a:bodyPr anchor="ctr"/>
          <a:lstStyle/>
          <a:p>
            <a:pPr algn="ctr">
              <a:defRPr/>
            </a:pP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Actions menées avec l’Union </a:t>
            </a:r>
            <a:r>
              <a:rPr lang="fr-FR" sz="2200" b="1" dirty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E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uropéenne (</a:t>
            </a:r>
            <a:r>
              <a:rPr lang="fr-FR" sz="2200" b="1" dirty="0" err="1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Tempus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 IV/Erasmus+)</a:t>
            </a:r>
            <a:endParaRPr lang="fr-FR" sz="2200" b="1" dirty="0">
              <a:solidFill>
                <a:schemeClr val="bg1"/>
              </a:solidFill>
              <a:latin typeface="Arial" pitchFamily="-104" charset="0"/>
              <a:cs typeface="ＭＳ Ｐゴシック" pitchFamily="-104" charset="-128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0" y="6389701"/>
            <a:ext cx="9906000" cy="1587"/>
          </a:xfrm>
          <a:prstGeom prst="line">
            <a:avLst/>
          </a:prstGeom>
          <a:ln w="12700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0" y="99549"/>
            <a:ext cx="8787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fr-FR" sz="2000" b="1" dirty="0" smtClean="0">
                <a:latin typeface="Gill Sans MT" pitchFamily="34" charset="0"/>
              </a:rPr>
              <a:t>   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facilitant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l’employabilité des lauréats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3138" y="1479863"/>
            <a:ext cx="881149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rebuchet MS" pitchFamily="34" charset="0"/>
              </a:rPr>
              <a:t>Dans le cadre du partenariat avec l'Union européenne, plusieurs </a:t>
            </a:r>
            <a:r>
              <a:rPr lang="fr-FR" b="1" dirty="0" smtClean="0">
                <a:solidFill>
                  <a:srgbClr val="003399"/>
                </a:solidFill>
                <a:latin typeface="Trebuchet MS" pitchFamily="34" charset="0"/>
              </a:rPr>
              <a:t>projets </a:t>
            </a:r>
            <a:r>
              <a:rPr lang="fr-FR" b="1" dirty="0" err="1" smtClean="0">
                <a:solidFill>
                  <a:srgbClr val="003399"/>
                </a:solidFill>
                <a:latin typeface="Trebuchet MS" pitchFamily="34" charset="0"/>
              </a:rPr>
              <a:t>Tempus</a:t>
            </a:r>
            <a:r>
              <a:rPr lang="fr-FR" dirty="0" smtClean="0">
                <a:latin typeface="Trebuchet MS" pitchFamily="34" charset="0"/>
              </a:rPr>
              <a:t> ont été réalisés pour l’amélioration de l’employabilité des lauréats: </a:t>
            </a:r>
            <a:endParaRPr lang="en-US" dirty="0" smtClean="0">
              <a:latin typeface="Trebuchet MS" pitchFamily="34" charset="0"/>
            </a:endParaRPr>
          </a:p>
          <a:p>
            <a:pPr marL="174625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rebuchet MS" pitchFamily="34" charset="0"/>
              </a:rPr>
              <a:t> “</a:t>
            </a:r>
            <a:r>
              <a:rPr lang="en-US" dirty="0" err="1" smtClean="0">
                <a:latin typeface="Trebuchet MS" pitchFamily="34" charset="0"/>
              </a:rPr>
              <a:t>Mesures</a:t>
            </a:r>
            <a:r>
              <a:rPr lang="en-US" dirty="0" smtClean="0">
                <a:latin typeface="Trebuchet MS" pitchFamily="34" charset="0"/>
              </a:rPr>
              <a:t> d’Accompagnement des Diplômés à </a:t>
            </a:r>
            <a:r>
              <a:rPr lang="en-US" dirty="0" err="1" smtClean="0">
                <a:latin typeface="Trebuchet MS" pitchFamily="34" charset="0"/>
              </a:rPr>
              <a:t>l’Insertion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Professionnelle</a:t>
            </a:r>
            <a:r>
              <a:rPr lang="en-US" dirty="0" smtClean="0">
                <a:latin typeface="Trebuchet MS" pitchFamily="34" charset="0"/>
              </a:rPr>
              <a:t>”</a:t>
            </a:r>
          </a:p>
          <a:p>
            <a:pPr marL="174625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>
                <a:latin typeface="Trebuchet MS" pitchFamily="34" charset="0"/>
              </a:rPr>
              <a:t>- “</a:t>
            </a:r>
            <a:r>
              <a:rPr lang="en-US" dirty="0" err="1" smtClean="0">
                <a:latin typeface="Trebuchet MS" pitchFamily="34" charset="0"/>
              </a:rPr>
              <a:t>MOdernisation</a:t>
            </a:r>
            <a:r>
              <a:rPr lang="en-US" dirty="0" smtClean="0">
                <a:latin typeface="Trebuchet MS" pitchFamily="34" charset="0"/>
              </a:rPr>
              <a:t> et </a:t>
            </a:r>
            <a:r>
              <a:rPr lang="en-US" dirty="0" err="1" smtClean="0">
                <a:latin typeface="Trebuchet MS" pitchFamily="34" charset="0"/>
              </a:rPr>
              <a:t>DÉveloppement</a:t>
            </a:r>
            <a:r>
              <a:rPr lang="en-US" dirty="0" smtClean="0">
                <a:latin typeface="Trebuchet MS" pitchFamily="34" charset="0"/>
              </a:rPr>
              <a:t> de </a:t>
            </a:r>
            <a:r>
              <a:rPr lang="en-US" dirty="0" err="1" smtClean="0">
                <a:latin typeface="Trebuchet MS" pitchFamily="34" charset="0"/>
              </a:rPr>
              <a:t>cours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Professionalisés</a:t>
            </a:r>
            <a:r>
              <a:rPr lang="en-US" dirty="0" smtClean="0">
                <a:latin typeface="Trebuchet MS" pitchFamily="34" charset="0"/>
              </a:rPr>
              <a:t>”</a:t>
            </a:r>
          </a:p>
          <a:p>
            <a:pPr marL="174625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fr-FR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Développer l’Employabilité dans les Filières d’Ingénierie</a:t>
            </a:r>
            <a:r>
              <a:rPr lang="en-US" dirty="0" smtClean="0">
                <a:latin typeface="Trebuchet MS" pitchFamily="34" charset="0"/>
              </a:rPr>
              <a:t>”</a:t>
            </a:r>
            <a:endParaRPr lang="fr-FR" dirty="0" smtClean="0">
              <a:latin typeface="Trebuchet MS" pitchFamily="34" charset="0"/>
            </a:endParaRPr>
          </a:p>
          <a:p>
            <a:pPr marL="174625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Partenariat pour les compétences et l'emploi</a:t>
            </a:r>
            <a:r>
              <a:rPr lang="en-US" dirty="0" smtClean="0">
                <a:latin typeface="Trebuchet MS" pitchFamily="34" charset="0"/>
              </a:rPr>
              <a:t>”</a:t>
            </a:r>
            <a:r>
              <a:rPr lang="fr-FR" dirty="0" smtClean="0">
                <a:latin typeface="Trebuchet MS" pitchFamily="34" charset="0"/>
              </a:rPr>
              <a:t> </a:t>
            </a:r>
          </a:p>
          <a:p>
            <a:pPr marL="174625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Passeport numérique de </a:t>
            </a:r>
            <a:r>
              <a:rPr lang="fr-FR" dirty="0" err="1" smtClean="0">
                <a:latin typeface="Trebuchet MS" pitchFamily="34" charset="0"/>
              </a:rPr>
              <a:t>COMpétences</a:t>
            </a:r>
            <a:r>
              <a:rPr lang="fr-FR" dirty="0" smtClean="0">
                <a:latin typeface="Trebuchet MS" pitchFamily="34" charset="0"/>
              </a:rPr>
              <a:t> pour améliorer l‘Employabilité des lauréats de  l'enseignement supérieur marocain</a:t>
            </a:r>
            <a:r>
              <a:rPr lang="en-US" dirty="0" smtClean="0">
                <a:latin typeface="Trebuchet MS" pitchFamily="34" charset="0"/>
              </a:rPr>
              <a:t>”</a:t>
            </a:r>
          </a:p>
          <a:p>
            <a:pPr marL="174625"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rebuchet MS" pitchFamily="34" charset="0"/>
              </a:rPr>
              <a:t>“</a:t>
            </a:r>
            <a:r>
              <a:rPr lang="en-US" dirty="0" err="1" smtClean="0">
                <a:latin typeface="Trebuchet MS" pitchFamily="34" charset="0"/>
              </a:rPr>
              <a:t>Développement</a:t>
            </a:r>
            <a:r>
              <a:rPr lang="en-US" dirty="0" smtClean="0">
                <a:latin typeface="Trebuchet MS" pitchFamily="34" charset="0"/>
              </a:rPr>
              <a:t> des services de </a:t>
            </a:r>
            <a:r>
              <a:rPr lang="en-US" dirty="0" err="1" smtClean="0">
                <a:latin typeface="Trebuchet MS" pitchFamily="34" charset="0"/>
              </a:rPr>
              <a:t>soutienaux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étudiants</a:t>
            </a:r>
            <a:r>
              <a:rPr lang="en-US" dirty="0" smtClean="0">
                <a:latin typeface="Trebuchet MS" pitchFamily="34" charset="0"/>
              </a:rPr>
              <a:t>”</a:t>
            </a:r>
            <a:endParaRPr lang="fr-FR" dirty="0" smtClean="0">
              <a:latin typeface="Trebuchet MS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7"/>
          <p:cNvSpPr txBox="1">
            <a:spLocks noChangeArrowheads="1"/>
          </p:cNvSpPr>
          <p:nvPr/>
        </p:nvSpPr>
        <p:spPr bwMode="auto">
          <a:xfrm>
            <a:off x="156502" y="1673844"/>
            <a:ext cx="97494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b="1" dirty="0">
              <a:solidFill>
                <a:srgbClr val="17375E"/>
              </a:solidFill>
              <a:latin typeface="Trebuchet MS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cxnSp>
        <p:nvCxnSpPr>
          <p:cNvPr id="22531" name="Connecteur droit 9"/>
          <p:cNvCxnSpPr>
            <a:cxnSpLocks noChangeShapeType="1"/>
          </p:cNvCxnSpPr>
          <p:nvPr/>
        </p:nvCxnSpPr>
        <p:spPr bwMode="auto">
          <a:xfrm>
            <a:off x="-1713" y="733425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11" name="Rectangle 10"/>
          <p:cNvSpPr/>
          <p:nvPr/>
        </p:nvSpPr>
        <p:spPr>
          <a:xfrm>
            <a:off x="0" y="786684"/>
            <a:ext cx="9906000" cy="617575"/>
          </a:xfrm>
          <a:prstGeom prst="rect">
            <a:avLst/>
          </a:prstGeom>
          <a:solidFill>
            <a:srgbClr val="5788C5"/>
          </a:solidFill>
          <a:ln>
            <a:noFill/>
          </a:ln>
          <a:scene3d>
            <a:camera prst="perspectiveFront"/>
            <a:lightRig rig="threePt" dir="t"/>
          </a:scene3d>
        </p:spPr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Actions 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menées avec l’union européenne (</a:t>
            </a:r>
            <a:r>
              <a:rPr lang="fr-FR" sz="2200" b="1" dirty="0" err="1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Tempus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 IV/Erasmus+)</a:t>
            </a:r>
            <a:endParaRPr lang="fr-FR" sz="2200" b="1" dirty="0">
              <a:solidFill>
                <a:schemeClr val="bg1"/>
              </a:solidFill>
              <a:latin typeface="Arial" pitchFamily="-104" charset="0"/>
              <a:cs typeface="ＭＳ Ｐゴシック" pitchFamily="-104" charset="-128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0" y="6389701"/>
            <a:ext cx="9906000" cy="1587"/>
          </a:xfrm>
          <a:prstGeom prst="line">
            <a:avLst/>
          </a:prstGeom>
          <a:ln w="12700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2" y="219077"/>
            <a:ext cx="9025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   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facilitant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l’employabilité des lauréats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3138" y="1406344"/>
            <a:ext cx="88114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Trebuchet MS" pitchFamily="34" charset="0"/>
              </a:rPr>
              <a:t>- </a:t>
            </a:r>
            <a:r>
              <a:rPr lang="en-US" dirty="0" smtClean="0">
                <a:latin typeface="Trebuchet MS" pitchFamily="34" charset="0"/>
              </a:rPr>
              <a:t>“</a:t>
            </a:r>
            <a:r>
              <a:rPr lang="fr-FR" dirty="0">
                <a:latin typeface="Trebuchet MS" pitchFamily="34" charset="0"/>
              </a:rPr>
              <a:t>Instruments </a:t>
            </a:r>
            <a:r>
              <a:rPr lang="fr-FR" dirty="0" err="1">
                <a:latin typeface="Trebuchet MS" pitchFamily="34" charset="0"/>
              </a:rPr>
              <a:t>at</a:t>
            </a:r>
            <a:r>
              <a:rPr lang="fr-FR" dirty="0">
                <a:latin typeface="Trebuchet MS" pitchFamily="34" charset="0"/>
              </a:rPr>
              <a:t> Support of Labor </a:t>
            </a:r>
            <a:r>
              <a:rPr lang="fr-FR" dirty="0" err="1">
                <a:latin typeface="Trebuchet MS" pitchFamily="34" charset="0"/>
              </a:rPr>
              <a:t>market</a:t>
            </a:r>
            <a:r>
              <a:rPr lang="fr-FR" dirty="0">
                <a:latin typeface="Trebuchet MS" pitchFamily="34" charset="0"/>
              </a:rPr>
              <a:t> and </a:t>
            </a:r>
            <a:r>
              <a:rPr lang="fr-FR" dirty="0" err="1">
                <a:latin typeface="Trebuchet MS" pitchFamily="34" charset="0"/>
              </a:rPr>
              <a:t>Higher</a:t>
            </a:r>
            <a:r>
              <a:rPr lang="fr-FR" dirty="0">
                <a:latin typeface="Trebuchet MS" pitchFamily="34" charset="0"/>
              </a:rPr>
              <a:t> </a:t>
            </a:r>
            <a:r>
              <a:rPr lang="fr-FR" dirty="0" err="1">
                <a:latin typeface="Trebuchet MS" pitchFamily="34" charset="0"/>
              </a:rPr>
              <a:t>education</a:t>
            </a:r>
            <a:r>
              <a:rPr lang="en-US" sz="1600" dirty="0">
                <a:latin typeface="Trebuchet MS" pitchFamily="34" charset="0"/>
              </a:rPr>
              <a:t>”</a:t>
            </a:r>
          </a:p>
          <a:p>
            <a:pPr marL="179388" lvl="0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rebuchet MS" pitchFamily="34" charset="0"/>
              </a:rPr>
              <a:t>- </a:t>
            </a:r>
            <a:r>
              <a:rPr lang="en-US" dirty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Développement des compétences entrepreneuriales à l'université marocaine: créativité, connaissance et culture </a:t>
            </a:r>
            <a:r>
              <a:rPr lang="en-US" dirty="0" smtClean="0">
                <a:latin typeface="Trebuchet MS" pitchFamily="34" charset="0"/>
              </a:rPr>
              <a:t>”</a:t>
            </a:r>
            <a:endParaRPr lang="fr-FR" dirty="0" smtClean="0">
              <a:latin typeface="Trebuchet MS" pitchFamily="34" charset="0"/>
            </a:endParaRPr>
          </a:p>
          <a:p>
            <a:pPr marL="179388" lvl="0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rebuchet MS" pitchFamily="34" charset="0"/>
              </a:rPr>
              <a:t>- </a:t>
            </a:r>
            <a:r>
              <a:rPr lang="en-US" dirty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Services pour l'Employabilité et la Mobilité sous forme de Stages en Entreprises des étudiants du Maghreb/</a:t>
            </a:r>
            <a:r>
              <a:rPr lang="fr-FR" dirty="0" err="1" smtClean="0">
                <a:latin typeface="Trebuchet MS" pitchFamily="34" charset="0"/>
              </a:rPr>
              <a:t>Machrek</a:t>
            </a:r>
            <a:r>
              <a:rPr lang="en-US" dirty="0" smtClean="0">
                <a:latin typeface="Trebuchet MS" pitchFamily="34" charset="0"/>
              </a:rPr>
              <a:t>”</a:t>
            </a:r>
            <a:endParaRPr lang="fr-FR" dirty="0" smtClean="0">
              <a:latin typeface="Trebuchet MS" pitchFamily="34" charset="0"/>
            </a:endParaRPr>
          </a:p>
          <a:p>
            <a:pPr marL="179388" lvl="0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rebuchet MS" pitchFamily="34" charset="0"/>
              </a:rPr>
              <a:t>- </a:t>
            </a:r>
            <a:r>
              <a:rPr lang="en-US" dirty="0">
                <a:latin typeface="Trebuchet MS" pitchFamily="34" charset="0"/>
              </a:rPr>
              <a:t>“</a:t>
            </a:r>
            <a:r>
              <a:rPr lang="fr-FR" dirty="0" err="1" smtClean="0">
                <a:latin typeface="Trebuchet MS" pitchFamily="34" charset="0"/>
              </a:rPr>
              <a:t>GRaduate’s</a:t>
            </a:r>
            <a:r>
              <a:rPr lang="fr-FR" dirty="0" smtClean="0">
                <a:latin typeface="Trebuchet MS" pitchFamily="34" charset="0"/>
              </a:rPr>
              <a:t> </a:t>
            </a:r>
            <a:r>
              <a:rPr lang="fr-FR" dirty="0" err="1" smtClean="0">
                <a:latin typeface="Trebuchet MS" pitchFamily="34" charset="0"/>
              </a:rPr>
              <a:t>INsertion</a:t>
            </a:r>
            <a:r>
              <a:rPr lang="fr-FR" dirty="0" smtClean="0">
                <a:latin typeface="Trebuchet MS" pitchFamily="34" charset="0"/>
              </a:rPr>
              <a:t> and Assessment as tools for Moroccan Higher Education Governance and Management</a:t>
            </a:r>
            <a:r>
              <a:rPr lang="en-US" dirty="0" smtClean="0">
                <a:latin typeface="Trebuchet MS" pitchFamily="34" charset="0"/>
              </a:rPr>
              <a:t> ”</a:t>
            </a:r>
            <a:endParaRPr lang="fr-FR" dirty="0" smtClean="0">
              <a:latin typeface="Trebuchet MS" pitchFamily="34" charset="0"/>
            </a:endParaRPr>
          </a:p>
          <a:p>
            <a:pPr marL="179388" lvl="0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rebuchet MS" pitchFamily="34" charset="0"/>
              </a:rPr>
              <a:t>“</a:t>
            </a:r>
            <a:r>
              <a:rPr lang="fr-FR" dirty="0" smtClean="0">
                <a:latin typeface="Trebuchet MS" pitchFamily="34" charset="0"/>
              </a:rPr>
              <a:t>FEFEDI-Filière d’Expertise maghrébine de Formation en Entrepreneuriat et en Développement International</a:t>
            </a:r>
            <a:r>
              <a:rPr lang="en-US" dirty="0" smtClean="0">
                <a:latin typeface="Trebuchet MS" pitchFamily="34" charset="0"/>
              </a:rPr>
              <a:t>”.</a:t>
            </a:r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fr-FR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“</a:t>
            </a:r>
            <a:r>
              <a:rPr lang="fr-FR" dirty="0" err="1" smtClean="0"/>
              <a:t>RESeaU</a:t>
            </a:r>
            <a:r>
              <a:rPr lang="fr-FR" dirty="0" smtClean="0"/>
              <a:t> Méditerranéen pour l’employabilité </a:t>
            </a:r>
            <a:r>
              <a:rPr lang="en-US" dirty="0" smtClean="0">
                <a:latin typeface="Trebuchet MS" pitchFamily="34" charset="0"/>
              </a:rPr>
              <a:t>” .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7"/>
          <p:cNvSpPr txBox="1">
            <a:spLocks noChangeArrowheads="1"/>
          </p:cNvSpPr>
          <p:nvPr/>
        </p:nvSpPr>
        <p:spPr bwMode="auto">
          <a:xfrm>
            <a:off x="156502" y="1673844"/>
            <a:ext cx="9749498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82663" lvl="1" indent="-265113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SzPct val="121000"/>
              <a:defRPr/>
            </a:pPr>
            <a:endParaRPr lang="fr-FR" sz="2000" b="1" dirty="0" smtClean="0">
              <a:solidFill>
                <a:schemeClr val="tx2"/>
              </a:solidFill>
              <a:latin typeface="Trebuchet MS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cxnSp>
        <p:nvCxnSpPr>
          <p:cNvPr id="22531" name="Connecteur droit 9"/>
          <p:cNvCxnSpPr>
            <a:cxnSpLocks noChangeShapeType="1"/>
          </p:cNvCxnSpPr>
          <p:nvPr/>
        </p:nvCxnSpPr>
        <p:spPr bwMode="auto">
          <a:xfrm>
            <a:off x="-1713" y="733425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11" name="Rectangle 10"/>
          <p:cNvSpPr/>
          <p:nvPr/>
        </p:nvSpPr>
        <p:spPr>
          <a:xfrm>
            <a:off x="0" y="763338"/>
            <a:ext cx="9906000" cy="519604"/>
          </a:xfrm>
          <a:prstGeom prst="rect">
            <a:avLst/>
          </a:prstGeom>
          <a:solidFill>
            <a:srgbClr val="5788C5"/>
          </a:solidFill>
          <a:ln>
            <a:noFill/>
          </a:ln>
          <a:scene3d>
            <a:camera prst="perspectiveFront"/>
            <a:lightRig rig="threePt" dir="t"/>
          </a:scene3d>
        </p:spPr>
        <p:txBody>
          <a:bodyPr anchor="ctr"/>
          <a:lstStyle/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 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Actions menées avec des organisations internationales</a:t>
            </a:r>
            <a:endParaRPr lang="fr-FR" sz="2200" b="1" dirty="0">
              <a:solidFill>
                <a:schemeClr val="bg1"/>
              </a:solidFill>
              <a:latin typeface="Arial" pitchFamily="-104" charset="0"/>
              <a:cs typeface="ＭＳ Ｐゴシック" pitchFamily="-104" charset="-128"/>
            </a:endParaRPr>
          </a:p>
        </p:txBody>
      </p: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1" y="219077"/>
            <a:ext cx="71489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    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facilitant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l’employabilité des lauréats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56502" y="1673844"/>
            <a:ext cx="97494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b="1" dirty="0">
              <a:solidFill>
                <a:srgbClr val="17375E"/>
              </a:solidFill>
              <a:latin typeface="Trebuchet MS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9822995"/>
              </p:ext>
            </p:extLst>
          </p:nvPr>
        </p:nvGraphicFramePr>
        <p:xfrm>
          <a:off x="178460" y="1323924"/>
          <a:ext cx="9579689" cy="545433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6938"/>
                <a:gridCol w="7562751"/>
              </a:tblGrid>
              <a:tr h="637207">
                <a:tc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tx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Organisations</a:t>
                      </a:r>
                      <a:r>
                        <a:rPr lang="fr-FR" sz="1800" b="1" kern="1200" baseline="0" dirty="0" smtClean="0">
                          <a:solidFill>
                            <a:schemeClr val="tx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internationales</a:t>
                      </a:r>
                      <a:endParaRPr lang="fr-FR" sz="1800" b="1" kern="1200" dirty="0" smtClean="0">
                        <a:solidFill>
                          <a:schemeClr val="tx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  <a:latin typeface="Trebuchet MS" pitchFamily="34" charset="0"/>
                        </a:rPr>
                        <a:t>Intitulés des</a:t>
                      </a:r>
                      <a:r>
                        <a:rPr lang="fr-FR" baseline="0" dirty="0" smtClean="0">
                          <a:solidFill>
                            <a:schemeClr val="tx2"/>
                          </a:solidFill>
                          <a:latin typeface="Trebuchet MS" pitchFamily="34" charset="0"/>
                        </a:rPr>
                        <a:t> projets</a:t>
                      </a:r>
                      <a:endParaRPr lang="fr-FR" dirty="0">
                        <a:solidFill>
                          <a:schemeClr val="tx2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1709363">
                <a:tc>
                  <a:txBody>
                    <a:bodyPr/>
                    <a:lstStyle/>
                    <a:p>
                      <a:pPr lvl="0" algn="ctr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Banque </a:t>
                      </a:r>
                    </a:p>
                    <a:p>
                      <a:pPr lvl="0" algn="ctr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Africaine de Développement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4000"/>
                        </a:lnSpc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Appui à la </a:t>
                      </a:r>
                      <a:r>
                        <a:rPr lang="fr-FR" sz="1700" dirty="0" smtClean="0">
                          <a:solidFill>
                            <a:srgbClr val="003399"/>
                          </a:solidFill>
                          <a:latin typeface="Trebuchet MS" pitchFamily="34" charset="0"/>
                        </a:rPr>
                        <a:t>création de l’Agence Nationale d’Evaluation</a:t>
                      </a: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14000"/>
                        </a:lnSpc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Appui</a:t>
                      </a:r>
                      <a:r>
                        <a:rPr lang="fr-FR" sz="17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au </a:t>
                      </a:r>
                      <a:r>
                        <a:rPr lang="fr-FR" sz="1700" baseline="0" dirty="0" smtClean="0">
                          <a:solidFill>
                            <a:srgbClr val="003399"/>
                          </a:solidFill>
                          <a:latin typeface="Trebuchet MS" pitchFamily="34" charset="0"/>
                        </a:rPr>
                        <a:t>développement de l’enseignement à distance</a:t>
                      </a:r>
                      <a:r>
                        <a:rPr lang="fr-FR" sz="17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14000"/>
                        </a:lnSpc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fr-FR" sz="17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Appui à la mise en place de mécanismes pour l’</a:t>
                      </a:r>
                      <a:r>
                        <a:rPr lang="fr-FR" sz="1700" kern="1200" baseline="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amélioration de l’employabilité des lauréats</a:t>
                      </a:r>
                      <a:r>
                        <a:rPr lang="fr-FR" sz="17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, notamment par la mise en place de cellules de </a:t>
                      </a:r>
                      <a:r>
                        <a:rPr lang="fr-FR" sz="1700" kern="1200" baseline="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suivi des lauréats </a:t>
                      </a:r>
                      <a:r>
                        <a:rPr lang="fr-FR" sz="17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dans les universités.</a:t>
                      </a:r>
                      <a:endParaRPr lang="fr-FR" sz="17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216382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British Council</a:t>
                      </a:r>
                      <a:endParaRPr lang="fr-FR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Projet </a:t>
                      </a:r>
                      <a:r>
                        <a:rPr lang="fr-FR" sz="17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cs typeface="Arial" pitchFamily="34" charset="0"/>
                        </a:rPr>
                        <a:t>« Mise en place de dispositifs de promotion de l’employabilité des lauréats de l’université marocaine » </a:t>
                      </a: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(UIZ, UHP, UH2C)</a:t>
                      </a:r>
                      <a:r>
                        <a:rPr lang="fr-FR" sz="17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cs typeface="Arial" pitchFamily="34" charset="0"/>
                        </a:rPr>
                        <a:t> :</a:t>
                      </a:r>
                    </a:p>
                    <a:p>
                      <a:pPr marL="727075" marR="0" lvl="1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>
                          <a:tab pos="725488" algn="l"/>
                        </a:tabLst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Création des Centres de développement de carrières au sein de ces 3 universités (en cours).</a:t>
                      </a:r>
                    </a:p>
                    <a:p>
                      <a:pPr marL="727075" marR="0" lvl="1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>
                          <a:tab pos="725488" algn="l"/>
                        </a:tabLst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Développement d’une plateforme web virtuelle comportant des informations, des conseils et des orientations au profit des jeunes diplômés.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Projet de conception d’</a:t>
                      </a:r>
                      <a:r>
                        <a:rPr lang="fr-FR" sz="17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cs typeface="Arial" pitchFamily="34" charset="0"/>
                        </a:rPr>
                        <a:t>un portail national dédié à</a:t>
                      </a:r>
                      <a:r>
                        <a:rPr lang="fr-FR" sz="1700" baseline="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cs typeface="Arial" pitchFamily="34" charset="0"/>
                        </a:rPr>
                        <a:t> l’orientation des étudiants et </a:t>
                      </a:r>
                      <a:r>
                        <a:rPr lang="fr-FR" sz="17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cs typeface="Arial" pitchFamily="34" charset="0"/>
                        </a:rPr>
                        <a:t>au développement des carrières pour les lauréats </a:t>
                      </a: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cs typeface="Arial" pitchFamily="34" charset="0"/>
                        </a:rPr>
                        <a:t>de l’ES marocain est en cours.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7"/>
          <p:cNvSpPr txBox="1">
            <a:spLocks noChangeArrowheads="1"/>
          </p:cNvSpPr>
          <p:nvPr/>
        </p:nvSpPr>
        <p:spPr bwMode="auto">
          <a:xfrm>
            <a:off x="156502" y="1673844"/>
            <a:ext cx="9749498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82663" lvl="1" indent="-265113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2">
                  <a:lumMod val="50000"/>
                </a:schemeClr>
              </a:buClr>
              <a:buSzPct val="121000"/>
              <a:defRPr/>
            </a:pPr>
            <a:endParaRPr lang="fr-FR" sz="2000" b="1" dirty="0" smtClean="0">
              <a:solidFill>
                <a:schemeClr val="tx2"/>
              </a:solidFill>
              <a:latin typeface="Trebuchet MS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cxnSp>
        <p:nvCxnSpPr>
          <p:cNvPr id="22531" name="Connecteur droit 9"/>
          <p:cNvCxnSpPr>
            <a:cxnSpLocks noChangeShapeType="1"/>
          </p:cNvCxnSpPr>
          <p:nvPr/>
        </p:nvCxnSpPr>
        <p:spPr bwMode="auto">
          <a:xfrm>
            <a:off x="-1713" y="733425"/>
            <a:ext cx="9906001" cy="1588"/>
          </a:xfrm>
          <a:prstGeom prst="line">
            <a:avLst/>
          </a:prstGeom>
          <a:noFill/>
          <a:ln w="38100">
            <a:solidFill>
              <a:srgbClr val="17375E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</p:cxnSp>
      <p:sp>
        <p:nvSpPr>
          <p:cNvPr id="11" name="Rectangle 10"/>
          <p:cNvSpPr/>
          <p:nvPr/>
        </p:nvSpPr>
        <p:spPr>
          <a:xfrm>
            <a:off x="0" y="857936"/>
            <a:ext cx="9906000" cy="567105"/>
          </a:xfrm>
          <a:prstGeom prst="rect">
            <a:avLst/>
          </a:prstGeom>
          <a:solidFill>
            <a:srgbClr val="5788C5"/>
          </a:solidFill>
          <a:ln>
            <a:noFill/>
          </a:ln>
          <a:scene3d>
            <a:camera prst="perspectiveFront"/>
            <a:lightRig rig="threePt" dir="t"/>
          </a:scene3d>
        </p:spPr>
        <p:txBody>
          <a:bodyPr anchor="ctr"/>
          <a:lstStyle/>
          <a:p>
            <a:pPr algn="ctr">
              <a:defRPr/>
            </a:pPr>
            <a:r>
              <a:rPr lang="fr-FR" sz="24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 </a:t>
            </a:r>
            <a:r>
              <a:rPr lang="fr-FR" sz="2200" b="1" dirty="0" smtClean="0">
                <a:solidFill>
                  <a:schemeClr val="bg1"/>
                </a:solidFill>
                <a:latin typeface="Arial" pitchFamily="-104" charset="0"/>
                <a:cs typeface="ＭＳ Ｐゴシック" pitchFamily="-104" charset="-128"/>
              </a:rPr>
              <a:t>Actions menées avec des organisations internationales</a:t>
            </a:r>
            <a:endParaRPr lang="fr-FR" sz="2200" b="1" dirty="0">
              <a:solidFill>
                <a:schemeClr val="bg1"/>
              </a:solidFill>
              <a:latin typeface="Arial" pitchFamily="-104" charset="0"/>
              <a:cs typeface="ＭＳ Ｐゴシック" pitchFamily="-104" charset="-128"/>
            </a:endParaRPr>
          </a:p>
        </p:txBody>
      </p: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1" y="219077"/>
            <a:ext cx="6958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fr-FR" sz="2000" b="1" dirty="0" smtClean="0">
                <a:latin typeface="Gill Sans MT" pitchFamily="34" charset="0"/>
              </a:rPr>
              <a:t>   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Mesures </a:t>
            </a:r>
            <a:r>
              <a:rPr lang="fr-FR" sz="24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facilitant </a:t>
            </a:r>
            <a:r>
              <a:rPr lang="fr-FR" sz="2400" b="1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l’employabilité des lauréats</a:t>
            </a:r>
            <a:endParaRPr lang="fr-BE" sz="2400" b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56502" y="1673844"/>
            <a:ext cx="97494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b="1" dirty="0">
              <a:solidFill>
                <a:srgbClr val="17375E"/>
              </a:solidFill>
              <a:latin typeface="Trebuchet MS" pitchFamily="34" charset="0"/>
            </a:endParaRPr>
          </a:p>
          <a:p>
            <a:pPr marL="742950" lvl="1" indent="-285750">
              <a:lnSpc>
                <a:spcPct val="150000"/>
              </a:lnSpc>
              <a:buClr>
                <a:srgbClr val="17375E"/>
              </a:buClr>
              <a:buSzPct val="121000"/>
              <a:defRPr/>
            </a:pPr>
            <a:endParaRPr lang="fr-FR" sz="2000" dirty="0">
              <a:solidFill>
                <a:srgbClr val="17375E"/>
              </a:solidFill>
              <a:latin typeface="Trebuchet MS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1623576"/>
              </p:ext>
            </p:extLst>
          </p:nvPr>
        </p:nvGraphicFramePr>
        <p:xfrm>
          <a:off x="268322" y="1556067"/>
          <a:ext cx="9476180" cy="513133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78936"/>
                <a:gridCol w="7197244"/>
              </a:tblGrid>
              <a:tr h="725745">
                <a:tc>
                  <a:txBody>
                    <a:bodyPr/>
                    <a:lstStyle/>
                    <a:p>
                      <a:pPr algn="ctr"/>
                      <a:r>
                        <a:rPr lang="fr-FR" sz="1800" b="1" kern="1200" dirty="0" smtClean="0">
                          <a:solidFill>
                            <a:schemeClr val="tx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Organisations</a:t>
                      </a:r>
                      <a:r>
                        <a:rPr lang="fr-FR" sz="1800" b="1" kern="1200" baseline="0" dirty="0" smtClean="0">
                          <a:solidFill>
                            <a:schemeClr val="tx2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internationales</a:t>
                      </a:r>
                      <a:endParaRPr lang="fr-FR" sz="1800" b="1" kern="1200" dirty="0" smtClean="0">
                        <a:solidFill>
                          <a:schemeClr val="tx2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  <a:latin typeface="Trebuchet MS" pitchFamily="34" charset="0"/>
                        </a:rPr>
                        <a:t>Intitulés des</a:t>
                      </a:r>
                      <a:r>
                        <a:rPr lang="fr-FR" baseline="0" dirty="0" smtClean="0">
                          <a:solidFill>
                            <a:schemeClr val="tx2"/>
                          </a:solidFill>
                          <a:latin typeface="Trebuchet MS" pitchFamily="34" charset="0"/>
                        </a:rPr>
                        <a:t> projets</a:t>
                      </a:r>
                      <a:endParaRPr lang="fr-FR" dirty="0">
                        <a:solidFill>
                          <a:schemeClr val="tx2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3050033">
                <a:tc>
                  <a:txBody>
                    <a:bodyPr/>
                    <a:lstStyle/>
                    <a:p>
                      <a:pPr algn="ctr"/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Banque Mondiale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- Appui à la mise en place d’un </a:t>
                      </a:r>
                      <a:r>
                        <a:rPr lang="fr-FR" sz="1800" dirty="0" smtClean="0">
                          <a:solidFill>
                            <a:srgbClr val="003399"/>
                          </a:solidFill>
                          <a:latin typeface="Trebuchet MS" pitchFamily="34" charset="0"/>
                        </a:rPr>
                        <a:t>système d’information</a:t>
                      </a:r>
                    </a:p>
                    <a:p>
                      <a:pPr marL="88900" indent="-88900">
                        <a:lnSpc>
                          <a:spcPct val="110000"/>
                        </a:lnSpc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Appui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 à l’établissement d’un système performant d’</a:t>
                      </a:r>
                      <a:r>
                        <a:rPr lang="fr-FR" sz="1800" baseline="0" dirty="0" smtClean="0">
                          <a:solidFill>
                            <a:srgbClr val="003399"/>
                          </a:solidFill>
                          <a:latin typeface="Trebuchet MS" pitchFamily="34" charset="0"/>
                        </a:rPr>
                        <a:t>adaptation des formations aux besoins du marché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.</a:t>
                      </a:r>
                    </a:p>
                    <a:p>
                      <a:pPr marL="88900" indent="-88900">
                        <a:lnSpc>
                          <a:spcPct val="110000"/>
                        </a:lnSpc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Appui à la création de l’</a:t>
                      </a:r>
                      <a:r>
                        <a:rPr lang="fr-FR" sz="1800" b="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Agence Nationale d’Evaluation et d’AQ de l’ES et de la RS</a:t>
                      </a: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88900" indent="-88900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-Améliorer l’</a:t>
                      </a:r>
                      <a:r>
                        <a:rPr lang="fr-FR" sz="1800" b="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adéquation des compétences formées </a:t>
                      </a: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par le système de l’enseignement supérieur </a:t>
                      </a:r>
                      <a:r>
                        <a:rPr lang="fr-FR" sz="1800" b="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aux besoins </a:t>
                      </a: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du marché du travail.</a:t>
                      </a:r>
                    </a:p>
                    <a:p>
                      <a:pPr marL="88900" indent="-88900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fr-FR" sz="1800" b="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Renforcer la professionnalisation </a:t>
                      </a:r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des formations.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355559">
                <a:tc>
                  <a:txBody>
                    <a:bodyPr/>
                    <a:lstStyle/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USAID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8900" indent="-88900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fr-FR" sz="180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Amélioration de l’employabilité des lauréats 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en soutenant le développement dans les universités de services d’employabilités de qualité (</a:t>
                      </a:r>
                      <a:r>
                        <a:rPr lang="fr-FR" sz="1800" kern="1200" dirty="0" err="1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Career</a:t>
                      </a:r>
                      <a:r>
                        <a:rPr lang="fr-FR" sz="1800" kern="1200" dirty="0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fr-FR" sz="1800" kern="1200" dirty="0" err="1" smtClean="0">
                          <a:solidFill>
                            <a:srgbClr val="003399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centers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).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5719" y="2616904"/>
            <a:ext cx="9945001" cy="18732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363538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cs typeface="AL-Mohanad Bold" pitchFamily="2" charset="-78"/>
              </a:rPr>
              <a:t>L’Enseignement Supérieur Marocain : </a:t>
            </a:r>
          </a:p>
          <a:p>
            <a:pPr marL="363538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cs typeface="AL-Mohanad Bold" pitchFamily="2" charset="-78"/>
              </a:rPr>
              <a:t>Vers une Meilleure Employabilité des Lauréats</a:t>
            </a:r>
          </a:p>
        </p:txBody>
      </p:sp>
      <p:sp>
        <p:nvSpPr>
          <p:cNvPr id="12292" name="ZoneTexte 8"/>
          <p:cNvSpPr txBox="1">
            <a:spLocks noChangeArrowheads="1"/>
          </p:cNvSpPr>
          <p:nvPr/>
        </p:nvSpPr>
        <p:spPr bwMode="auto">
          <a:xfrm>
            <a:off x="94596" y="5009044"/>
            <a:ext cx="970355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fr-FR" sz="2600" b="1" dirty="0" smtClean="0">
                <a:solidFill>
                  <a:schemeClr val="tx2"/>
                </a:solidFill>
                <a:latin typeface="Candara"/>
                <a:cs typeface="Candara"/>
              </a:rPr>
              <a:t>Souad BENAICH</a:t>
            </a:r>
            <a:endParaRPr lang="fr-FR" sz="2600" b="1" dirty="0">
              <a:solidFill>
                <a:schemeClr val="tx2"/>
              </a:solidFill>
              <a:latin typeface="Candara"/>
              <a:cs typeface="Candara"/>
            </a:endParaRPr>
          </a:p>
          <a:p>
            <a:pPr algn="ctr" eaLnBrk="1" hangingPunct="1"/>
            <a:r>
              <a:rPr lang="fr-FR" sz="2200" b="1" dirty="0" smtClean="0">
                <a:solidFill>
                  <a:schemeClr val="tx2"/>
                </a:solidFill>
                <a:latin typeface="Candara"/>
                <a:cs typeface="Candara"/>
              </a:rPr>
              <a:t>Direction de l’Enseignement Supérieur </a:t>
            </a:r>
          </a:p>
          <a:p>
            <a:pPr algn="ctr" eaLnBrk="1" hangingPunct="1"/>
            <a:r>
              <a:rPr lang="fr-FR" sz="2200" b="1" dirty="0" smtClean="0">
                <a:solidFill>
                  <a:schemeClr val="tx2"/>
                </a:solidFill>
                <a:latin typeface="Candara"/>
                <a:cs typeface="Candara"/>
              </a:rPr>
              <a:t>et du Développement Pédagogique </a:t>
            </a:r>
          </a:p>
          <a:p>
            <a:pPr algn="ctr" eaLnBrk="1" hangingPunct="1"/>
            <a:endParaRPr lang="fr-FR" sz="2400" b="1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2052774"/>
              </p:ext>
            </p:extLst>
          </p:nvPr>
        </p:nvGraphicFramePr>
        <p:xfrm>
          <a:off x="5" y="179389"/>
          <a:ext cx="9906002" cy="1664970"/>
        </p:xfrm>
        <a:graphic>
          <a:graphicData uri="http://schemas.openxmlformats.org/drawingml/2006/table">
            <a:tbl>
              <a:tblPr/>
              <a:tblGrid>
                <a:gridCol w="4080675"/>
                <a:gridCol w="1719618"/>
                <a:gridCol w="4105709"/>
              </a:tblGrid>
              <a:tr h="73583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2"/>
                        </a:solidFill>
                        <a:latin typeface="Calibri"/>
                        <a:ea typeface="Calibri"/>
                        <a:cs typeface="Mohammad Head"/>
                      </a:endParaRPr>
                    </a:p>
                  </a:txBody>
                  <a:tcPr marL="74296" marR="7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المملكة المغربية</a:t>
                      </a:r>
                      <a:endParaRPr lang="fr-FR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وزارة التعليم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العالي</a:t>
                      </a:r>
                      <a:endParaRPr lang="fr-FR" sz="1600" dirty="0" smtClean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L-Mohanad Bold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 </a:t>
                      </a: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والبحث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العلمي</a:t>
                      </a:r>
                      <a:r>
                        <a:rPr lang="fr-FR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 </a:t>
                      </a:r>
                      <a:r>
                        <a:rPr lang="ar-MA" sz="16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وتكوين </a:t>
                      </a:r>
                      <a:r>
                        <a:rPr lang="ar-MA" sz="16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L-Mohanad Bold"/>
                        </a:rPr>
                        <a:t>الأطر</a:t>
                      </a:r>
                      <a:endParaRPr lang="fr-FR" sz="12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83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Royaume du Maroc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Ministère de l’Enseignement Supérieur,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 de la Recherche Scientifique </a:t>
                      </a:r>
                      <a:r>
                        <a:rPr lang="fr-FR" sz="1200" dirty="0" smtClean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 et </a:t>
                      </a:r>
                      <a:r>
                        <a:rPr lang="fr-FR" sz="1200" dirty="0">
                          <a:solidFill>
                            <a:schemeClr val="tx2"/>
                          </a:solidFill>
                          <a:latin typeface="Calibri"/>
                          <a:ea typeface="Calibri"/>
                          <a:cs typeface="Arial"/>
                        </a:rPr>
                        <a:t>de la Formation des Cadres</a:t>
                      </a:r>
                      <a:endParaRPr lang="fr-FR" sz="16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74296" marR="742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9" name="Imag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5349" y="158755"/>
            <a:ext cx="959644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1" y="2614913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180084" y="6444343"/>
            <a:ext cx="3399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>
                <a:solidFill>
                  <a:schemeClr val="accent1">
                    <a:lumMod val="50000"/>
                  </a:schemeClr>
                </a:solidFill>
              </a:rPr>
              <a:t>Cadiz, 16-17 février 2017</a:t>
            </a:r>
            <a:endParaRPr lang="fr-FR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54050" y="155575"/>
            <a:ext cx="2348457" cy="801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ⵜⴰⴳⵍⴷⵉⵜ ⵏⵍⵎⴰⵖⵔⵉⴱ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ⵜⴰⵎⴰⵡⴰⵙⵜ ⵏ ⵓⵙⵙⵍⵎⴷ ⴰⵏⴰⴼⵍⵍⴰ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af-ZA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finar" charset="0"/>
                <a:ea typeface="Batang" pitchFamily="18" charset="-127"/>
                <a:cs typeface="Arial" pitchFamily="34" charset="0"/>
              </a:rPr>
              <a:t>ⴷ ⵓⵔⵣⵣⵓ ⴰⵎⴰⵙⵙⴰⵏ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rondir un rectangle avec un coin diagonal 10"/>
          <p:cNvSpPr/>
          <p:nvPr/>
        </p:nvSpPr>
        <p:spPr bwMode="auto">
          <a:xfrm>
            <a:off x="127714" y="2420891"/>
            <a:ext cx="9596505" cy="1900241"/>
          </a:xfrm>
          <a:prstGeom prst="round2Diag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BE" sz="2800" b="1" dirty="0" smtClean="0">
                <a:solidFill>
                  <a:schemeClr val="bg1"/>
                </a:solidFill>
              </a:rPr>
              <a:t>-1-</a:t>
            </a:r>
          </a:p>
          <a:p>
            <a:pPr algn="ctr">
              <a:defRPr/>
            </a:pPr>
            <a:r>
              <a:rPr lang="fr-FR" sz="2800" b="1" dirty="0">
                <a:solidFill>
                  <a:schemeClr val="bg1"/>
                </a:solidFill>
              </a:rPr>
              <a:t>Aperçu sur le système d’enseignement supérieur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793A9-0190-4FCE-AECC-0085F5FBE25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88307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0" y="712791"/>
            <a:ext cx="99060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0" y="38100"/>
            <a:ext cx="9906000" cy="6617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>
              <a:buFontTx/>
              <a:buAutoNum type="arabicPeriod"/>
              <a:defRPr/>
            </a:pPr>
            <a:r>
              <a:rPr lang="fr-FR" sz="1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ea typeface="+mj-ea"/>
                <a:cs typeface="+mj-cs"/>
              </a:rPr>
              <a:t>Aperçu sur le système d’enseignement supérieur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							       </a:t>
            </a:r>
            <a:r>
              <a:rPr lang="fr-FR" sz="17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1.1 Composantes du système</a:t>
            </a:r>
          </a:p>
        </p:txBody>
      </p:sp>
      <p:grpSp>
        <p:nvGrpSpPr>
          <p:cNvPr id="2" name="Groupe 15"/>
          <p:cNvGrpSpPr>
            <a:grpSpLocks/>
          </p:cNvGrpSpPr>
          <p:nvPr/>
        </p:nvGrpSpPr>
        <p:grpSpPr bwMode="auto">
          <a:xfrm>
            <a:off x="170262" y="1214438"/>
            <a:ext cx="9565481" cy="4970462"/>
            <a:chOff x="185738" y="1285860"/>
            <a:chExt cx="10429910" cy="4971005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256996" y="1285860"/>
              <a:ext cx="4429243" cy="850993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chemeClr val="bg1"/>
                  </a:solidFill>
                  <a:ea typeface="ＭＳ Ｐゴシック" pitchFamily="34" charset="-128"/>
                  <a:cs typeface="Times New Roman" pitchFamily="18" charset="0"/>
                </a:rPr>
                <a:t>Enseignement supérieur public</a:t>
              </a: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256996" y="2214648"/>
              <a:ext cx="2143363" cy="643008"/>
            </a:xfrm>
            <a:prstGeom prst="roundRect">
              <a:avLst/>
            </a:prstGeom>
            <a:solidFill>
              <a:srgbClr val="7293C1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002060"/>
                  </a:solidFill>
                  <a:ea typeface="ＭＳ Ｐゴシック" pitchFamily="34" charset="-128"/>
                  <a:cs typeface="Arial" pitchFamily="34" charset="0"/>
                </a:rPr>
                <a:t>Universités</a:t>
              </a: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2471617" y="2214648"/>
              <a:ext cx="2214622" cy="643008"/>
            </a:xfrm>
            <a:prstGeom prst="roundRect">
              <a:avLst/>
            </a:prstGeom>
            <a:solidFill>
              <a:srgbClr val="7293C1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800"/>
                </a:lnSpc>
                <a:defRPr/>
              </a:pPr>
              <a:r>
                <a:rPr lang="fr-FR" sz="1600" b="1" dirty="0">
                  <a:solidFill>
                    <a:srgbClr val="002060"/>
                  </a:solidFill>
                  <a:ea typeface="ＭＳ Ｐゴシック" pitchFamily="34" charset="-128"/>
                  <a:cs typeface="Arial" pitchFamily="34" charset="0"/>
                </a:rPr>
                <a:t>Etablissements ne relevant pas des Universités</a:t>
              </a: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185738" y="2967206"/>
              <a:ext cx="2214621" cy="3289659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Sous la tutelle du </a:t>
              </a:r>
              <a:r>
                <a:rPr lang="fr-FR" sz="1600" dirty="0" smtClean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Ministère de l</a:t>
              </a:r>
              <a:r>
                <a:rPr lang="fr-FR" altLang="ja-JP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’Enseignement Supérieur, de la Recherche Scientifique et de la Formation des Cadres</a:t>
              </a:r>
              <a:endParaRPr lang="fr-FR" altLang="ja-JP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algn="just"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 algn="just"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2471617" y="2967206"/>
              <a:ext cx="2214622" cy="3289659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82563" indent="-182563">
                <a:lnSpc>
                  <a:spcPts val="1600"/>
                </a:lnSpc>
                <a:buClr>
                  <a:srgbClr val="002060"/>
                </a:buClr>
                <a:buSzPct val="80000"/>
                <a:buFont typeface="Wingdings" pitchFamily="2" charset="2"/>
                <a:buChar char="§"/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 marL="182563" indent="-18256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Arial" pitchFamily="34" charset="0"/>
                <a:buChar char="•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Sous la tutelle administrative et financière de ministères techniques</a:t>
              </a:r>
            </a:p>
            <a:p>
              <a:pPr marL="182563" indent="-18256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Arial" pitchFamily="34" charset="0"/>
                <a:buChar char="•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Sous l’</a:t>
              </a:r>
              <a:r>
                <a:rPr lang="fr-FR" altLang="ja-JP" sz="16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autorité pédagogique du </a:t>
              </a:r>
              <a:r>
                <a:rPr lang="fr-FR" altLang="ja-JP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MESRSFC</a:t>
              </a:r>
              <a:endParaRPr lang="fr-FR" altLang="ja-JP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endParaRPr>
            </a:p>
            <a:p>
              <a:pPr marL="182563" indent="-182563"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4997523" y="1285860"/>
              <a:ext cx="2850317" cy="850993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rgbClr val="FFFFFF"/>
                  </a:solidFill>
                  <a:ea typeface="ＭＳ Ｐゴシック" pitchFamily="34" charset="-128"/>
                  <a:cs typeface="Arial" pitchFamily="34" charset="0"/>
                </a:rPr>
                <a:t>Créations dans le cadre du Partenariat</a:t>
              </a: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4997523" y="2214648"/>
              <a:ext cx="2850317" cy="643008"/>
            </a:xfrm>
            <a:prstGeom prst="roundRect">
              <a:avLst/>
            </a:prstGeom>
            <a:solidFill>
              <a:srgbClr val="7293C1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002060"/>
                  </a:solidFill>
                  <a:ea typeface="ＭＳ Ｐゴシック" pitchFamily="34" charset="-128"/>
                  <a:cs typeface="Arial" pitchFamily="34" charset="0"/>
                </a:rPr>
                <a:t>Universités et établissements</a:t>
              </a: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4978771" y="2967206"/>
              <a:ext cx="2850317" cy="3289659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 marL="176213" indent="-17621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Fondations à but non lucratif créées dans le cadre de la dynamique d</a:t>
              </a:r>
              <a:r>
                <a:rPr lang="fr-FR" altLang="ja-JP" sz="16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’internationalisation de l’enseignement supérieur</a:t>
              </a:r>
            </a:p>
            <a:p>
              <a:pPr marL="176213" indent="-17621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Sous l’</a:t>
              </a:r>
              <a:r>
                <a:rPr lang="fr-FR" altLang="ja-JP" sz="16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autorité pédagogique du MESRSFC</a:t>
              </a: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  <a:p>
              <a:pPr>
                <a:defRPr/>
              </a:pP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8042862" y="1285860"/>
              <a:ext cx="2572786" cy="850993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b="1" dirty="0">
                  <a:solidFill>
                    <a:srgbClr val="FFFFFF"/>
                  </a:solidFill>
                  <a:ea typeface="ＭＳ Ｐゴシック" pitchFamily="34" charset="-128"/>
                  <a:cs typeface="Arial" pitchFamily="34" charset="0"/>
                </a:rPr>
                <a:t>Enseignement Supérieur Privé</a:t>
              </a: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8042862" y="2214648"/>
              <a:ext cx="2572786" cy="643008"/>
            </a:xfrm>
            <a:prstGeom prst="roundRect">
              <a:avLst/>
            </a:prstGeom>
            <a:solidFill>
              <a:srgbClr val="7293C1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002060"/>
                  </a:solidFill>
                  <a:ea typeface="ＭＳ Ｐゴシック" pitchFamily="34" charset="-128"/>
                  <a:cs typeface="Arial" pitchFamily="34" charset="0"/>
                </a:rPr>
                <a:t>Universités et établissements</a:t>
              </a: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8027860" y="2967206"/>
              <a:ext cx="2587788" cy="3289659"/>
            </a:xfrm>
            <a:prstGeom prst="roundRect">
              <a:avLst/>
            </a:prstGeom>
            <a:noFill/>
            <a:ln>
              <a:solidFill>
                <a:srgbClr val="0070C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82563" indent="-18256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Créés à l</a:t>
              </a:r>
              <a:r>
                <a:rPr lang="fr-FR" alt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’</a:t>
              </a: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initiative privée</a:t>
              </a:r>
            </a:p>
            <a:p>
              <a:pPr marL="182563" indent="-182563">
                <a:lnSpc>
                  <a:spcPts val="1600"/>
                </a:lnSpc>
                <a:spcBef>
                  <a:spcPts val="6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/>
              </a:pPr>
              <a:r>
                <a:rPr lang="fr-FR" sz="1600" dirty="0">
                  <a:solidFill>
                    <a:schemeClr val="tx2">
                      <a:lumMod val="75000"/>
                    </a:schemeClr>
                  </a:solidFill>
                  <a:ea typeface="ＭＳ Ｐゴシック" pitchFamily="34" charset="-128"/>
                  <a:cs typeface="Arial" pitchFamily="34" charset="0"/>
                </a:rPr>
                <a:t>Sous l’</a:t>
              </a:r>
              <a:r>
                <a:rPr lang="fr-FR" altLang="ja-JP" sz="1600" dirty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autorité pédagogique du MESRSFC</a:t>
              </a:r>
              <a:endParaRPr lang="fr-FR" sz="1600" dirty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0" y="712791"/>
            <a:ext cx="99060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Image 56" descr="carte du maroc _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8658" y="1071566"/>
            <a:ext cx="5240206" cy="500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ZoneTexte 2"/>
          <p:cNvSpPr txBox="1">
            <a:spLocks noChangeArrowheads="1"/>
          </p:cNvSpPr>
          <p:nvPr/>
        </p:nvSpPr>
        <p:spPr bwMode="auto">
          <a:xfrm>
            <a:off x="0" y="6357938"/>
            <a:ext cx="4614202" cy="277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* Relève du Ministère des Habous et des Affaires Islamiques</a:t>
            </a:r>
          </a:p>
        </p:txBody>
      </p:sp>
      <p:grpSp>
        <p:nvGrpSpPr>
          <p:cNvPr id="2" name="Groupe 3"/>
          <p:cNvGrpSpPr>
            <a:grpSpLocks/>
          </p:cNvGrpSpPr>
          <p:nvPr/>
        </p:nvGrpSpPr>
        <p:grpSpPr bwMode="auto">
          <a:xfrm>
            <a:off x="154783" y="1357313"/>
            <a:ext cx="2832497" cy="4729162"/>
            <a:chOff x="576340" y="1017145"/>
            <a:chExt cx="2333622" cy="4189639"/>
          </a:xfrm>
        </p:grpSpPr>
        <p:sp>
          <p:nvSpPr>
            <p:cNvPr id="28" name="Forme libre 27"/>
            <p:cNvSpPr/>
            <p:nvPr/>
          </p:nvSpPr>
          <p:spPr>
            <a:xfrm>
              <a:off x="718029" y="1017145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bIns="45721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Al </a:t>
              </a:r>
              <a:r>
                <a:rPr lang="fr-FR" sz="1200" dirty="0" err="1">
                  <a:solidFill>
                    <a:schemeClr val="bg1"/>
                  </a:solidFill>
                </a:rPr>
                <a:t>Quaraouiyine</a:t>
              </a:r>
              <a:r>
                <a:rPr lang="fr-FR" sz="1200" dirty="0">
                  <a:solidFill>
                    <a:schemeClr val="bg1"/>
                  </a:solidFill>
                </a:rPr>
                <a:t>*</a:t>
              </a:r>
              <a:endParaRPr lang="fr-FR" sz="1200" dirty="0"/>
            </a:p>
          </p:txBody>
        </p:sp>
        <p:sp>
          <p:nvSpPr>
            <p:cNvPr id="29" name="Ellipse 28"/>
            <p:cNvSpPr/>
            <p:nvPr/>
          </p:nvSpPr>
          <p:spPr>
            <a:xfrm>
              <a:off x="576340" y="1017145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Forme libre 26"/>
            <p:cNvSpPr/>
            <p:nvPr/>
          </p:nvSpPr>
          <p:spPr>
            <a:xfrm>
              <a:off x="718029" y="1323738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bIns="45721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Mohammed V -Rabat</a:t>
              </a:r>
              <a:endParaRPr lang="fr-FR" sz="1200" dirty="0"/>
            </a:p>
          </p:txBody>
        </p:sp>
        <p:sp>
          <p:nvSpPr>
            <p:cNvPr id="31" name="Ellipse 27"/>
            <p:cNvSpPr/>
            <p:nvPr/>
          </p:nvSpPr>
          <p:spPr>
            <a:xfrm>
              <a:off x="576340" y="1323738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Forme libre 30"/>
            <p:cNvSpPr/>
            <p:nvPr/>
          </p:nvSpPr>
          <p:spPr>
            <a:xfrm>
              <a:off x="718029" y="1633144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Hassan II- Casablanca</a:t>
              </a:r>
            </a:p>
          </p:txBody>
        </p:sp>
        <p:sp>
          <p:nvSpPr>
            <p:cNvPr id="33" name="Ellipse 32"/>
            <p:cNvSpPr/>
            <p:nvPr/>
          </p:nvSpPr>
          <p:spPr>
            <a:xfrm>
              <a:off x="576340" y="1633144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Forme libre 33"/>
            <p:cNvSpPr/>
            <p:nvPr/>
          </p:nvSpPr>
          <p:spPr>
            <a:xfrm>
              <a:off x="718029" y="1962240"/>
              <a:ext cx="2184848" cy="360036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anchor="ctr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 err="1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Univ</a:t>
              </a:r>
              <a:r>
                <a:rPr lang="fr-FR" sz="1200" dirty="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. Sidi Mohammed Ben </a:t>
              </a:r>
              <a:r>
                <a:rPr lang="fr-FR" sz="1200" dirty="0" err="1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Abdellah</a:t>
              </a:r>
              <a:r>
                <a:rPr lang="fr-FR" sz="1200" dirty="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- Fès</a:t>
              </a:r>
              <a:endParaRPr lang="fr-FR" sz="1200" dirty="0">
                <a:solidFill>
                  <a:srgbClr val="FFFFFF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576340" y="1962240"/>
              <a:ext cx="283378" cy="36003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Forme libre 35"/>
            <p:cNvSpPr/>
            <p:nvPr/>
          </p:nvSpPr>
          <p:spPr>
            <a:xfrm>
              <a:off x="718029" y="2346184"/>
              <a:ext cx="2184848" cy="286904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5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Cadi </a:t>
              </a:r>
              <a:r>
                <a:rPr lang="fr-FR" sz="1200" dirty="0" err="1">
                  <a:solidFill>
                    <a:schemeClr val="bg1"/>
                  </a:solidFill>
                </a:rPr>
                <a:t>Ayyad</a:t>
              </a:r>
              <a:r>
                <a:rPr lang="fr-FR" sz="1200" dirty="0">
                  <a:solidFill>
                    <a:schemeClr val="bg1"/>
                  </a:solidFill>
                </a:rPr>
                <a:t>- Marrakech</a:t>
              </a:r>
              <a:endParaRPr lang="fr-FR" sz="1200" dirty="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576340" y="2346184"/>
              <a:ext cx="283378" cy="28690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Forme libre 37"/>
            <p:cNvSpPr/>
            <p:nvPr/>
          </p:nvSpPr>
          <p:spPr>
            <a:xfrm>
              <a:off x="718029" y="2665436"/>
              <a:ext cx="2184848" cy="285497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5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Mohammed Premier- Oujda</a:t>
              </a:r>
              <a:endParaRPr lang="fr-FR" sz="1200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576340" y="2665436"/>
              <a:ext cx="283378" cy="285497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Forme libre 39"/>
            <p:cNvSpPr/>
            <p:nvPr/>
          </p:nvSpPr>
          <p:spPr>
            <a:xfrm>
              <a:off x="718029" y="2984686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anchor="ctr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Univ. Abdelamlek Essaâdi- Tétouan</a:t>
              </a:r>
              <a:endParaRPr lang="fr-FR" sz="1200">
                <a:solidFill>
                  <a:srgbClr val="FFFFFF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576340" y="2984686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Forme libre 41"/>
            <p:cNvSpPr/>
            <p:nvPr/>
          </p:nvSpPr>
          <p:spPr>
            <a:xfrm>
              <a:off x="718029" y="3292686"/>
              <a:ext cx="2184848" cy="285497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anchor="ctr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 err="1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Univ</a:t>
              </a:r>
              <a:r>
                <a:rPr lang="fr-FR" sz="1200" dirty="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. </a:t>
              </a:r>
              <a:r>
                <a:rPr lang="fr-FR" sz="1200" dirty="0" err="1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Chouaïb</a:t>
              </a:r>
              <a:r>
                <a:rPr lang="fr-FR" sz="1200" dirty="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 </a:t>
              </a:r>
              <a:r>
                <a:rPr lang="fr-FR" sz="1200" dirty="0" err="1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Doukkali</a:t>
              </a:r>
              <a:r>
                <a:rPr lang="fr-FR" sz="1200" dirty="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 -El Jadida</a:t>
              </a:r>
              <a:endParaRPr lang="fr-FR" sz="1200" dirty="0">
                <a:solidFill>
                  <a:srgbClr val="FFFFFF"/>
                </a:solidFill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576340" y="3292686"/>
              <a:ext cx="283378" cy="285497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orme libre 43"/>
            <p:cNvSpPr/>
            <p:nvPr/>
          </p:nvSpPr>
          <p:spPr>
            <a:xfrm>
              <a:off x="718029" y="3603498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anchor="ctr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Univ. </a:t>
              </a:r>
              <a:r>
                <a:rPr lang="fr-FR" sz="1200">
                  <a:solidFill>
                    <a:srgbClr val="FFFFFF"/>
                  </a:solidFill>
                  <a:ea typeface="ＭＳ Ｐゴシック" pitchFamily="34" charset="-128"/>
                  <a:cs typeface="Arial" pitchFamily="34" charset="0"/>
                </a:rPr>
                <a:t>Moulay Ismaïl- Meknès</a:t>
              </a:r>
            </a:p>
          </p:txBody>
        </p:sp>
        <p:sp>
          <p:nvSpPr>
            <p:cNvPr id="45" name="Ellipse 44"/>
            <p:cNvSpPr/>
            <p:nvPr/>
          </p:nvSpPr>
          <p:spPr>
            <a:xfrm>
              <a:off x="576340" y="3603498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Forme libre 45"/>
            <p:cNvSpPr/>
            <p:nvPr/>
          </p:nvSpPr>
          <p:spPr>
            <a:xfrm>
              <a:off x="718029" y="3897434"/>
              <a:ext cx="2184848" cy="2840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rIns="85344" bIns="45719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</a:t>
              </a:r>
              <a:r>
                <a:rPr lang="fr-FR" sz="1200" dirty="0"/>
                <a:t>Hassan Premier -Settat</a:t>
              </a:r>
            </a:p>
          </p:txBody>
        </p:sp>
        <p:sp>
          <p:nvSpPr>
            <p:cNvPr id="47" name="Ellipse 46"/>
            <p:cNvSpPr/>
            <p:nvPr/>
          </p:nvSpPr>
          <p:spPr>
            <a:xfrm>
              <a:off x="576340" y="3897434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Forme libre 47"/>
            <p:cNvSpPr/>
            <p:nvPr/>
          </p:nvSpPr>
          <p:spPr>
            <a:xfrm>
              <a:off x="718029" y="4189964"/>
              <a:ext cx="2184848" cy="286904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rIns="85344" bIns="45719" anchor="ctr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>
                  <a:solidFill>
                    <a:schemeClr val="bg1"/>
                  </a:solidFill>
                  <a:ea typeface="ＭＳ Ｐゴシック" pitchFamily="34" charset="-128"/>
                  <a:cs typeface="Arial" pitchFamily="34" charset="0"/>
                </a:rPr>
                <a:t>Univ. </a:t>
              </a:r>
              <a:r>
                <a:rPr lang="fr-FR" sz="1200">
                  <a:solidFill>
                    <a:srgbClr val="FFFFFF"/>
                  </a:solidFill>
                  <a:ea typeface="ＭＳ Ｐゴシック" pitchFamily="34" charset="-128"/>
                  <a:cs typeface="Arial" pitchFamily="34" charset="0"/>
                </a:rPr>
                <a:t>Ibn Tofaïl- Kénitra</a:t>
              </a:r>
            </a:p>
          </p:txBody>
        </p:sp>
        <p:sp>
          <p:nvSpPr>
            <p:cNvPr id="49" name="Ellipse 48"/>
            <p:cNvSpPr/>
            <p:nvPr/>
          </p:nvSpPr>
          <p:spPr>
            <a:xfrm>
              <a:off x="576340" y="4189964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Forme libre 49"/>
            <p:cNvSpPr/>
            <p:nvPr/>
          </p:nvSpPr>
          <p:spPr>
            <a:xfrm>
              <a:off x="718029" y="4496557"/>
              <a:ext cx="2184848" cy="29956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3" rIns="85344" bIns="45719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</a:t>
              </a:r>
              <a:r>
                <a:rPr lang="fr-FR" sz="1200" dirty="0"/>
                <a:t>Ibn </a:t>
              </a:r>
              <a:r>
                <a:rPr lang="fr-FR" sz="1200" dirty="0" err="1"/>
                <a:t>Zohr</a:t>
              </a:r>
              <a:r>
                <a:rPr lang="fr-FR" sz="1200" dirty="0"/>
                <a:t>- Agadir</a:t>
              </a:r>
            </a:p>
          </p:txBody>
        </p:sp>
        <p:sp>
          <p:nvSpPr>
            <p:cNvPr id="51" name="Ellipse 50"/>
            <p:cNvSpPr/>
            <p:nvPr/>
          </p:nvSpPr>
          <p:spPr>
            <a:xfrm>
              <a:off x="576340" y="4496557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Forme libre 51"/>
            <p:cNvSpPr/>
            <p:nvPr/>
          </p:nvSpPr>
          <p:spPr>
            <a:xfrm>
              <a:off x="725114" y="4817214"/>
              <a:ext cx="2184848" cy="389570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3" rIns="85344" bIns="45719" spcCol="1270" anchor="ctr"/>
            <a:lstStyle/>
            <a:p>
              <a:pPr defTabSz="533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200" dirty="0">
                  <a:solidFill>
                    <a:schemeClr val="bg1"/>
                  </a:solidFill>
                </a:rPr>
                <a:t>Univ. </a:t>
              </a:r>
              <a:r>
                <a:rPr lang="fr-FR" sz="1200" dirty="0"/>
                <a:t>Sultan Moulay Slimane- </a:t>
              </a:r>
              <a:r>
                <a:rPr lang="fr-FR" sz="1200" dirty="0" err="1"/>
                <a:t>Beni</a:t>
              </a:r>
              <a:r>
                <a:rPr lang="fr-FR" sz="1200" dirty="0"/>
                <a:t> Mellal</a:t>
              </a:r>
            </a:p>
          </p:txBody>
        </p:sp>
        <p:sp>
          <p:nvSpPr>
            <p:cNvPr id="53" name="Ellipse 52"/>
            <p:cNvSpPr/>
            <p:nvPr/>
          </p:nvSpPr>
          <p:spPr>
            <a:xfrm>
              <a:off x="576340" y="4817214"/>
              <a:ext cx="283378" cy="28409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54" name="Forme libre 53"/>
          <p:cNvSpPr/>
          <p:nvPr/>
        </p:nvSpPr>
        <p:spPr>
          <a:xfrm>
            <a:off x="306125" y="817563"/>
            <a:ext cx="3162697" cy="525462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anchor="ctr"/>
          <a:lstStyle/>
          <a:p>
            <a:pPr marL="95250" indent="82550"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Universités Publiques</a:t>
            </a:r>
          </a:p>
        </p:txBody>
      </p:sp>
      <p:sp>
        <p:nvSpPr>
          <p:cNvPr id="55" name="Ellipse 54"/>
          <p:cNvSpPr/>
          <p:nvPr/>
        </p:nvSpPr>
        <p:spPr>
          <a:xfrm>
            <a:off x="39556" y="785813"/>
            <a:ext cx="734351" cy="55721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1"/>
                </a:solidFill>
              </a:rPr>
              <a:t>13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152" name="Rectangle 113"/>
          <p:cNvSpPr>
            <a:spLocks noChangeArrowheads="1"/>
          </p:cNvSpPr>
          <p:nvPr/>
        </p:nvSpPr>
        <p:spPr bwMode="auto">
          <a:xfrm>
            <a:off x="7128539" y="6280151"/>
            <a:ext cx="2242665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fr-FR" b="1">
                <a:solidFill>
                  <a:schemeClr val="bg1"/>
                </a:solidFill>
                <a:latin typeface="Calibri" pitchFamily="34" charset="0"/>
              </a:rPr>
              <a:t>Etablissements Privés</a:t>
            </a:r>
            <a:endParaRPr lang="fr-FR" b="1">
              <a:latin typeface="Calibri" pitchFamily="34" charset="0"/>
            </a:endParaRPr>
          </a:p>
        </p:txBody>
      </p:sp>
      <p:sp>
        <p:nvSpPr>
          <p:cNvPr id="77" name="Forme libre 76"/>
          <p:cNvSpPr/>
          <p:nvPr/>
        </p:nvSpPr>
        <p:spPr>
          <a:xfrm>
            <a:off x="3869531" y="857253"/>
            <a:ext cx="2774025" cy="555625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anchor="ctr"/>
          <a:lstStyle/>
          <a:p>
            <a:pPr algn="ctr" defTabSz="533400">
              <a:defRPr/>
            </a:pPr>
            <a:r>
              <a:rPr lang="fr-FR" sz="16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Université Publique</a:t>
            </a:r>
          </a:p>
          <a:p>
            <a:pPr algn="ctr" defTabSz="533400">
              <a:defRPr/>
            </a:pPr>
            <a:r>
              <a:rPr lang="fr-FR" sz="16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 à gestion privée</a:t>
            </a:r>
            <a:endParaRPr lang="fr-FR" sz="1600" b="1" dirty="0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3702712" y="857253"/>
            <a:ext cx="576130" cy="55562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1"/>
                </a:solidFill>
              </a:rPr>
              <a:t>1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9" name="Forme libre 78"/>
          <p:cNvSpPr/>
          <p:nvPr/>
        </p:nvSpPr>
        <p:spPr>
          <a:xfrm>
            <a:off x="4540250" y="1427163"/>
            <a:ext cx="1638962" cy="379412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spcCol="1270" anchor="ctr"/>
          <a:lstStyle/>
          <a:p>
            <a:pPr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200" dirty="0">
                <a:solidFill>
                  <a:schemeClr val="bg1"/>
                </a:solidFill>
              </a:rPr>
              <a:t>Univ. Al </a:t>
            </a:r>
            <a:r>
              <a:rPr lang="fr-FR" sz="1200" dirty="0" err="1">
                <a:solidFill>
                  <a:schemeClr val="bg1"/>
                </a:solidFill>
              </a:rPr>
              <a:t>Akhawayn</a:t>
            </a:r>
            <a:endParaRPr lang="fr-FR" sz="1200" dirty="0"/>
          </a:p>
        </p:txBody>
      </p:sp>
      <p:sp>
        <p:nvSpPr>
          <p:cNvPr id="80" name="Ellipse 79"/>
          <p:cNvSpPr/>
          <p:nvPr/>
        </p:nvSpPr>
        <p:spPr>
          <a:xfrm>
            <a:off x="4376870" y="1450978"/>
            <a:ext cx="309563" cy="26511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1" name="Forme libre 80"/>
          <p:cNvSpPr/>
          <p:nvPr/>
        </p:nvSpPr>
        <p:spPr>
          <a:xfrm>
            <a:off x="3479141" y="1820866"/>
            <a:ext cx="3331236" cy="750887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anchor="ctr"/>
          <a:lstStyle/>
          <a:p>
            <a:pPr algn="ctr" defTabSz="533400">
              <a:spcAft>
                <a:spcPts val="0"/>
              </a:spcAft>
              <a:defRPr/>
            </a:pPr>
            <a:r>
              <a:rPr lang="fr-FR" sz="16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 Universités dans le cadre du Partenariat </a:t>
            </a:r>
            <a:r>
              <a:rPr lang="fr-FR" sz="14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(16 établissements)</a:t>
            </a:r>
            <a:endParaRPr lang="fr-FR" sz="1600" b="1" dirty="0">
              <a:solidFill>
                <a:schemeClr val="bg1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3250408" y="1928813"/>
            <a:ext cx="588169" cy="50006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1"/>
                </a:solidFill>
              </a:rPr>
              <a:t>5</a:t>
            </a:r>
            <a:endParaRPr lang="fr-FR" b="1" dirty="0">
              <a:solidFill>
                <a:schemeClr val="bg1"/>
              </a:solidFill>
            </a:endParaRPr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3002784" y="2636917"/>
            <a:ext cx="3666570" cy="649215"/>
            <a:chOff x="4168677" y="2745738"/>
            <a:chExt cx="3589322" cy="568286"/>
          </a:xfrm>
        </p:grpSpPr>
        <p:sp>
          <p:nvSpPr>
            <p:cNvPr id="84" name="Forme libre 83"/>
            <p:cNvSpPr/>
            <p:nvPr/>
          </p:nvSpPr>
          <p:spPr>
            <a:xfrm>
              <a:off x="4631630" y="2751233"/>
              <a:ext cx="3126369" cy="562791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bIns="45721" spcCol="1270" anchor="ctr"/>
            <a:lstStyle/>
            <a:p>
              <a:pPr algn="ctr" defTabSz="533400">
                <a:lnSpc>
                  <a:spcPts val="1500"/>
                </a:lnSpc>
                <a:defRPr/>
              </a:pPr>
              <a:r>
                <a:rPr lang="en-US" sz="1600" b="1" dirty="0" err="1">
                  <a:solidFill>
                    <a:schemeClr val="bg1"/>
                  </a:solidFill>
                  <a:ea typeface="ＭＳ Ｐゴシック" pitchFamily="34" charset="-128"/>
                </a:rPr>
                <a:t>Ecoles</a:t>
              </a:r>
              <a:r>
                <a:rPr lang="en-US" sz="1600" b="1" dirty="0">
                  <a:solidFill>
                    <a:schemeClr val="bg1"/>
                  </a:solidFill>
                  <a:ea typeface="ＭＳ Ｐゴシック" pitchFamily="34" charset="-128"/>
                </a:rPr>
                <a:t> d’Ingénieurs créées dans le cadre du </a:t>
              </a:r>
              <a:r>
                <a:rPr lang="en-US" sz="1600" b="1" dirty="0" err="1">
                  <a:solidFill>
                    <a:schemeClr val="bg1"/>
                  </a:solidFill>
                  <a:ea typeface="ＭＳ Ｐゴシック" pitchFamily="34" charset="-128"/>
                </a:rPr>
                <a:t>Partenariat</a:t>
              </a:r>
              <a:r>
                <a:rPr lang="en-US" sz="1600" b="1" dirty="0">
                  <a:solidFill>
                    <a:schemeClr val="bg1"/>
                  </a:solidFill>
                  <a:ea typeface="ＭＳ Ｐゴシック" pitchFamily="34" charset="-128"/>
                </a:rPr>
                <a:t> </a:t>
              </a:r>
            </a:p>
          </p:txBody>
        </p:sp>
        <p:sp>
          <p:nvSpPr>
            <p:cNvPr id="85" name="Ellipse 84"/>
            <p:cNvSpPr/>
            <p:nvPr/>
          </p:nvSpPr>
          <p:spPr>
            <a:xfrm>
              <a:off x="4168677" y="2745738"/>
              <a:ext cx="606081" cy="5002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>
                <a:defRPr/>
              </a:pPr>
              <a:r>
                <a:rPr lang="fr-FR" sz="2000" b="1" dirty="0">
                  <a:solidFill>
                    <a:schemeClr val="bg1"/>
                  </a:solidFill>
                </a:rPr>
                <a:t>3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e 104"/>
          <p:cNvGrpSpPr>
            <a:grpSpLocks/>
          </p:cNvGrpSpPr>
          <p:nvPr/>
        </p:nvGrpSpPr>
        <p:grpSpPr bwMode="auto">
          <a:xfrm>
            <a:off x="6327116" y="4643441"/>
            <a:ext cx="3346715" cy="642937"/>
            <a:chOff x="6926397" y="4726293"/>
            <a:chExt cx="3194703" cy="505049"/>
          </a:xfrm>
        </p:grpSpPr>
        <p:sp>
          <p:nvSpPr>
            <p:cNvPr id="90" name="Forme libre 89"/>
            <p:cNvSpPr/>
            <p:nvPr/>
          </p:nvSpPr>
          <p:spPr>
            <a:xfrm>
              <a:off x="7148023" y="4726293"/>
              <a:ext cx="2973077" cy="505049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bIns="45721" spcCol="1270" anchor="ctr"/>
            <a:lstStyle/>
            <a:p>
              <a:pPr algn="ctr" defTabSz="533400" fontAlgn="auto"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chemeClr val="bg1"/>
                  </a:solidFill>
                </a:rPr>
                <a:t>    Etablissements </a:t>
              </a:r>
            </a:p>
            <a:p>
              <a:pPr algn="ctr" defTabSz="533400" fontAlgn="auto"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chemeClr val="bg1"/>
                  </a:solidFill>
                </a:rPr>
                <a:t>   universitaires publics</a:t>
              </a:r>
              <a:endParaRPr lang="fr-FR" sz="1600" b="1" dirty="0"/>
            </a:p>
          </p:txBody>
        </p:sp>
        <p:sp>
          <p:nvSpPr>
            <p:cNvPr id="91" name="Ellipse 90"/>
            <p:cNvSpPr/>
            <p:nvPr/>
          </p:nvSpPr>
          <p:spPr>
            <a:xfrm>
              <a:off x="6926397" y="4726293"/>
              <a:ext cx="814272" cy="44893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dirty="0" smtClean="0">
                  <a:solidFill>
                    <a:schemeClr val="bg1"/>
                  </a:solidFill>
                </a:rPr>
                <a:t>123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e 2"/>
          <p:cNvGrpSpPr>
            <a:grpSpLocks/>
          </p:cNvGrpSpPr>
          <p:nvPr/>
        </p:nvGrpSpPr>
        <p:grpSpPr bwMode="auto">
          <a:xfrm>
            <a:off x="6191251" y="5357816"/>
            <a:ext cx="3482579" cy="714375"/>
            <a:chOff x="3372088" y="6946207"/>
            <a:chExt cx="2471663" cy="714950"/>
          </a:xfrm>
        </p:grpSpPr>
        <p:sp>
          <p:nvSpPr>
            <p:cNvPr id="93" name="Forme libre 92"/>
            <p:cNvSpPr/>
            <p:nvPr/>
          </p:nvSpPr>
          <p:spPr>
            <a:xfrm>
              <a:off x="3756569" y="6946207"/>
              <a:ext cx="2087182" cy="714950"/>
            </a:xfrm>
            <a:custGeom>
              <a:avLst/>
              <a:gdLst>
                <a:gd name="connsiteX0" fmla="*/ 0 w 2408101"/>
                <a:gd name="connsiteY0" fmla="*/ 0 h 284617"/>
                <a:gd name="connsiteX1" fmla="*/ 2265793 w 2408101"/>
                <a:gd name="connsiteY1" fmla="*/ 0 h 284617"/>
                <a:gd name="connsiteX2" fmla="*/ 2408101 w 2408101"/>
                <a:gd name="connsiteY2" fmla="*/ 142309 h 284617"/>
                <a:gd name="connsiteX3" fmla="*/ 2265793 w 2408101"/>
                <a:gd name="connsiteY3" fmla="*/ 284617 h 284617"/>
                <a:gd name="connsiteX4" fmla="*/ 0 w 2408101"/>
                <a:gd name="connsiteY4" fmla="*/ 284617 h 284617"/>
                <a:gd name="connsiteX5" fmla="*/ 0 w 2408101"/>
                <a:gd name="connsiteY5" fmla="*/ 0 h 28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101" h="284617">
                  <a:moveTo>
                    <a:pt x="2408101" y="284616"/>
                  </a:moveTo>
                  <a:lnTo>
                    <a:pt x="142308" y="284616"/>
                  </a:lnTo>
                  <a:lnTo>
                    <a:pt x="0" y="142308"/>
                  </a:lnTo>
                  <a:lnTo>
                    <a:pt x="142308" y="1"/>
                  </a:lnTo>
                  <a:lnTo>
                    <a:pt x="2408101" y="1"/>
                  </a:lnTo>
                  <a:lnTo>
                    <a:pt x="2408101" y="2846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662" tIns="45721" rIns="85344" bIns="45721" spcCol="1270" anchor="ctr"/>
            <a:lstStyle/>
            <a:p>
              <a:pPr algn="ctr" defTabSz="5334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</a:rPr>
                <a:t>   </a:t>
              </a:r>
            </a:p>
            <a:p>
              <a:pPr algn="ctr" defTabSz="5334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chemeClr val="bg1"/>
                  </a:solidFill>
                </a:rPr>
                <a:t>Etablissements de formation des cadres</a:t>
              </a:r>
            </a:p>
            <a:p>
              <a:pPr algn="ctr" defTabSz="533400" fontAlgn="auto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chemeClr val="bg1"/>
                  </a:solidFill>
                </a:rPr>
                <a:t> dont 30 ENRPU</a:t>
              </a:r>
              <a:endParaRPr lang="fr-FR" b="1" dirty="0"/>
            </a:p>
            <a:p>
              <a:pPr algn="ctr" defTabSz="533400" fontAlgn="auto">
                <a:lnSpc>
                  <a:spcPct val="90000"/>
                </a:lnSpc>
                <a:spcAft>
                  <a:spcPts val="0"/>
                </a:spcAft>
                <a:defRPr/>
              </a:pPr>
              <a:endParaRPr lang="fr-FR" b="1" dirty="0"/>
            </a:p>
          </p:txBody>
        </p:sp>
        <p:sp>
          <p:nvSpPr>
            <p:cNvPr id="94" name="Ellipse 93"/>
            <p:cNvSpPr/>
            <p:nvPr/>
          </p:nvSpPr>
          <p:spPr>
            <a:xfrm>
              <a:off x="3372088" y="7022468"/>
              <a:ext cx="602964" cy="56719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b="1" dirty="0" smtClean="0">
                  <a:solidFill>
                    <a:schemeClr val="bg1"/>
                  </a:solidFill>
                </a:rPr>
                <a:t>72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7" name="Forme libre 96"/>
          <p:cNvSpPr/>
          <p:nvPr/>
        </p:nvSpPr>
        <p:spPr bwMode="auto">
          <a:xfrm>
            <a:off x="6500813" y="6143628"/>
            <a:ext cx="3173016" cy="557213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spcCol="127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n-US" b="1" dirty="0"/>
          </a:p>
        </p:txBody>
      </p:sp>
      <p:sp>
        <p:nvSpPr>
          <p:cNvPr id="98" name="Ellipse 97"/>
          <p:cNvSpPr/>
          <p:nvPr/>
        </p:nvSpPr>
        <p:spPr bwMode="auto">
          <a:xfrm>
            <a:off x="6208448" y="6143628"/>
            <a:ext cx="894292" cy="58102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chemeClr val="bg1"/>
                </a:solidFill>
              </a:rPr>
              <a:t>180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6164" name="Rectangle 113"/>
          <p:cNvSpPr>
            <a:spLocks noChangeArrowheads="1"/>
          </p:cNvSpPr>
          <p:nvPr/>
        </p:nvSpPr>
        <p:spPr bwMode="auto">
          <a:xfrm>
            <a:off x="7204211" y="6240464"/>
            <a:ext cx="2016065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fr-FR" sz="1600" b="1">
                <a:solidFill>
                  <a:schemeClr val="bg1"/>
                </a:solidFill>
                <a:latin typeface="Calibri" pitchFamily="34" charset="0"/>
              </a:rPr>
              <a:t>Etablissements Privés</a:t>
            </a:r>
            <a:endParaRPr lang="fr-FR" sz="1600" b="1">
              <a:latin typeface="Calibri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0" y="38100"/>
            <a:ext cx="9906000" cy="6617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fr-FR" sz="1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ea typeface="+mj-ea"/>
                <a:cs typeface="+mj-cs"/>
              </a:rPr>
              <a:t>Aperçu sur le système d’enseignement supérieur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							</a:t>
            </a:r>
            <a:r>
              <a:rPr lang="fr-FR" sz="17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         1.2 Potentiel de formation</a:t>
            </a:r>
          </a:p>
        </p:txBody>
      </p:sp>
      <p:sp>
        <p:nvSpPr>
          <p:cNvPr id="57" name="Forme libre 56"/>
          <p:cNvSpPr/>
          <p:nvPr/>
        </p:nvSpPr>
        <p:spPr>
          <a:xfrm>
            <a:off x="3419154" y="3356992"/>
            <a:ext cx="2625968" cy="558800"/>
          </a:xfrm>
          <a:custGeom>
            <a:avLst/>
            <a:gdLst>
              <a:gd name="connsiteX0" fmla="*/ 0 w 2408101"/>
              <a:gd name="connsiteY0" fmla="*/ 0 h 284617"/>
              <a:gd name="connsiteX1" fmla="*/ 2265793 w 2408101"/>
              <a:gd name="connsiteY1" fmla="*/ 0 h 284617"/>
              <a:gd name="connsiteX2" fmla="*/ 2408101 w 2408101"/>
              <a:gd name="connsiteY2" fmla="*/ 142309 h 284617"/>
              <a:gd name="connsiteX3" fmla="*/ 2265793 w 2408101"/>
              <a:gd name="connsiteY3" fmla="*/ 284617 h 284617"/>
              <a:gd name="connsiteX4" fmla="*/ 0 w 2408101"/>
              <a:gd name="connsiteY4" fmla="*/ 284617 h 284617"/>
              <a:gd name="connsiteX5" fmla="*/ 0 w 2408101"/>
              <a:gd name="connsiteY5" fmla="*/ 0 h 28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08101" h="284617">
                <a:moveTo>
                  <a:pt x="2408101" y="284616"/>
                </a:moveTo>
                <a:lnTo>
                  <a:pt x="142308" y="284616"/>
                </a:lnTo>
                <a:lnTo>
                  <a:pt x="0" y="142308"/>
                </a:lnTo>
                <a:lnTo>
                  <a:pt x="142308" y="1"/>
                </a:lnTo>
                <a:lnTo>
                  <a:pt x="2408101" y="1"/>
                </a:lnTo>
                <a:lnTo>
                  <a:pt x="2408101" y="2846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6662" tIns="45721" rIns="85344" bIns="45721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6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Universités  privées</a:t>
            </a:r>
            <a:endParaRPr lang="en-US" sz="1600" b="1" dirty="0">
              <a:solidFill>
                <a:schemeClr val="bg1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3026867" y="3356992"/>
            <a:ext cx="676997" cy="57150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chemeClr val="bg1"/>
                </a:solidFill>
              </a:rPr>
              <a:t>6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0" y="712803"/>
            <a:ext cx="99060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à coins arrondis 55"/>
          <p:cNvSpPr/>
          <p:nvPr/>
        </p:nvSpPr>
        <p:spPr>
          <a:xfrm>
            <a:off x="814383" y="1214438"/>
            <a:ext cx="5957358" cy="36036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Population marocaine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7397079" y="1214438"/>
            <a:ext cx="1775547" cy="3603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34 millions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814383" y="2374915"/>
            <a:ext cx="5957358" cy="57467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Effectif global des étudiants (sans FP)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7461438" y="2382853"/>
            <a:ext cx="1711193" cy="5746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826114 dont 48% de femmes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7461438" y="3071813"/>
            <a:ext cx="1711193" cy="3603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754096 (91%)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7461438" y="3554413"/>
            <a:ext cx="1711193" cy="3603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38204 (5%)</a:t>
            </a:r>
          </a:p>
        </p:txBody>
      </p:sp>
      <p:sp>
        <p:nvSpPr>
          <p:cNvPr id="65" name="Rectangle à coins arrondis 64"/>
          <p:cNvSpPr/>
          <p:nvPr/>
        </p:nvSpPr>
        <p:spPr>
          <a:xfrm>
            <a:off x="7461438" y="4017963"/>
            <a:ext cx="1711193" cy="36036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33814 (4%)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838460" y="4557713"/>
            <a:ext cx="5957358" cy="36036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Diplômés</a:t>
            </a:r>
            <a:r>
              <a:rPr lang="fr-FR" sz="1600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fr-FR" sz="16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des Universités </a:t>
            </a:r>
            <a:r>
              <a:rPr lang="fr-FR" sz="1200" b="1" dirty="0" smtClean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(2014-2015</a:t>
            </a:r>
            <a:r>
              <a:rPr lang="fr-FR" sz="12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)</a:t>
            </a:r>
          </a:p>
        </p:txBody>
      </p:sp>
      <p:sp>
        <p:nvSpPr>
          <p:cNvPr id="69" name="Rectangle à coins arrondis 68"/>
          <p:cNvSpPr/>
          <p:nvPr/>
        </p:nvSpPr>
        <p:spPr>
          <a:xfrm>
            <a:off x="7485516" y="4565665"/>
            <a:ext cx="1711193" cy="360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102029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814383" y="5557838"/>
            <a:ext cx="5957358" cy="36036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</a:rPr>
              <a:t>Effectif global des enseignants permanents</a:t>
            </a:r>
          </a:p>
        </p:txBody>
      </p:sp>
      <p:sp>
        <p:nvSpPr>
          <p:cNvPr id="71" name="Rectangle à coins arrondis 70"/>
          <p:cNvSpPr/>
          <p:nvPr/>
        </p:nvSpPr>
        <p:spPr>
          <a:xfrm>
            <a:off x="7461438" y="5565790"/>
            <a:ext cx="1711193" cy="360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18313</a:t>
            </a:r>
          </a:p>
        </p:txBody>
      </p:sp>
      <p:sp>
        <p:nvSpPr>
          <p:cNvPr id="72" name="Rectangle à coins arrondis 71"/>
          <p:cNvSpPr/>
          <p:nvPr/>
        </p:nvSpPr>
        <p:spPr>
          <a:xfrm>
            <a:off x="848779" y="4986338"/>
            <a:ext cx="5957358" cy="4429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Taux de scolarisation dans l'enseignement supérieur </a:t>
            </a:r>
          </a:p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(19-23 ans)</a:t>
            </a:r>
          </a:p>
        </p:txBody>
      </p:sp>
      <p:sp>
        <p:nvSpPr>
          <p:cNvPr id="73" name="Rectangle à coins arrondis 72"/>
          <p:cNvSpPr/>
          <p:nvPr/>
        </p:nvSpPr>
        <p:spPr>
          <a:xfrm>
            <a:off x="7495834" y="5005388"/>
            <a:ext cx="1709473" cy="3603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31.3%</a:t>
            </a:r>
          </a:p>
        </p:txBody>
      </p:sp>
      <p:sp>
        <p:nvSpPr>
          <p:cNvPr id="74" name="Rectangle à coins arrondis 73"/>
          <p:cNvSpPr/>
          <p:nvPr/>
        </p:nvSpPr>
        <p:spPr>
          <a:xfrm>
            <a:off x="826421" y="5986463"/>
            <a:ext cx="5957358" cy="36036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tx2"/>
                </a:solidFill>
                <a:ea typeface="ＭＳ Ｐゴシック" pitchFamily="34" charset="-128"/>
                <a:cs typeface="Arial" pitchFamily="34" charset="0"/>
              </a:rPr>
              <a:t>Effectif des enseignants permanents des Universités</a:t>
            </a:r>
          </a:p>
        </p:txBody>
      </p:sp>
      <p:sp>
        <p:nvSpPr>
          <p:cNvPr id="75" name="Rectangle à coins arrondis 74"/>
          <p:cNvSpPr/>
          <p:nvPr/>
        </p:nvSpPr>
        <p:spPr>
          <a:xfrm>
            <a:off x="7473477" y="5994415"/>
            <a:ext cx="1709473" cy="360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</a:rPr>
              <a:t>13127</a:t>
            </a:r>
          </a:p>
        </p:txBody>
      </p:sp>
      <p:sp>
        <p:nvSpPr>
          <p:cNvPr id="86" name="Rectangle à coins arrondis 85"/>
          <p:cNvSpPr/>
          <p:nvPr/>
        </p:nvSpPr>
        <p:spPr>
          <a:xfrm>
            <a:off x="7461438" y="1728792"/>
            <a:ext cx="1711193" cy="5746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2015-2016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38100"/>
            <a:ext cx="9906000" cy="6617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fr-FR" sz="1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ea typeface="+mj-ea"/>
                <a:cs typeface="+mj-cs"/>
              </a:rPr>
              <a:t>Aperçu sur le système d’enseignement supérieur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							</a:t>
            </a:r>
            <a:r>
              <a:rPr lang="fr-FR" sz="17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                             1.3 Chiffres clés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1239173" y="3068638"/>
            <a:ext cx="5456900" cy="360362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accent5"/>
                </a:solidFill>
                <a:ea typeface="ＭＳ Ｐゴシック" pitchFamily="34" charset="-128"/>
                <a:cs typeface="Arial" pitchFamily="34" charset="0"/>
              </a:rPr>
              <a:t>E</a:t>
            </a:r>
            <a:r>
              <a:rPr lang="fr-FR" altLang="ja-JP" sz="1600" b="1" dirty="0">
                <a:solidFill>
                  <a:schemeClr val="accent5"/>
                </a:solidFill>
                <a:cs typeface="Arial" pitchFamily="34" charset="0"/>
              </a:rPr>
              <a:t>nseignement supérieur public universitaire</a:t>
            </a:r>
            <a:endParaRPr lang="fr-FR" sz="1600" b="1" dirty="0">
              <a:solidFill>
                <a:schemeClr val="accent5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1239173" y="3557588"/>
            <a:ext cx="5456900" cy="360362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accent5"/>
                </a:solidFill>
                <a:ea typeface="ＭＳ Ｐゴシック" pitchFamily="34" charset="-128"/>
                <a:cs typeface="Arial" pitchFamily="34" charset="0"/>
              </a:rPr>
              <a:t>E</a:t>
            </a:r>
            <a:r>
              <a:rPr lang="fr-FR" altLang="ja-JP" sz="1600" b="1" dirty="0">
                <a:solidFill>
                  <a:schemeClr val="accent5"/>
                </a:solidFill>
                <a:cs typeface="Arial" pitchFamily="34" charset="0"/>
              </a:rPr>
              <a:t>nseignement supérieur privé</a:t>
            </a:r>
            <a:endParaRPr lang="fr-FR" sz="1600" b="1" dirty="0">
              <a:solidFill>
                <a:schemeClr val="accent5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239173" y="4000504"/>
            <a:ext cx="5456900" cy="360363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600" b="1" dirty="0">
                <a:solidFill>
                  <a:schemeClr val="accent5"/>
                </a:solidFill>
                <a:ea typeface="ＭＳ Ｐゴシック" pitchFamily="34" charset="-128"/>
                <a:cs typeface="Arial" pitchFamily="34" charset="0"/>
              </a:rPr>
              <a:t>E</a:t>
            </a:r>
            <a:r>
              <a:rPr lang="fr-FR" altLang="ja-JP" sz="1600" b="1" dirty="0">
                <a:solidFill>
                  <a:schemeClr val="accent5"/>
                </a:solidFill>
                <a:cs typeface="Arial" pitchFamily="34" charset="0"/>
              </a:rPr>
              <a:t>nseignement supérieur ne relevant pas des Universités</a:t>
            </a:r>
            <a:endParaRPr lang="fr-FR" sz="1600" b="1" dirty="0">
              <a:solidFill>
                <a:schemeClr val="accent5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6" name="Organigramme : Terminateur 35"/>
          <p:cNvSpPr/>
          <p:nvPr/>
        </p:nvSpPr>
        <p:spPr>
          <a:xfrm>
            <a:off x="972604" y="3071813"/>
            <a:ext cx="228732" cy="1295400"/>
          </a:xfrm>
          <a:prstGeom prst="flowChartTermina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84F-0B06-4964-8198-C034D79F9C6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0" y="712791"/>
            <a:ext cx="990600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0" y="38100"/>
            <a:ext cx="9906000" cy="6617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fr-FR" sz="17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ea typeface="+mj-ea"/>
                <a:cs typeface="+mj-cs"/>
              </a:rPr>
              <a:t>Aperçu sur le système d’enseignement supérieur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							                </a:t>
            </a:r>
            <a:r>
              <a:rPr lang="fr-FR" sz="17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1.4 Offre de formation</a:t>
            </a:r>
          </a:p>
        </p:txBody>
      </p:sp>
      <p:sp>
        <p:nvSpPr>
          <p:cNvPr id="8196" name="ZoneTexte 4"/>
          <p:cNvSpPr txBox="1">
            <a:spLocks noChangeArrowheads="1"/>
          </p:cNvSpPr>
          <p:nvPr/>
        </p:nvSpPr>
        <p:spPr bwMode="auto">
          <a:xfrm>
            <a:off x="464344" y="2038351"/>
            <a:ext cx="3714750" cy="461963"/>
          </a:xfrm>
          <a:prstGeom prst="rect">
            <a:avLst/>
          </a:prstGeom>
          <a:noFill/>
          <a:ln w="9525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2060"/>
                </a:solidFill>
              </a:rPr>
              <a:t>Secteur public</a:t>
            </a:r>
          </a:p>
        </p:txBody>
      </p:sp>
      <p:sp>
        <p:nvSpPr>
          <p:cNvPr id="8" name="Flèche à angle droit 7"/>
          <p:cNvSpPr/>
          <p:nvPr/>
        </p:nvSpPr>
        <p:spPr>
          <a:xfrm rot="5400000">
            <a:off x="3683066" y="1635193"/>
            <a:ext cx="642938" cy="2516055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Hexagone 8"/>
          <p:cNvSpPr/>
          <p:nvPr/>
        </p:nvSpPr>
        <p:spPr>
          <a:xfrm>
            <a:off x="5339954" y="2332038"/>
            <a:ext cx="3327796" cy="1428750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2"/>
                </a:solidFill>
              </a:rPr>
              <a:t>Plus </a:t>
            </a:r>
            <a:r>
              <a:rPr lang="fr-FR" sz="2000" b="1" dirty="0">
                <a:solidFill>
                  <a:schemeClr val="tx2"/>
                </a:solidFill>
              </a:rPr>
              <a:t>de </a:t>
            </a:r>
            <a:r>
              <a:rPr lang="fr-FR" sz="2000" b="1" dirty="0" smtClean="0">
                <a:solidFill>
                  <a:schemeClr val="tx2"/>
                </a:solidFill>
              </a:rPr>
              <a:t>2200</a:t>
            </a:r>
            <a:r>
              <a:rPr lang="fr-FR" sz="20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fr-FR" sz="2000" b="1" dirty="0">
                <a:solidFill>
                  <a:schemeClr val="tx2"/>
                </a:solidFill>
              </a:rPr>
              <a:t>filières accréditées : </a:t>
            </a:r>
            <a:r>
              <a:rPr lang="fr-FR" sz="1600" b="1" dirty="0">
                <a:solidFill>
                  <a:schemeClr val="tx2"/>
                </a:solidFill>
              </a:rPr>
              <a:t>U</a:t>
            </a:r>
            <a:r>
              <a:rPr lang="fr-FR" sz="2000" b="1" dirty="0">
                <a:solidFill>
                  <a:schemeClr val="tx2"/>
                </a:solidFill>
              </a:rPr>
              <a:t>niversités et </a:t>
            </a:r>
            <a:r>
              <a:rPr lang="fr-FR" sz="1600" b="1" dirty="0">
                <a:solidFill>
                  <a:schemeClr val="tx2"/>
                </a:solidFill>
              </a:rPr>
              <a:t>ENRPU</a:t>
            </a:r>
            <a:endParaRPr lang="fr-FR" sz="2000" b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64344" y="4349753"/>
            <a:ext cx="3714750" cy="461963"/>
          </a:xfrm>
          <a:prstGeom prst="rect">
            <a:avLst/>
          </a:prstGeom>
          <a:noFill/>
          <a:ln w="9525">
            <a:solidFill>
              <a:schemeClr val="accent5"/>
            </a:solidFill>
            <a:prstDash val="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 b="1" dirty="0">
                <a:solidFill>
                  <a:schemeClr val="accent5">
                    <a:lumMod val="50000"/>
                  </a:schemeClr>
                </a:solidFill>
              </a:rPr>
              <a:t>Secteur privé</a:t>
            </a:r>
          </a:p>
        </p:txBody>
      </p:sp>
      <p:sp>
        <p:nvSpPr>
          <p:cNvPr id="11" name="Flèche à angle droit 10"/>
          <p:cNvSpPr/>
          <p:nvPr/>
        </p:nvSpPr>
        <p:spPr>
          <a:xfrm rot="5400000">
            <a:off x="3683066" y="3946593"/>
            <a:ext cx="642938" cy="2516055"/>
          </a:xfrm>
          <a:prstGeom prst="bentUp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Hexagone 11"/>
          <p:cNvSpPr/>
          <p:nvPr/>
        </p:nvSpPr>
        <p:spPr>
          <a:xfrm>
            <a:off x="5339954" y="4643438"/>
            <a:ext cx="3327796" cy="1428750"/>
          </a:xfrm>
          <a:prstGeom prst="hexagon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</a:rPr>
              <a:t>Près de 400 filières accréditées</a:t>
            </a:r>
          </a:p>
          <a:p>
            <a:pPr algn="ctr">
              <a:defRPr/>
            </a:pP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rondir un rectangle avec un coin diagonal 10"/>
          <p:cNvSpPr/>
          <p:nvPr/>
        </p:nvSpPr>
        <p:spPr bwMode="auto">
          <a:xfrm>
            <a:off x="127714" y="2420891"/>
            <a:ext cx="9596505" cy="1900241"/>
          </a:xfrm>
          <a:prstGeom prst="round2Diag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BE" sz="2800" b="1" dirty="0" smtClean="0">
                <a:solidFill>
                  <a:schemeClr val="bg1"/>
                </a:solidFill>
              </a:rPr>
              <a:t>-2-</a:t>
            </a:r>
          </a:p>
          <a:p>
            <a:pPr algn="ctr">
              <a:defRPr/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Enseignement supérieur marocain : Contexte et défis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793A9-0190-4FCE-AECC-0085F5FBE25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88307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" y="71414"/>
            <a:ext cx="9906000" cy="57150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indent="-2667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2. Enseignement </a:t>
            </a:r>
            <a:r>
              <a:rPr lang="fr-FR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supérieur marocain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:</a:t>
            </a:r>
            <a:endParaRPr lang="fr-FR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  <a:p>
            <a:pPr marL="1371600" lvl="6" indent="-457200" algn="l"/>
            <a:r>
              <a:rPr lang="fr-B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                                                                                              2.1 Contexte</a:t>
            </a:r>
            <a:endParaRPr lang="fr-BE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gray">
          <a:xfrm>
            <a:off x="3265214" y="3284671"/>
            <a:ext cx="355999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L-Mohanad Bold" pitchFamily="2" charset="-78"/>
              </a:rPr>
              <a:t>Contexte national </a:t>
            </a:r>
          </a:p>
          <a:p>
            <a:pPr algn="ctr"/>
            <a:r>
              <a:rPr lang="fr-FR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L-Mohanad Bold" pitchFamily="2" charset="-78"/>
              </a:rPr>
              <a:t>et international en pleine mutation</a:t>
            </a:r>
            <a:endParaRPr lang="fr-FR" sz="28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AL-Mohanad Bold" pitchFamily="2" charset="-78"/>
            </a:endParaRPr>
          </a:p>
        </p:txBody>
      </p:sp>
      <p:sp>
        <p:nvSpPr>
          <p:cNvPr id="14" name="Freeform 4"/>
          <p:cNvSpPr>
            <a:spLocks noEditPoints="1"/>
          </p:cNvSpPr>
          <p:nvPr/>
        </p:nvSpPr>
        <p:spPr bwMode="gray">
          <a:xfrm rot="11714353">
            <a:off x="1147257" y="1589953"/>
            <a:ext cx="7992936" cy="454977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gray">
          <a:xfrm>
            <a:off x="331619" y="3285184"/>
            <a:ext cx="2827182" cy="1800000"/>
          </a:xfrm>
          <a:prstGeom prst="ellipse">
            <a:avLst/>
          </a:prstGeom>
          <a:solidFill>
            <a:srgbClr val="005DA2"/>
          </a:solidFill>
          <a:ln w="9525">
            <a:noFill/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b="1" dirty="0" smtClean="0">
                <a:solidFill>
                  <a:schemeClr val="bg1"/>
                </a:solidFill>
              </a:rPr>
              <a:t>Massification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b="1" dirty="0" smtClean="0">
                <a:solidFill>
                  <a:schemeClr val="bg1"/>
                </a:solidFill>
              </a:rPr>
              <a:t>de l’ES</a:t>
            </a:r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gray">
          <a:xfrm>
            <a:off x="2484529" y="918903"/>
            <a:ext cx="2932818" cy="1800000"/>
          </a:xfrm>
          <a:prstGeom prst="ellipse">
            <a:avLst/>
          </a:prstGeom>
          <a:solidFill>
            <a:srgbClr val="005DA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Pression  sociale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et  économique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sur l’ES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gray">
          <a:xfrm>
            <a:off x="6784523" y="1917032"/>
            <a:ext cx="2692980" cy="1800000"/>
          </a:xfrm>
          <a:prstGeom prst="ellipse">
            <a:avLst/>
          </a:prstGeom>
          <a:solidFill>
            <a:srgbClr val="005DA2"/>
          </a:solidFill>
          <a:ln w="9525">
            <a:noFill/>
            <a:round/>
            <a:headEnd/>
            <a:tailEnd/>
          </a:ln>
          <a:effectLst/>
        </p:spPr>
        <p:txBody>
          <a:bodyPr wrap="none" lIns="0" rIns="0" anchor="ctr"/>
          <a:lstStyle/>
          <a:p>
            <a:pPr algn="ctr" defTabSz="800100">
              <a:lnSpc>
                <a:spcPct val="90000"/>
              </a:lnSpc>
              <a:defRPr/>
            </a:pPr>
            <a:r>
              <a:rPr lang="fr-FR" b="1" dirty="0" smtClean="0">
                <a:solidFill>
                  <a:schemeClr val="bg1"/>
                </a:solidFill>
              </a:rPr>
              <a:t>Internationalisation 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b="1" dirty="0" smtClean="0">
                <a:solidFill>
                  <a:schemeClr val="bg1"/>
                </a:solidFill>
              </a:rPr>
              <a:t>de l’ES</a:t>
            </a:r>
          </a:p>
          <a:p>
            <a:pPr algn="ctr" defTabSz="800100">
              <a:lnSpc>
                <a:spcPct val="90000"/>
              </a:lnSpc>
              <a:defRPr/>
            </a:pPr>
            <a:r>
              <a:rPr lang="fr-FR" b="1" dirty="0" smtClean="0">
                <a:solidFill>
                  <a:schemeClr val="bg1"/>
                </a:solidFill>
              </a:rPr>
              <a:t>Visibilité/Lisibilité</a:t>
            </a:r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gray">
          <a:xfrm>
            <a:off x="4908550" y="5026856"/>
            <a:ext cx="3242807" cy="1714512"/>
          </a:xfrm>
          <a:prstGeom prst="ellipse">
            <a:avLst/>
          </a:prstGeom>
          <a:solidFill>
            <a:srgbClr val="005DA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Besoins pressants du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Monde  socio-économique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 en RH qualifiées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1" y="692696"/>
            <a:ext cx="990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684F-0B06-4964-8198-C034D79F9C6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88307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51794</TotalTime>
  <Words>2141</Words>
  <Application>Microsoft Office PowerPoint</Application>
  <PresentationFormat>Format A4 (210 x 297 mm)</PresentationFormat>
  <Paragraphs>392</Paragraphs>
  <Slides>28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L’université marocaine au cœur du changement</vt:lpstr>
      <vt:lpstr>L’université marocaine au cœur du changement</vt:lpstr>
      <vt:lpstr>Mesures facilitant l’employabilité des lauréats</vt:lpstr>
      <vt:lpstr>Diapositive 23</vt:lpstr>
      <vt:lpstr>Diapositive 24</vt:lpstr>
      <vt:lpstr>Diapositive 25</vt:lpstr>
      <vt:lpstr>Diapositive 26</vt:lpstr>
      <vt:lpstr>Diapositive 27</vt:lpstr>
      <vt:lpstr>Diapositive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chaker</dc:creator>
  <cp:lastModifiedBy>loubna</cp:lastModifiedBy>
  <cp:revision>2757</cp:revision>
  <dcterms:created xsi:type="dcterms:W3CDTF">2010-05-20T23:11:54Z</dcterms:created>
  <dcterms:modified xsi:type="dcterms:W3CDTF">2017-02-17T08:50:34Z</dcterms:modified>
</cp:coreProperties>
</file>